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1"/>
  </p:notesMasterIdLst>
  <p:handoutMasterIdLst>
    <p:handoutMasterId r:id="rId22"/>
  </p:handoutMasterIdLst>
  <p:sldIdLst>
    <p:sldId id="287" r:id="rId2"/>
    <p:sldId id="292" r:id="rId3"/>
    <p:sldId id="290" r:id="rId4"/>
    <p:sldId id="257" r:id="rId5"/>
    <p:sldId id="293" r:id="rId6"/>
    <p:sldId id="258" r:id="rId7"/>
    <p:sldId id="289" r:id="rId8"/>
    <p:sldId id="288" r:id="rId9"/>
    <p:sldId id="261" r:id="rId10"/>
    <p:sldId id="295" r:id="rId11"/>
    <p:sldId id="262" r:id="rId12"/>
    <p:sldId id="281" r:id="rId13"/>
    <p:sldId id="263" r:id="rId14"/>
    <p:sldId id="296" r:id="rId15"/>
    <p:sldId id="264" r:id="rId16"/>
    <p:sldId id="294" r:id="rId17"/>
    <p:sldId id="297" r:id="rId18"/>
    <p:sldId id="298" r:id="rId19"/>
    <p:sldId id="291" r:id="rId20"/>
  </p:sldIdLst>
  <p:sldSz cx="12192000" cy="6858000"/>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p:cViewPr varScale="1">
        <p:scale>
          <a:sx n="115" d="100"/>
          <a:sy n="115" d="100"/>
        </p:scale>
        <p:origin x="372" y="114"/>
      </p:cViewPr>
      <p:guideLst/>
    </p:cSldViewPr>
  </p:slideViewPr>
  <p:notesTextViewPr>
    <p:cViewPr>
      <p:scale>
        <a:sx n="1" d="1"/>
        <a:sy n="1" d="1"/>
      </p:scale>
      <p:origin x="0" y="0"/>
    </p:cViewPr>
  </p:notesTextViewPr>
  <p:sorterViewPr>
    <p:cViewPr>
      <p:scale>
        <a:sx n="118" d="100"/>
        <a:sy n="118"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sz="quarter" idx="1"/>
          </p:nvPr>
        </p:nvSpPr>
        <p:spPr>
          <a:xfrm>
            <a:off x="3970938" y="0"/>
            <a:ext cx="3037840" cy="466434"/>
          </a:xfrm>
          <a:prstGeom prst="rect">
            <a:avLst/>
          </a:prstGeom>
        </p:spPr>
        <p:txBody>
          <a:bodyPr vert="horz" lIns="93177" tIns="46589" rIns="93177" bIns="46589" rtlCol="0"/>
          <a:lstStyle>
            <a:lvl1pPr algn="r">
              <a:defRPr sz="1200"/>
            </a:lvl1pPr>
          </a:lstStyle>
          <a:p>
            <a:fld id="{3A3C5D20-E3F1-477C-BA48-D46CE1A958B2}" type="datetimeFigureOut">
              <a:rPr lang="en-US" smtClean="0"/>
              <a:t>1/10/2018</a:t>
            </a:fld>
            <a:endParaRPr lang="en-US"/>
          </a:p>
        </p:txBody>
      </p:sp>
      <p:sp>
        <p:nvSpPr>
          <p:cNvPr id="4" name="Footer Placeholder 3"/>
          <p:cNvSpPr>
            <a:spLocks noGrp="1"/>
          </p:cNvSpPr>
          <p:nvPr>
            <p:ph type="ftr" sz="quarter" idx="2"/>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5" name="Slide Number Placeholder 4"/>
          <p:cNvSpPr>
            <a:spLocks noGrp="1"/>
          </p:cNvSpPr>
          <p:nvPr>
            <p:ph type="sldNum" sz="quarter" idx="3"/>
          </p:nvPr>
        </p:nvSpPr>
        <p:spPr>
          <a:xfrm>
            <a:off x="3970938" y="8829967"/>
            <a:ext cx="3037840" cy="466433"/>
          </a:xfrm>
          <a:prstGeom prst="rect">
            <a:avLst/>
          </a:prstGeom>
        </p:spPr>
        <p:txBody>
          <a:bodyPr vert="horz" lIns="93177" tIns="46589" rIns="93177" bIns="46589" rtlCol="0" anchor="b"/>
          <a:lstStyle>
            <a:lvl1pPr algn="r">
              <a:defRPr sz="1200"/>
            </a:lvl1pPr>
          </a:lstStyle>
          <a:p>
            <a:fld id="{4BFA667B-A439-4A29-A914-AEB023873721}" type="slidenum">
              <a:rPr lang="en-US" smtClean="0"/>
              <a:t>‹#›</a:t>
            </a:fld>
            <a:endParaRPr lang="en-US"/>
          </a:p>
        </p:txBody>
      </p:sp>
    </p:spTree>
    <p:extLst>
      <p:ext uri="{BB962C8B-B14F-4D97-AF65-F5344CB8AC3E}">
        <p14:creationId xmlns:p14="http://schemas.microsoft.com/office/powerpoint/2010/main" val="214651552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0362B08A-645F-4613-B094-F0B9E50229BE}" type="datetimeFigureOut">
              <a:rPr lang="en-US" smtClean="0"/>
              <a:t>1/10/2018</a:t>
            </a:fld>
            <a:endParaRPr lang="en-US"/>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DFCFB653-CD35-4FAB-A5CB-758D5ABF9938}" type="slidenum">
              <a:rPr lang="en-US" smtClean="0"/>
              <a:t>‹#›</a:t>
            </a:fld>
            <a:endParaRPr lang="en-US"/>
          </a:p>
        </p:txBody>
      </p:sp>
    </p:spTree>
    <p:extLst>
      <p:ext uri="{BB962C8B-B14F-4D97-AF65-F5344CB8AC3E}">
        <p14:creationId xmlns:p14="http://schemas.microsoft.com/office/powerpoint/2010/main" val="284194814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Slide Image Placeholder 1"/>
          <p:cNvSpPr>
            <a:spLocks noGrp="1" noRot="1" noChangeAspect="1" noTextEdit="1"/>
          </p:cNvSpPr>
          <p:nvPr>
            <p:ph type="sldImg"/>
          </p:nvPr>
        </p:nvSpPr>
        <p:spPr>
          <a:ln/>
        </p:spPr>
      </p:sp>
      <p:sp>
        <p:nvSpPr>
          <p:cNvPr id="35843" name="Notes Placehold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smtClean="0">
                <a:latin typeface="Arial" panose="020B0604020202020204" pitchFamily="34" charset="0"/>
              </a:rPr>
              <a:t>MASBIRT TTA works with a variety of healthcare orgs, to train and prepare sites for SBIRT implementation.  including OB GYN depts., primary care sites, ED’s, CHC’s, school nurses, housing sites for elderly, etc.</a:t>
            </a:r>
          </a:p>
          <a:p>
            <a:endParaRPr lang="en-US" altLang="en-US" dirty="0" smtClean="0">
              <a:latin typeface="Arial" panose="020B0604020202020204" pitchFamily="34" charset="0"/>
            </a:endParaRPr>
          </a:p>
          <a:p>
            <a:r>
              <a:rPr lang="en-US" altLang="en-US" dirty="0" smtClean="0">
                <a:latin typeface="Arial" panose="020B0604020202020204" pitchFamily="34" charset="0"/>
              </a:rPr>
              <a:t>The MASS Clearing house has many great pt. education materials that you can order for free. Includes the SBIRT toolkit, as well as toolkits for screening adolescents and women of child bearing age.</a:t>
            </a:r>
          </a:p>
        </p:txBody>
      </p:sp>
      <p:sp>
        <p:nvSpPr>
          <p:cNvPr id="35844" name="Slide Number Placeholder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1003875">
              <a:spcBef>
                <a:spcPct val="30000"/>
              </a:spcBef>
              <a:defRPr sz="1200">
                <a:solidFill>
                  <a:schemeClr val="tx1"/>
                </a:solidFill>
                <a:latin typeface="Calibri" panose="020F0502020204030204" pitchFamily="34" charset="0"/>
              </a:defRPr>
            </a:lvl1pPr>
            <a:lvl2pPr marL="771450" indent="-296711" defTabSz="1003875">
              <a:spcBef>
                <a:spcPct val="30000"/>
              </a:spcBef>
              <a:defRPr sz="1200">
                <a:solidFill>
                  <a:schemeClr val="tx1"/>
                </a:solidFill>
                <a:latin typeface="Calibri" panose="020F0502020204030204" pitchFamily="34" charset="0"/>
              </a:defRPr>
            </a:lvl2pPr>
            <a:lvl3pPr marL="1186847" indent="-237369" defTabSz="1003875">
              <a:spcBef>
                <a:spcPct val="30000"/>
              </a:spcBef>
              <a:defRPr sz="1200">
                <a:solidFill>
                  <a:schemeClr val="tx1"/>
                </a:solidFill>
                <a:latin typeface="Calibri" panose="020F0502020204030204" pitchFamily="34" charset="0"/>
              </a:defRPr>
            </a:lvl3pPr>
            <a:lvl4pPr marL="1661585" indent="-237369" defTabSz="1003875">
              <a:spcBef>
                <a:spcPct val="30000"/>
              </a:spcBef>
              <a:defRPr sz="1200">
                <a:solidFill>
                  <a:schemeClr val="tx1"/>
                </a:solidFill>
                <a:latin typeface="Calibri" panose="020F0502020204030204" pitchFamily="34" charset="0"/>
              </a:defRPr>
            </a:lvl4pPr>
            <a:lvl5pPr marL="2136324" indent="-237369" defTabSz="1003875">
              <a:spcBef>
                <a:spcPct val="30000"/>
              </a:spcBef>
              <a:defRPr sz="1200">
                <a:solidFill>
                  <a:schemeClr val="tx1"/>
                </a:solidFill>
                <a:latin typeface="Calibri" panose="020F0502020204030204" pitchFamily="34" charset="0"/>
              </a:defRPr>
            </a:lvl5pPr>
            <a:lvl6pPr marL="2611062" indent="-237369" defTabSz="1003875" eaLnBrk="0" fontAlgn="base" hangingPunct="0">
              <a:spcBef>
                <a:spcPct val="30000"/>
              </a:spcBef>
              <a:spcAft>
                <a:spcPct val="0"/>
              </a:spcAft>
              <a:defRPr sz="1200">
                <a:solidFill>
                  <a:schemeClr val="tx1"/>
                </a:solidFill>
                <a:latin typeface="Calibri" panose="020F0502020204030204" pitchFamily="34" charset="0"/>
              </a:defRPr>
            </a:lvl6pPr>
            <a:lvl7pPr marL="3085801" indent="-237369" defTabSz="1003875" eaLnBrk="0" fontAlgn="base" hangingPunct="0">
              <a:spcBef>
                <a:spcPct val="30000"/>
              </a:spcBef>
              <a:spcAft>
                <a:spcPct val="0"/>
              </a:spcAft>
              <a:defRPr sz="1200">
                <a:solidFill>
                  <a:schemeClr val="tx1"/>
                </a:solidFill>
                <a:latin typeface="Calibri" panose="020F0502020204030204" pitchFamily="34" charset="0"/>
              </a:defRPr>
            </a:lvl7pPr>
            <a:lvl8pPr marL="3560540" indent="-237369" defTabSz="1003875" eaLnBrk="0" fontAlgn="base" hangingPunct="0">
              <a:spcBef>
                <a:spcPct val="30000"/>
              </a:spcBef>
              <a:spcAft>
                <a:spcPct val="0"/>
              </a:spcAft>
              <a:defRPr sz="1200">
                <a:solidFill>
                  <a:schemeClr val="tx1"/>
                </a:solidFill>
                <a:latin typeface="Calibri" panose="020F0502020204030204" pitchFamily="34" charset="0"/>
              </a:defRPr>
            </a:lvl8pPr>
            <a:lvl9pPr marL="4035279" indent="-237369" defTabSz="1003875" eaLnBrk="0" fontAlgn="base" hangingPunct="0">
              <a:spcBef>
                <a:spcPct val="30000"/>
              </a:spcBef>
              <a:spcAft>
                <a:spcPct val="0"/>
              </a:spcAft>
              <a:defRPr sz="1200">
                <a:solidFill>
                  <a:schemeClr val="tx1"/>
                </a:solidFill>
                <a:latin typeface="Calibri" panose="020F0502020204030204" pitchFamily="34" charset="0"/>
              </a:defRPr>
            </a:lvl9pPr>
          </a:lstStyle>
          <a:p>
            <a:pPr eaLnBrk="1" hangingPunct="1">
              <a:spcBef>
                <a:spcPct val="0"/>
              </a:spcBef>
            </a:pPr>
            <a:fld id="{DAA27644-F2A4-4372-B2F3-E2AEECE0340C}" type="slidenum">
              <a:rPr lang="en-US" altLang="en-US" smtClean="0">
                <a:latin typeface="Arial" panose="020B0604020202020204" pitchFamily="34" charset="0"/>
              </a:rPr>
              <a:pPr eaLnBrk="1" hangingPunct="1">
                <a:spcBef>
                  <a:spcPct val="0"/>
                </a:spcBef>
              </a:pPr>
              <a:t>2</a:t>
            </a:fld>
            <a:endParaRPr lang="en-US" altLang="en-US" smtClean="0">
              <a:latin typeface="Arial" panose="020B0604020202020204" pitchFamily="34" charset="0"/>
            </a:endParaRPr>
          </a:p>
        </p:txBody>
      </p:sp>
    </p:spTree>
    <p:extLst>
      <p:ext uri="{BB962C8B-B14F-4D97-AF65-F5344CB8AC3E}">
        <p14:creationId xmlns:p14="http://schemas.microsoft.com/office/powerpoint/2010/main" val="6957693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lstStyle/>
          <a:p>
            <a:pPr marL="174708" indent="-174708" defTabSz="465887" eaLnBrk="0" fontAlgn="base" hangingPunct="0">
              <a:spcBef>
                <a:spcPct val="30000"/>
              </a:spcBef>
              <a:spcAft>
                <a:spcPct val="0"/>
              </a:spcAft>
              <a:buFont typeface="Arial"/>
              <a:buChar char="•"/>
              <a:defRPr/>
            </a:pPr>
            <a:r>
              <a:rPr lang="en-US" dirty="0">
                <a:ea typeface="Calibri"/>
                <a:cs typeface="Calibri"/>
                <a:sym typeface="Calibri"/>
              </a:rPr>
              <a:t>Discuss History of Motivational Interviewing</a:t>
            </a:r>
          </a:p>
          <a:p>
            <a:pPr marL="640594" lvl="1" indent="-174708" defTabSz="465887" eaLnBrk="0" fontAlgn="base" hangingPunct="0">
              <a:spcBef>
                <a:spcPct val="30000"/>
              </a:spcBef>
              <a:spcAft>
                <a:spcPct val="0"/>
              </a:spcAft>
              <a:buFont typeface="Arial"/>
              <a:buChar char="•"/>
              <a:defRPr/>
            </a:pPr>
            <a:r>
              <a:rPr lang="en-US" dirty="0">
                <a:ea typeface="Calibri"/>
                <a:cs typeface="Calibri"/>
                <a:sym typeface="Calibri"/>
              </a:rPr>
              <a:t>MI was developed first in 1983 by Dr. William Miller. He then collaborated with Stephen </a:t>
            </a:r>
            <a:r>
              <a:rPr lang="en-US" dirty="0" err="1">
                <a:ea typeface="Calibri"/>
                <a:cs typeface="Calibri"/>
                <a:sym typeface="Calibri"/>
              </a:rPr>
              <a:t>Rollnick</a:t>
            </a:r>
            <a:r>
              <a:rPr lang="en-US" dirty="0">
                <a:ea typeface="Calibri"/>
                <a:cs typeface="Calibri"/>
                <a:sym typeface="Calibri"/>
              </a:rPr>
              <a:t> in 1991 to further develop the principles, spirit and skills of MI. In the most recent addition 2013, They developed the Processes of MI</a:t>
            </a:r>
          </a:p>
          <a:p>
            <a:pPr marL="640594" lvl="1" indent="-174708" defTabSz="465887" eaLnBrk="0" fontAlgn="base" hangingPunct="0">
              <a:spcBef>
                <a:spcPct val="30000"/>
              </a:spcBef>
              <a:spcAft>
                <a:spcPct val="0"/>
              </a:spcAft>
              <a:buFont typeface="Arial"/>
              <a:buChar char="•"/>
              <a:defRPr/>
            </a:pPr>
            <a:r>
              <a:rPr lang="en-US" dirty="0">
                <a:ea typeface="Calibri"/>
                <a:cs typeface="Calibri"/>
                <a:sym typeface="Calibri"/>
              </a:rPr>
              <a:t>MI originated with Substance/Alcohol users.</a:t>
            </a:r>
          </a:p>
          <a:p>
            <a:pPr marL="640594" lvl="1" indent="-174708" defTabSz="465887" eaLnBrk="0" fontAlgn="base" hangingPunct="0">
              <a:spcBef>
                <a:spcPct val="30000"/>
              </a:spcBef>
              <a:spcAft>
                <a:spcPct val="0"/>
              </a:spcAft>
              <a:buFont typeface="Arial"/>
              <a:buChar char="•"/>
              <a:defRPr/>
            </a:pPr>
            <a:r>
              <a:rPr lang="en-US" dirty="0">
                <a:ea typeface="Calibri"/>
                <a:cs typeface="Calibri"/>
                <a:sym typeface="Calibri"/>
              </a:rPr>
              <a:t>MI has expanded to work with very diverse populations and institutions (site the list on the slide)</a:t>
            </a:r>
          </a:p>
          <a:p>
            <a:pPr marL="640594" lvl="1" indent="-174708" defTabSz="465887" eaLnBrk="0" fontAlgn="base" hangingPunct="0">
              <a:spcBef>
                <a:spcPct val="30000"/>
              </a:spcBef>
              <a:spcAft>
                <a:spcPct val="0"/>
              </a:spcAft>
              <a:buFont typeface="Arial"/>
              <a:buChar char="•"/>
              <a:defRPr/>
            </a:pPr>
            <a:r>
              <a:rPr lang="en-US" dirty="0">
                <a:ea typeface="Calibri"/>
                <a:cs typeface="Calibri"/>
                <a:sym typeface="Calibri"/>
              </a:rPr>
              <a:t>MI is used in collaboration with DBT, CBT, Restorative Practices and Creative arts therapists</a:t>
            </a:r>
          </a:p>
          <a:p>
            <a:endParaRPr lang="en-US" dirty="0"/>
          </a:p>
        </p:txBody>
      </p:sp>
      <p:sp>
        <p:nvSpPr>
          <p:cNvPr id="4" name="Slide Number Placeholder 3"/>
          <p:cNvSpPr>
            <a:spLocks noGrp="1"/>
          </p:cNvSpPr>
          <p:nvPr>
            <p:ph type="sldNum" sz="quarter" idx="10"/>
          </p:nvPr>
        </p:nvSpPr>
        <p:spPr/>
        <p:txBody>
          <a:bodyPr/>
          <a:lstStyle/>
          <a:p>
            <a:fld id="{854443CD-D420-4CC4-B31A-21ECB4A4E777}" type="slidenum">
              <a:rPr lang="en-US" altLang="en-US" smtClean="0"/>
              <a:pPr/>
              <a:t>4</a:t>
            </a:fld>
            <a:endParaRPr lang="en-US" altLang="en-US"/>
          </a:p>
        </p:txBody>
      </p:sp>
    </p:spTree>
    <p:extLst>
      <p:ext uri="{BB962C8B-B14F-4D97-AF65-F5344CB8AC3E}">
        <p14:creationId xmlns:p14="http://schemas.microsoft.com/office/powerpoint/2010/main" val="142049819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lstStyle/>
          <a:p>
            <a:pPr>
              <a:spcBef>
                <a:spcPts val="408"/>
              </a:spcBef>
              <a:defRPr sz="1800"/>
            </a:pPr>
            <a:r>
              <a:rPr lang="en-US" dirty="0">
                <a:ea typeface="Calibri"/>
                <a:cs typeface="Calibri"/>
                <a:sym typeface="Calibri"/>
              </a:rPr>
              <a:t>(</a:t>
            </a:r>
            <a:r>
              <a:rPr lang="en-US" b="1" dirty="0">
                <a:ea typeface="Calibri"/>
                <a:cs typeface="Calibri"/>
                <a:sym typeface="Calibri"/>
              </a:rPr>
              <a:t>Facilitator may want to ask how many people have heard of MI or have had training in MI)</a:t>
            </a:r>
          </a:p>
          <a:p>
            <a:pPr marL="174708" indent="-174708">
              <a:spcBef>
                <a:spcPts val="408"/>
              </a:spcBef>
              <a:buFont typeface="Arial"/>
              <a:buChar char="•"/>
              <a:defRPr sz="1800"/>
            </a:pPr>
            <a:r>
              <a:rPr lang="en-US" dirty="0">
                <a:ea typeface="Calibri"/>
                <a:cs typeface="Calibri"/>
                <a:sym typeface="Calibri"/>
              </a:rPr>
              <a:t>One definition of Motivational Interviewing is </a:t>
            </a:r>
            <a:r>
              <a:rPr lang="en-US" dirty="0">
                <a:solidFill>
                  <a:srgbClr val="292934"/>
                </a:solidFill>
                <a:ea typeface="Calibri"/>
                <a:cs typeface="Calibri"/>
                <a:sym typeface="Calibri"/>
              </a:rPr>
              <a:t>A collaborative, </a:t>
            </a:r>
            <a:r>
              <a:rPr lang="en-US" b="1" dirty="0">
                <a:solidFill>
                  <a:srgbClr val="292934"/>
                </a:solidFill>
                <a:ea typeface="Calibri"/>
                <a:cs typeface="Calibri"/>
                <a:sym typeface="Calibri"/>
              </a:rPr>
              <a:t>goal-oriented style </a:t>
            </a:r>
            <a:r>
              <a:rPr lang="en-US" dirty="0">
                <a:solidFill>
                  <a:srgbClr val="292934"/>
                </a:solidFill>
                <a:ea typeface="Calibri"/>
                <a:cs typeface="Calibri"/>
                <a:sym typeface="Calibri"/>
              </a:rPr>
              <a:t>of communication with particular attention to the </a:t>
            </a:r>
            <a:r>
              <a:rPr lang="en-US" b="1" dirty="0">
                <a:solidFill>
                  <a:srgbClr val="292934"/>
                </a:solidFill>
                <a:ea typeface="Calibri"/>
                <a:cs typeface="Calibri"/>
                <a:sym typeface="Calibri"/>
              </a:rPr>
              <a:t>language of change</a:t>
            </a:r>
            <a:r>
              <a:rPr lang="en-US" dirty="0">
                <a:solidFill>
                  <a:srgbClr val="292934"/>
                </a:solidFill>
                <a:ea typeface="Calibri"/>
                <a:cs typeface="Calibri"/>
                <a:sym typeface="Calibri"/>
              </a:rPr>
              <a:t>. It is designed to </a:t>
            </a:r>
            <a:r>
              <a:rPr lang="en-US" b="1" dirty="0">
                <a:solidFill>
                  <a:srgbClr val="292934"/>
                </a:solidFill>
                <a:ea typeface="Calibri"/>
                <a:cs typeface="Calibri"/>
                <a:sym typeface="Calibri"/>
              </a:rPr>
              <a:t>strengthen personal motivation </a:t>
            </a:r>
            <a:r>
              <a:rPr lang="en-US" dirty="0">
                <a:solidFill>
                  <a:srgbClr val="292934"/>
                </a:solidFill>
                <a:ea typeface="Calibri"/>
                <a:cs typeface="Calibri"/>
                <a:sym typeface="Calibri"/>
              </a:rPr>
              <a:t>for and </a:t>
            </a:r>
            <a:r>
              <a:rPr lang="en-US" b="1" dirty="0">
                <a:solidFill>
                  <a:srgbClr val="292934"/>
                </a:solidFill>
                <a:ea typeface="Calibri"/>
                <a:cs typeface="Calibri"/>
                <a:sym typeface="Calibri"/>
              </a:rPr>
              <a:t>commitment to </a:t>
            </a:r>
            <a:r>
              <a:rPr lang="en-US" dirty="0">
                <a:solidFill>
                  <a:srgbClr val="292934"/>
                </a:solidFill>
                <a:ea typeface="Calibri"/>
                <a:cs typeface="Calibri"/>
                <a:sym typeface="Calibri"/>
              </a:rPr>
              <a:t>a specific goal by </a:t>
            </a:r>
            <a:r>
              <a:rPr lang="en-US" b="1" dirty="0">
                <a:solidFill>
                  <a:srgbClr val="292934"/>
                </a:solidFill>
                <a:ea typeface="Calibri"/>
                <a:cs typeface="Calibri"/>
                <a:sym typeface="Calibri"/>
              </a:rPr>
              <a:t>eliciting</a:t>
            </a:r>
            <a:r>
              <a:rPr lang="en-US" dirty="0">
                <a:solidFill>
                  <a:srgbClr val="292934"/>
                </a:solidFill>
                <a:ea typeface="Calibri"/>
                <a:cs typeface="Calibri"/>
                <a:sym typeface="Calibri"/>
              </a:rPr>
              <a:t> and </a:t>
            </a:r>
            <a:r>
              <a:rPr lang="en-US" b="1" dirty="0">
                <a:solidFill>
                  <a:srgbClr val="292934"/>
                </a:solidFill>
                <a:ea typeface="Calibri"/>
                <a:cs typeface="Calibri"/>
                <a:sym typeface="Calibri"/>
              </a:rPr>
              <a:t>exploring</a:t>
            </a:r>
            <a:r>
              <a:rPr lang="en-US" dirty="0">
                <a:solidFill>
                  <a:srgbClr val="292934"/>
                </a:solidFill>
                <a:ea typeface="Calibri"/>
                <a:cs typeface="Calibri"/>
                <a:sym typeface="Calibri"/>
              </a:rPr>
              <a:t> </a:t>
            </a:r>
            <a:r>
              <a:rPr lang="en-US" u="sng" dirty="0">
                <a:solidFill>
                  <a:srgbClr val="292934"/>
                </a:solidFill>
                <a:ea typeface="Calibri"/>
                <a:cs typeface="Calibri"/>
                <a:sym typeface="Calibri"/>
              </a:rPr>
              <a:t>the person’s own reasons for change</a:t>
            </a:r>
            <a:r>
              <a:rPr lang="en-US" dirty="0">
                <a:solidFill>
                  <a:srgbClr val="292934"/>
                </a:solidFill>
                <a:ea typeface="Calibri"/>
                <a:cs typeface="Calibri"/>
                <a:sym typeface="Calibri"/>
              </a:rPr>
              <a:t> within an atmosphere of </a:t>
            </a:r>
            <a:r>
              <a:rPr lang="en-US" b="1" dirty="0">
                <a:solidFill>
                  <a:srgbClr val="292934"/>
                </a:solidFill>
                <a:ea typeface="Calibri"/>
                <a:cs typeface="Calibri"/>
                <a:sym typeface="Calibri"/>
              </a:rPr>
              <a:t>acceptance</a:t>
            </a:r>
            <a:r>
              <a:rPr lang="en-US" dirty="0">
                <a:solidFill>
                  <a:srgbClr val="292934"/>
                </a:solidFill>
                <a:ea typeface="Calibri"/>
                <a:cs typeface="Calibri"/>
                <a:sym typeface="Calibri"/>
              </a:rPr>
              <a:t> and </a:t>
            </a:r>
            <a:r>
              <a:rPr lang="en-US" b="1" dirty="0">
                <a:solidFill>
                  <a:srgbClr val="292934"/>
                </a:solidFill>
                <a:ea typeface="Calibri"/>
                <a:cs typeface="Calibri"/>
                <a:sym typeface="Calibri"/>
              </a:rPr>
              <a:t>compassion</a:t>
            </a:r>
            <a:r>
              <a:rPr lang="en-US" dirty="0">
                <a:solidFill>
                  <a:srgbClr val="292934"/>
                </a:solidFill>
                <a:ea typeface="Calibri"/>
                <a:cs typeface="Calibri"/>
                <a:sym typeface="Calibri"/>
              </a:rPr>
              <a:t>.</a:t>
            </a:r>
          </a:p>
          <a:p>
            <a:endParaRPr lang="en-US" dirty="0" smtClean="0"/>
          </a:p>
          <a:p>
            <a:pPr marL="174708" indent="-174708" defTabSz="465887" eaLnBrk="0" fontAlgn="base" hangingPunct="0">
              <a:spcBef>
                <a:spcPct val="30000"/>
              </a:spcBef>
              <a:spcAft>
                <a:spcPct val="0"/>
              </a:spcAft>
              <a:buFont typeface="Arial"/>
              <a:buChar char="•"/>
              <a:defRPr/>
            </a:pPr>
            <a:r>
              <a:rPr lang="en-US" dirty="0">
                <a:solidFill>
                  <a:srgbClr val="292934"/>
                </a:solidFill>
                <a:ea typeface="Calibri"/>
                <a:cs typeface="Calibri"/>
                <a:sym typeface="Calibri"/>
              </a:rPr>
              <a:t>Two things to highlight here is that it is a communication style, and that it is goal focused. </a:t>
            </a:r>
          </a:p>
          <a:p>
            <a:pPr marL="174708" indent="-174708" defTabSz="465887" eaLnBrk="0" fontAlgn="base" hangingPunct="0">
              <a:spcBef>
                <a:spcPct val="30000"/>
              </a:spcBef>
              <a:spcAft>
                <a:spcPct val="0"/>
              </a:spcAft>
              <a:buFont typeface="Arial"/>
              <a:buChar char="•"/>
              <a:defRPr/>
            </a:pPr>
            <a:r>
              <a:rPr lang="en-US" dirty="0">
                <a:ea typeface="MS PGothic" panose="020B0600070205080204" pitchFamily="34" charset="-128"/>
                <a:cs typeface="ＭＳ Ｐゴシック" charset="0"/>
              </a:rPr>
              <a:t>Purpose of MI: For the specific purpose of helping people to move toward behavior change by working through ambivalence. </a:t>
            </a:r>
          </a:p>
          <a:p>
            <a:pPr marL="174708" indent="-174708" defTabSz="465887" eaLnBrk="0" fontAlgn="base" hangingPunct="0">
              <a:spcBef>
                <a:spcPct val="30000"/>
              </a:spcBef>
              <a:spcAft>
                <a:spcPct val="0"/>
              </a:spcAft>
              <a:buFont typeface="Arial"/>
              <a:buChar char="•"/>
              <a:defRPr/>
            </a:pPr>
            <a:r>
              <a:rPr lang="en-US" dirty="0">
                <a:ea typeface="MS PGothic" panose="020B0600070205080204" pitchFamily="34" charset="-128"/>
                <a:cs typeface="ＭＳ Ｐゴシック" charset="0"/>
              </a:rPr>
              <a:t>You can address that MI is not a panacea or the only way of working with people!</a:t>
            </a:r>
            <a:endParaRPr lang="en-US" dirty="0" smtClean="0"/>
          </a:p>
          <a:p>
            <a:pPr marL="174708" indent="-174708" defTabSz="465887" eaLnBrk="0" fontAlgn="base" hangingPunct="0">
              <a:spcBef>
                <a:spcPct val="30000"/>
              </a:spcBef>
              <a:spcAft>
                <a:spcPct val="0"/>
              </a:spcAft>
              <a:buFont typeface="Arial"/>
              <a:buChar char="•"/>
              <a:defRPr/>
            </a:pPr>
            <a:endParaRPr lang="en-US" dirty="0">
              <a:solidFill>
                <a:srgbClr val="292934"/>
              </a:solidFill>
              <a:ea typeface="Calibri"/>
              <a:cs typeface="Calibri"/>
              <a:sym typeface="Calibri"/>
            </a:endParaRPr>
          </a:p>
          <a:p>
            <a:endParaRPr lang="en-US" dirty="0"/>
          </a:p>
        </p:txBody>
      </p:sp>
      <p:sp>
        <p:nvSpPr>
          <p:cNvPr id="4" name="Slide Number Placeholder 3"/>
          <p:cNvSpPr>
            <a:spLocks noGrp="1"/>
          </p:cNvSpPr>
          <p:nvPr>
            <p:ph type="sldNum" sz="quarter" idx="10"/>
          </p:nvPr>
        </p:nvSpPr>
        <p:spPr/>
        <p:txBody>
          <a:bodyPr/>
          <a:lstStyle/>
          <a:p>
            <a:fld id="{854443CD-D420-4CC4-B31A-21ECB4A4E777}" type="slidenum">
              <a:rPr lang="en-US" altLang="en-US" smtClean="0"/>
              <a:pPr/>
              <a:t>6</a:t>
            </a:fld>
            <a:endParaRPr lang="en-US" altLang="en-US"/>
          </a:p>
        </p:txBody>
      </p:sp>
    </p:spTree>
    <p:extLst>
      <p:ext uri="{BB962C8B-B14F-4D97-AF65-F5344CB8AC3E}">
        <p14:creationId xmlns:p14="http://schemas.microsoft.com/office/powerpoint/2010/main" val="187340117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lstStyle/>
          <a:p>
            <a:pPr marL="174708" indent="-174708">
              <a:spcBef>
                <a:spcPts val="408"/>
              </a:spcBef>
              <a:buFont typeface="Arial"/>
              <a:buChar char="•"/>
              <a:defRPr sz="1800"/>
            </a:pPr>
            <a:r>
              <a:rPr lang="en-US" dirty="0">
                <a:ea typeface="Calibri"/>
                <a:cs typeface="Calibri"/>
                <a:sym typeface="Calibri"/>
              </a:rPr>
              <a:t>Acceptance includes</a:t>
            </a:r>
          </a:p>
          <a:p>
            <a:pPr marL="640594" lvl="1" indent="-174708">
              <a:spcBef>
                <a:spcPts val="408"/>
              </a:spcBef>
              <a:buFont typeface="Arial"/>
              <a:buChar char="•"/>
              <a:defRPr sz="1800"/>
            </a:pPr>
            <a:r>
              <a:rPr lang="en-US" dirty="0">
                <a:ea typeface="Calibri"/>
                <a:cs typeface="Calibri"/>
                <a:sym typeface="Calibri"/>
              </a:rPr>
              <a:t> Valuing a person’s  absolute worth-and believing they have the potential to grow and change</a:t>
            </a:r>
          </a:p>
          <a:p>
            <a:pPr marL="640594" lvl="1" indent="-174708">
              <a:spcBef>
                <a:spcPts val="408"/>
              </a:spcBef>
              <a:buFont typeface="Arial"/>
              <a:buChar char="•"/>
              <a:defRPr sz="1800"/>
            </a:pPr>
            <a:r>
              <a:rPr lang="en-US" dirty="0">
                <a:ea typeface="Calibri"/>
                <a:cs typeface="Calibri"/>
                <a:sym typeface="Calibri"/>
              </a:rPr>
              <a:t>Accurate Empathy- Is being able to view the world through the clients perspective. This is the most vital component of MI adapted from Carl Jung.</a:t>
            </a:r>
          </a:p>
          <a:p>
            <a:pPr marL="1106481" lvl="2" indent="-174708">
              <a:spcBef>
                <a:spcPts val="408"/>
              </a:spcBef>
              <a:buFont typeface="Arial"/>
              <a:buChar char="•"/>
              <a:defRPr sz="1800"/>
            </a:pPr>
            <a:r>
              <a:rPr lang="en-US" dirty="0">
                <a:ea typeface="Calibri"/>
                <a:cs typeface="Calibri"/>
                <a:sym typeface="Calibri"/>
              </a:rPr>
              <a:t>Emphasize this is not to understand how “you” </a:t>
            </a:r>
            <a:r>
              <a:rPr lang="en-US" dirty="0" err="1">
                <a:ea typeface="Calibri"/>
                <a:cs typeface="Calibri"/>
                <a:sym typeface="Calibri"/>
              </a:rPr>
              <a:t>yould</a:t>
            </a:r>
            <a:r>
              <a:rPr lang="en-US" dirty="0">
                <a:ea typeface="Calibri"/>
                <a:cs typeface="Calibri"/>
                <a:sym typeface="Calibri"/>
              </a:rPr>
              <a:t> feel in the client’s situation, but how the “client” feels in his situation. </a:t>
            </a:r>
          </a:p>
          <a:p>
            <a:pPr marL="1106481" lvl="2" indent="-174708">
              <a:spcBef>
                <a:spcPts val="408"/>
              </a:spcBef>
              <a:buFont typeface="Arial"/>
              <a:buChar char="•"/>
              <a:defRPr sz="1800"/>
            </a:pPr>
            <a:r>
              <a:rPr lang="en-US" dirty="0">
                <a:solidFill>
                  <a:srgbClr val="404040"/>
                </a:solidFill>
                <a:latin typeface="Verdana"/>
                <a:ea typeface="Verdana"/>
                <a:cs typeface="Verdana"/>
                <a:sym typeface="Verdana"/>
              </a:rPr>
              <a:t>“Empathy is an antidote to shame”- Stephen Andrew</a:t>
            </a:r>
            <a:endParaRPr lang="en-US" dirty="0">
              <a:ea typeface="Calibri"/>
              <a:cs typeface="Calibri"/>
              <a:sym typeface="Calibri"/>
            </a:endParaRPr>
          </a:p>
          <a:p>
            <a:pPr marL="640594" lvl="1" indent="-174708">
              <a:spcBef>
                <a:spcPts val="408"/>
              </a:spcBef>
              <a:buFont typeface="Arial"/>
              <a:buChar char="•"/>
              <a:defRPr sz="1800"/>
            </a:pPr>
            <a:r>
              <a:rPr lang="en-US" dirty="0">
                <a:ea typeface="Calibri"/>
                <a:cs typeface="Calibri"/>
                <a:sym typeface="Calibri"/>
              </a:rPr>
              <a:t>Supporting Autonomy- Honoring a person’s self-direction or process. This means even if we don’t agree with the process or direction, we accept it in believing that they have autonomy over their choices.</a:t>
            </a:r>
          </a:p>
          <a:p>
            <a:pPr marL="640594" lvl="1" indent="-174708">
              <a:spcBef>
                <a:spcPts val="408"/>
              </a:spcBef>
              <a:buFont typeface="Arial"/>
              <a:buChar char="•"/>
              <a:defRPr sz="1800"/>
            </a:pPr>
            <a:r>
              <a:rPr lang="en-US" dirty="0">
                <a:ea typeface="Calibri"/>
                <a:cs typeface="Calibri"/>
                <a:sym typeface="Calibri"/>
              </a:rPr>
              <a:t> Affirming ones strengths and efforts toward change</a:t>
            </a:r>
          </a:p>
          <a:p>
            <a:endParaRPr lang="en-US" dirty="0"/>
          </a:p>
        </p:txBody>
      </p:sp>
      <p:sp>
        <p:nvSpPr>
          <p:cNvPr id="4" name="Slide Number Placeholder 3"/>
          <p:cNvSpPr>
            <a:spLocks noGrp="1"/>
          </p:cNvSpPr>
          <p:nvPr>
            <p:ph type="sldNum" sz="quarter" idx="10"/>
          </p:nvPr>
        </p:nvSpPr>
        <p:spPr/>
        <p:txBody>
          <a:bodyPr/>
          <a:lstStyle/>
          <a:p>
            <a:fld id="{854443CD-D420-4CC4-B31A-21ECB4A4E777}" type="slidenum">
              <a:rPr lang="en-US" altLang="en-US" smtClean="0"/>
              <a:pPr/>
              <a:t>9</a:t>
            </a:fld>
            <a:endParaRPr lang="en-US" altLang="en-US"/>
          </a:p>
        </p:txBody>
      </p:sp>
    </p:spTree>
    <p:extLst>
      <p:ext uri="{BB962C8B-B14F-4D97-AF65-F5344CB8AC3E}">
        <p14:creationId xmlns:p14="http://schemas.microsoft.com/office/powerpoint/2010/main" val="389134272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71450" lvl="0" indent="-171450">
              <a:lnSpc>
                <a:spcPct val="100000"/>
              </a:lnSpc>
              <a:spcBef>
                <a:spcPts val="400"/>
              </a:spcBef>
              <a:buFont typeface="Arial"/>
              <a:buChar char="•"/>
              <a:defRPr sz="1800"/>
            </a:pPr>
            <a:r>
              <a:rPr lang="en-US" sz="1200" dirty="0" smtClean="0">
                <a:latin typeface="+mn-lt"/>
                <a:ea typeface="Calibri"/>
                <a:cs typeface="Calibri"/>
                <a:sym typeface="Calibri"/>
              </a:rPr>
              <a:t>Affirmations are acknowledgments of ones:</a:t>
            </a:r>
          </a:p>
          <a:p>
            <a:pPr marL="628650" lvl="1" indent="-171450">
              <a:lnSpc>
                <a:spcPct val="100000"/>
              </a:lnSpc>
              <a:spcBef>
                <a:spcPts val="400"/>
              </a:spcBef>
              <a:buFont typeface="Arial"/>
              <a:buChar char="•"/>
              <a:defRPr sz="1800"/>
            </a:pPr>
            <a:r>
              <a:rPr lang="en-US" sz="1200" dirty="0" smtClean="0">
                <a:latin typeface="+mn-lt"/>
                <a:ea typeface="Calibri"/>
                <a:cs typeface="Calibri"/>
                <a:sym typeface="Calibri"/>
              </a:rPr>
              <a:t>Resilience</a:t>
            </a:r>
          </a:p>
          <a:p>
            <a:pPr marL="628650" lvl="1" indent="-171450">
              <a:lnSpc>
                <a:spcPct val="100000"/>
              </a:lnSpc>
              <a:spcBef>
                <a:spcPts val="400"/>
              </a:spcBef>
              <a:buFont typeface="Arial"/>
              <a:buChar char="•"/>
              <a:defRPr sz="1800"/>
            </a:pPr>
            <a:r>
              <a:rPr lang="en-US" sz="1200" dirty="0" smtClean="0">
                <a:latin typeface="+mn-lt"/>
                <a:ea typeface="Calibri"/>
                <a:cs typeface="Calibri"/>
                <a:sym typeface="Calibri"/>
              </a:rPr>
              <a:t>Successes</a:t>
            </a:r>
          </a:p>
          <a:p>
            <a:pPr marL="628650" lvl="1" indent="-171450">
              <a:lnSpc>
                <a:spcPct val="100000"/>
              </a:lnSpc>
              <a:spcBef>
                <a:spcPts val="400"/>
              </a:spcBef>
              <a:buFont typeface="Arial"/>
              <a:buChar char="•"/>
              <a:defRPr sz="1800"/>
            </a:pPr>
            <a:r>
              <a:rPr lang="en-US" sz="1200" dirty="0" smtClean="0">
                <a:latin typeface="+mn-lt"/>
                <a:ea typeface="Calibri"/>
                <a:cs typeface="Calibri"/>
                <a:sym typeface="Calibri"/>
              </a:rPr>
              <a:t>Skills and or strengths</a:t>
            </a:r>
          </a:p>
          <a:p>
            <a:pPr marL="628650" lvl="1" indent="-171450">
              <a:lnSpc>
                <a:spcPct val="100000"/>
              </a:lnSpc>
              <a:spcBef>
                <a:spcPts val="400"/>
              </a:spcBef>
              <a:buFont typeface="Arial"/>
              <a:buChar char="•"/>
              <a:defRPr sz="1800"/>
            </a:pPr>
            <a:r>
              <a:rPr lang="en-US" sz="1200" dirty="0" smtClean="0">
                <a:latin typeface="+mn-lt"/>
                <a:ea typeface="Calibri"/>
                <a:cs typeface="Calibri"/>
                <a:sym typeface="Calibri"/>
              </a:rPr>
              <a:t>Goals and values</a:t>
            </a:r>
          </a:p>
          <a:p>
            <a:pPr marL="0" lvl="0" indent="0">
              <a:lnSpc>
                <a:spcPct val="100000"/>
              </a:lnSpc>
              <a:spcBef>
                <a:spcPts val="400"/>
              </a:spcBef>
              <a:buFont typeface="Arial"/>
              <a:buNone/>
              <a:defRPr sz="1800"/>
            </a:pPr>
            <a:endParaRPr lang="en-US" sz="1200" dirty="0" smtClean="0">
              <a:latin typeface="+mn-lt"/>
              <a:ea typeface="Calibri"/>
              <a:cs typeface="Calibri"/>
              <a:sym typeface="Calibri"/>
            </a:endParaRPr>
          </a:p>
          <a:p>
            <a:pPr marL="171450" lvl="0" indent="-171450">
              <a:lnSpc>
                <a:spcPct val="100000"/>
              </a:lnSpc>
              <a:spcBef>
                <a:spcPts val="400"/>
              </a:spcBef>
              <a:buFont typeface="Arial"/>
              <a:buChar char="•"/>
              <a:defRPr sz="1800"/>
            </a:pPr>
            <a:r>
              <a:rPr lang="en-US" sz="1200" baseline="0" dirty="0" smtClean="0">
                <a:latin typeface="+mn-lt"/>
                <a:ea typeface="Calibri"/>
                <a:cs typeface="Calibri"/>
                <a:sym typeface="Calibri"/>
              </a:rPr>
              <a:t>Affirmations are intended to highlight and accentuate the positive</a:t>
            </a:r>
          </a:p>
          <a:p>
            <a:pPr marL="171450" lvl="0" indent="-171450">
              <a:lnSpc>
                <a:spcPct val="100000"/>
              </a:lnSpc>
              <a:spcBef>
                <a:spcPts val="400"/>
              </a:spcBef>
              <a:buFont typeface="Arial"/>
              <a:buChar char="•"/>
              <a:defRPr sz="1800"/>
            </a:pPr>
            <a:r>
              <a:rPr lang="en-US" sz="1200" baseline="0" dirty="0" smtClean="0">
                <a:latin typeface="+mn-lt"/>
                <a:ea typeface="Calibri"/>
                <a:cs typeface="Calibri"/>
                <a:sym typeface="Calibri"/>
              </a:rPr>
              <a:t>They Respect and honor the client as a person of worth with the capability for growth and change as well as volitional choice about whether to make a change.</a:t>
            </a:r>
          </a:p>
          <a:p>
            <a:pPr marL="171450" lvl="0" indent="-171450">
              <a:lnSpc>
                <a:spcPct val="100000"/>
              </a:lnSpc>
              <a:spcBef>
                <a:spcPts val="400"/>
              </a:spcBef>
              <a:buFont typeface="Arial"/>
              <a:buChar char="•"/>
              <a:defRPr sz="1800"/>
            </a:pPr>
            <a:r>
              <a:rPr lang="en-US" sz="1200" baseline="0" dirty="0" smtClean="0">
                <a:latin typeface="+mn-lt"/>
                <a:ea typeface="Calibri"/>
                <a:cs typeface="Calibri"/>
                <a:sym typeface="Calibri"/>
              </a:rPr>
              <a:t>It is our responsibility as the worker to always be on the lookout for the clients strengths, good steps and intentions.</a:t>
            </a:r>
          </a:p>
          <a:p>
            <a:pPr marL="171450" lvl="0" indent="-171450">
              <a:lnSpc>
                <a:spcPct val="100000"/>
              </a:lnSpc>
              <a:spcBef>
                <a:spcPts val="400"/>
              </a:spcBef>
              <a:buFont typeface="Arial"/>
              <a:buChar char="•"/>
              <a:defRPr sz="1800"/>
            </a:pPr>
            <a:r>
              <a:rPr lang="en-US" sz="1200" baseline="0" dirty="0" smtClean="0">
                <a:latin typeface="+mn-lt"/>
                <a:ea typeface="Calibri"/>
                <a:cs typeface="Calibri"/>
                <a:sym typeface="Calibri"/>
              </a:rPr>
              <a:t>They should be intentional and SPECIFIC!</a:t>
            </a:r>
          </a:p>
          <a:p>
            <a:pPr marL="0" lvl="0" indent="0">
              <a:lnSpc>
                <a:spcPct val="100000"/>
              </a:lnSpc>
              <a:spcBef>
                <a:spcPts val="400"/>
              </a:spcBef>
              <a:buFont typeface="Arial"/>
              <a:buNone/>
              <a:defRPr sz="1800"/>
            </a:pPr>
            <a:endParaRPr lang="en-US" sz="1200" baseline="0" dirty="0" smtClean="0">
              <a:latin typeface="+mn-lt"/>
              <a:ea typeface="Calibri"/>
              <a:cs typeface="Calibri"/>
              <a:sym typeface="Calibri"/>
            </a:endParaRPr>
          </a:p>
          <a:p>
            <a:pPr marL="171450" lvl="0" indent="-171450">
              <a:lnSpc>
                <a:spcPct val="100000"/>
              </a:lnSpc>
              <a:spcBef>
                <a:spcPts val="400"/>
              </a:spcBef>
              <a:buFont typeface="Arial"/>
              <a:buChar char="•"/>
              <a:defRPr sz="1800"/>
            </a:pPr>
            <a:r>
              <a:rPr lang="en-US" sz="1200" b="1" dirty="0" smtClean="0">
                <a:latin typeface="+mn-lt"/>
                <a:ea typeface="Calibri"/>
                <a:cs typeface="Calibri"/>
                <a:sym typeface="Calibri"/>
              </a:rPr>
              <a:t> </a:t>
            </a:r>
            <a:r>
              <a:rPr lang="en-US" sz="1200" dirty="0" smtClean="0">
                <a:latin typeface="+mn-lt"/>
                <a:ea typeface="Calibri"/>
                <a:cs typeface="Calibri"/>
                <a:sym typeface="Calibri"/>
              </a:rPr>
              <a:t>Some example statements of Affirmations include:</a:t>
            </a:r>
          </a:p>
          <a:p>
            <a:pPr lvl="0">
              <a:lnSpc>
                <a:spcPct val="100000"/>
              </a:lnSpc>
              <a:spcBef>
                <a:spcPts val="400"/>
              </a:spcBef>
              <a:defRPr sz="1800"/>
            </a:pPr>
            <a:r>
              <a:rPr lang="en-US" sz="1200" dirty="0" smtClean="0">
                <a:latin typeface="+mn-lt"/>
                <a:ea typeface="Calibri"/>
                <a:cs typeface="Calibri"/>
                <a:sym typeface="Calibri"/>
              </a:rPr>
              <a:t>“It takes courage to face such difficult problems”</a:t>
            </a:r>
          </a:p>
          <a:p>
            <a:pPr lvl="0">
              <a:lnSpc>
                <a:spcPct val="100000"/>
              </a:lnSpc>
              <a:spcBef>
                <a:spcPts val="400"/>
              </a:spcBef>
              <a:defRPr sz="1800"/>
            </a:pPr>
            <a:r>
              <a:rPr lang="en-US" sz="1200" dirty="0" smtClean="0">
                <a:latin typeface="+mn-lt"/>
                <a:ea typeface="Calibri"/>
                <a:cs typeface="Calibri"/>
                <a:sym typeface="Calibri"/>
              </a:rPr>
              <a:t>“You really care a lot about your family”</a:t>
            </a:r>
            <a:endParaRPr lang="en-US" dirty="0"/>
          </a:p>
        </p:txBody>
      </p:sp>
      <p:sp>
        <p:nvSpPr>
          <p:cNvPr id="4" name="Slide Number Placeholder 3"/>
          <p:cNvSpPr>
            <a:spLocks noGrp="1"/>
          </p:cNvSpPr>
          <p:nvPr>
            <p:ph type="sldNum" sz="quarter" idx="10"/>
          </p:nvPr>
        </p:nvSpPr>
        <p:spPr/>
        <p:txBody>
          <a:bodyPr/>
          <a:lstStyle/>
          <a:p>
            <a:fld id="{854443CD-D420-4CC4-B31A-21ECB4A4E777}" type="slidenum">
              <a:rPr lang="en-US" altLang="en-US" smtClean="0"/>
              <a:pPr/>
              <a:t>10</a:t>
            </a:fld>
            <a:endParaRPr lang="en-US" altLang="en-US"/>
          </a:p>
        </p:txBody>
      </p:sp>
    </p:spTree>
    <p:extLst>
      <p:ext uri="{BB962C8B-B14F-4D97-AF65-F5344CB8AC3E}">
        <p14:creationId xmlns:p14="http://schemas.microsoft.com/office/powerpoint/2010/main" val="115311655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normAutofit fontScale="92500"/>
          </a:bodyPr>
          <a:lstStyle/>
          <a:p>
            <a:pPr marL="174708" indent="-174708">
              <a:spcBef>
                <a:spcPts val="408"/>
              </a:spcBef>
              <a:buFont typeface="Arial"/>
              <a:buChar char="•"/>
              <a:defRPr sz="1800"/>
            </a:pPr>
            <a:r>
              <a:rPr lang="en-US" dirty="0">
                <a:ea typeface="Calibri"/>
                <a:cs typeface="Calibri"/>
                <a:sym typeface="Calibri"/>
              </a:rPr>
              <a:t>The second part of the Spirit of MI is Partnership or Collaboration.</a:t>
            </a:r>
          </a:p>
          <a:p>
            <a:pPr marL="640594" lvl="1" indent="-174708">
              <a:spcBef>
                <a:spcPts val="408"/>
              </a:spcBef>
              <a:buFont typeface="Arial"/>
              <a:buChar char="•"/>
              <a:defRPr sz="1800"/>
            </a:pPr>
            <a:r>
              <a:rPr lang="en-US" dirty="0">
                <a:ea typeface="Calibri"/>
                <a:cs typeface="Calibri"/>
                <a:sym typeface="Calibri"/>
              </a:rPr>
              <a:t>MI is a partnership; Not something done by an expert to a passive recipient. Not “to” or “on” someone. </a:t>
            </a:r>
          </a:p>
          <a:p>
            <a:pPr marL="640594" lvl="1" indent="-174708">
              <a:spcBef>
                <a:spcPts val="408"/>
              </a:spcBef>
              <a:buFont typeface="Arial"/>
              <a:buChar char="•"/>
              <a:defRPr sz="1800"/>
            </a:pPr>
            <a:r>
              <a:rPr lang="en-US" dirty="0">
                <a:ea typeface="Calibri"/>
                <a:cs typeface="Calibri"/>
                <a:sym typeface="Calibri"/>
              </a:rPr>
              <a:t>MI is an active collaboration between experts. It is “with” someone. </a:t>
            </a:r>
            <a:endParaRPr lang="en-US" b="1" dirty="0">
              <a:ea typeface="Calibri"/>
              <a:cs typeface="Calibri"/>
              <a:sym typeface="Calibri"/>
            </a:endParaRPr>
          </a:p>
          <a:p>
            <a:pPr marL="640594" lvl="1" indent="-174708">
              <a:spcBef>
                <a:spcPts val="408"/>
              </a:spcBef>
              <a:buFont typeface="Arial"/>
              <a:buChar char="•"/>
              <a:defRPr sz="1800"/>
            </a:pPr>
            <a:r>
              <a:rPr lang="en-US" dirty="0">
                <a:ea typeface="Calibri"/>
                <a:cs typeface="Calibri"/>
                <a:sym typeface="Calibri"/>
              </a:rPr>
              <a:t>You know you are in partnership or collaboration with someone when it feels like you are dancing together rather then wrestling.</a:t>
            </a:r>
          </a:p>
          <a:p>
            <a:pPr marL="640594" lvl="1" indent="-174708">
              <a:spcBef>
                <a:spcPts val="408"/>
              </a:spcBef>
              <a:buFont typeface="Arial"/>
              <a:buChar char="•"/>
              <a:defRPr sz="1800"/>
            </a:pPr>
            <a:r>
              <a:rPr lang="en-US" dirty="0">
                <a:ea typeface="Calibri"/>
                <a:cs typeface="Calibri"/>
                <a:sym typeface="Calibri"/>
              </a:rPr>
              <a:t>Research shows that activation of the participant’s own expertise is a key condition for change to occur.</a:t>
            </a:r>
          </a:p>
          <a:p>
            <a:pPr marL="640594" lvl="1" indent="-174708" defTabSz="465887" eaLnBrk="0" fontAlgn="base" hangingPunct="0">
              <a:spcBef>
                <a:spcPct val="30000"/>
              </a:spcBef>
              <a:spcAft>
                <a:spcPct val="0"/>
              </a:spcAft>
              <a:buFont typeface="Arial"/>
              <a:buChar char="•"/>
              <a:defRPr/>
            </a:pPr>
            <a:r>
              <a:rPr lang="en-US" dirty="0">
                <a:ea typeface="MS PGothic" panose="020B0600070205080204" pitchFamily="34" charset="-128"/>
                <a:cs typeface="ＭＳ Ｐゴシック" charset="0"/>
              </a:rPr>
              <a:t>MI lives in this middle ground between directing and following, incorporating aspects of each. </a:t>
            </a:r>
            <a:endParaRPr lang="en-US" dirty="0" smtClean="0">
              <a:effectLst/>
            </a:endParaRPr>
          </a:p>
          <a:p>
            <a:pPr marL="174708" indent="-174708">
              <a:buFont typeface="Arial"/>
              <a:buChar char="•"/>
            </a:pPr>
            <a:endParaRPr lang="en-US" dirty="0"/>
          </a:p>
        </p:txBody>
      </p:sp>
      <p:sp>
        <p:nvSpPr>
          <p:cNvPr id="4" name="Slide Number Placeholder 3"/>
          <p:cNvSpPr>
            <a:spLocks noGrp="1"/>
          </p:cNvSpPr>
          <p:nvPr>
            <p:ph type="sldNum" sz="quarter" idx="10"/>
          </p:nvPr>
        </p:nvSpPr>
        <p:spPr/>
        <p:txBody>
          <a:bodyPr/>
          <a:lstStyle/>
          <a:p>
            <a:pPr defTabSz="931774">
              <a:defRPr/>
            </a:pPr>
            <a:fld id="{4CE3166A-E9BE-4DB0-A26C-D241A3A02A2E}" type="slidenum">
              <a:rPr lang="en-US">
                <a:solidFill>
                  <a:prstClr val="black"/>
                </a:solidFill>
                <a:latin typeface="Calibri" panose="020F0502020204030204"/>
              </a:rPr>
              <a:pPr defTabSz="931774">
                <a:defRPr/>
              </a:pPr>
              <a:t>11</a:t>
            </a:fld>
            <a:endParaRPr lang="en-US">
              <a:solidFill>
                <a:prstClr val="black"/>
              </a:solidFill>
              <a:latin typeface="Calibri" panose="020F0502020204030204"/>
            </a:endParaRPr>
          </a:p>
        </p:txBody>
      </p:sp>
    </p:spTree>
    <p:extLst>
      <p:ext uri="{BB962C8B-B14F-4D97-AF65-F5344CB8AC3E}">
        <p14:creationId xmlns:p14="http://schemas.microsoft.com/office/powerpoint/2010/main" val="305480866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lstStyle/>
          <a:p>
            <a:pPr marL="174708" indent="-174708">
              <a:spcBef>
                <a:spcPts val="408"/>
              </a:spcBef>
              <a:buFont typeface="Arial"/>
              <a:buChar char="•"/>
              <a:defRPr sz="1800"/>
            </a:pPr>
            <a:r>
              <a:rPr lang="en-US" dirty="0">
                <a:ea typeface="Calibri"/>
                <a:cs typeface="Calibri"/>
                <a:sym typeface="Calibri"/>
              </a:rPr>
              <a:t>The third component of the Spirit is Compassion. This is embodied by listening, seeing, understanding and not judging a person’s perception.</a:t>
            </a:r>
          </a:p>
          <a:p>
            <a:pPr marL="640594" lvl="1" indent="-174708">
              <a:spcBef>
                <a:spcPts val="408"/>
              </a:spcBef>
              <a:buFont typeface="Arial"/>
              <a:buChar char="•"/>
              <a:defRPr sz="1800"/>
            </a:pPr>
            <a:r>
              <a:rPr lang="en-US" dirty="0">
                <a:ea typeface="Calibri"/>
                <a:cs typeface="Calibri"/>
                <a:sym typeface="Calibri"/>
              </a:rPr>
              <a:t>To be truly compassionate is to work from a place of non-judgment. This can be difficult as we all come to life with our own experiences and perceptions based on our past.</a:t>
            </a:r>
          </a:p>
          <a:p>
            <a:pPr marL="640594" lvl="1" indent="-174708">
              <a:spcBef>
                <a:spcPts val="408"/>
              </a:spcBef>
              <a:buFont typeface="Arial"/>
              <a:buChar char="•"/>
              <a:defRPr sz="1800"/>
            </a:pPr>
            <a:r>
              <a:rPr lang="en-US" b="1" dirty="0">
                <a:ea typeface="Calibri"/>
                <a:cs typeface="Calibri"/>
                <a:sym typeface="Calibri"/>
              </a:rPr>
              <a:t>Option </a:t>
            </a:r>
            <a:r>
              <a:rPr lang="en-US" dirty="0">
                <a:ea typeface="Calibri"/>
                <a:cs typeface="Calibri"/>
                <a:sym typeface="Calibri"/>
              </a:rPr>
              <a:t>to have people reflect on their own judgments: How many of you get on the subway and are easily annoyed at how much room someone is taking up? How loud someone’s music is? Or you notice someone’s shoes or outfit and think, Oh my goodness, where are they going in that?</a:t>
            </a:r>
          </a:p>
          <a:p>
            <a:pPr>
              <a:spcBef>
                <a:spcPts val="408"/>
              </a:spcBef>
              <a:defRPr sz="1800"/>
            </a:pPr>
            <a:r>
              <a:rPr lang="en-US" dirty="0">
                <a:ea typeface="Calibri"/>
                <a:cs typeface="Calibri"/>
                <a:sym typeface="Calibri"/>
              </a:rPr>
              <a:t>	    You can share that you are guilty of this….this is judgment. Possibly challenge them to begin being mindful of your thoughts while on NYC transportation. </a:t>
            </a:r>
          </a:p>
          <a:p>
            <a:pPr marL="640594" lvl="1" indent="-174708">
              <a:spcBef>
                <a:spcPts val="408"/>
              </a:spcBef>
              <a:buFont typeface="Arial"/>
              <a:buChar char="•"/>
              <a:defRPr sz="1800"/>
            </a:pPr>
            <a:r>
              <a:rPr lang="en-US" b="1" dirty="0">
                <a:ea typeface="Calibri"/>
                <a:cs typeface="Calibri"/>
                <a:sym typeface="Calibri"/>
              </a:rPr>
              <a:t>(You may share this quote) “Compassion is love in the face of suffering” </a:t>
            </a:r>
            <a:r>
              <a:rPr lang="en-US" b="1" dirty="0" err="1">
                <a:ea typeface="Calibri"/>
                <a:cs typeface="Calibri"/>
                <a:sym typeface="Calibri"/>
              </a:rPr>
              <a:t>Mattieu</a:t>
            </a:r>
            <a:r>
              <a:rPr lang="en-US" b="1" dirty="0">
                <a:ea typeface="Calibri"/>
                <a:cs typeface="Calibri"/>
                <a:sym typeface="Calibri"/>
              </a:rPr>
              <a:t> </a:t>
            </a:r>
            <a:r>
              <a:rPr lang="en-US" b="1" dirty="0" err="1">
                <a:ea typeface="Calibri"/>
                <a:cs typeface="Calibri"/>
                <a:sym typeface="Calibri"/>
              </a:rPr>
              <a:t>Ricard</a:t>
            </a:r>
            <a:endParaRPr lang="en-US" b="1" dirty="0">
              <a:ea typeface="Calibri"/>
              <a:cs typeface="Calibri"/>
              <a:sym typeface="Calibri"/>
            </a:endParaRPr>
          </a:p>
          <a:p>
            <a:pPr marL="640594" lvl="1" indent="-174708">
              <a:spcBef>
                <a:spcPts val="408"/>
              </a:spcBef>
              <a:buFont typeface="Arial"/>
              <a:buChar char="•"/>
              <a:defRPr sz="1800"/>
            </a:pPr>
            <a:r>
              <a:rPr lang="en-US" b="1" dirty="0">
                <a:ea typeface="Calibri"/>
                <a:cs typeface="Calibri"/>
                <a:sym typeface="Calibri"/>
              </a:rPr>
              <a:t>“To have compassion for another you must first have compassion for yourself”</a:t>
            </a:r>
            <a:r>
              <a:rPr lang="mr-IN" b="1" dirty="0">
                <a:ea typeface="Calibri"/>
                <a:cs typeface="Calibri"/>
                <a:sym typeface="Calibri"/>
              </a:rPr>
              <a:t>–</a:t>
            </a:r>
            <a:r>
              <a:rPr lang="en-US" b="1" dirty="0">
                <a:ea typeface="Calibri"/>
                <a:cs typeface="Calibri"/>
                <a:sym typeface="Calibri"/>
              </a:rPr>
              <a:t>Sharon </a:t>
            </a:r>
            <a:r>
              <a:rPr lang="en-US" b="1" dirty="0" err="1">
                <a:ea typeface="Calibri"/>
                <a:cs typeface="Calibri"/>
                <a:sym typeface="Calibri"/>
              </a:rPr>
              <a:t>Saltzberg</a:t>
            </a:r>
            <a:endParaRPr lang="en-US" b="1" dirty="0">
              <a:ea typeface="Calibri"/>
              <a:cs typeface="Calibri"/>
              <a:sym typeface="Calibri"/>
            </a:endParaRPr>
          </a:p>
          <a:p>
            <a:pPr marL="640594" lvl="1" indent="-174708">
              <a:spcBef>
                <a:spcPts val="408"/>
              </a:spcBef>
              <a:buFont typeface="Arial"/>
              <a:buChar char="•"/>
              <a:defRPr sz="1800"/>
            </a:pPr>
            <a:r>
              <a:rPr lang="en-US" b="1" dirty="0">
                <a:ea typeface="Calibri"/>
                <a:cs typeface="Calibri"/>
                <a:sym typeface="Calibri"/>
              </a:rPr>
              <a:t>It is important here to ensure participants that no one is perfect here. That this is a practice that we all work on every day. We will make mistakes, even with our clients. MI challenges us to recognize these mistakes and take steps to repair them.</a:t>
            </a:r>
          </a:p>
          <a:p>
            <a:endParaRPr lang="en-US" dirty="0"/>
          </a:p>
        </p:txBody>
      </p:sp>
      <p:sp>
        <p:nvSpPr>
          <p:cNvPr id="4" name="Slide Number Placeholder 3"/>
          <p:cNvSpPr>
            <a:spLocks noGrp="1"/>
          </p:cNvSpPr>
          <p:nvPr>
            <p:ph type="sldNum" sz="quarter" idx="10"/>
          </p:nvPr>
        </p:nvSpPr>
        <p:spPr/>
        <p:txBody>
          <a:bodyPr/>
          <a:lstStyle/>
          <a:p>
            <a:fld id="{854443CD-D420-4CC4-B31A-21ECB4A4E777}" type="slidenum">
              <a:rPr lang="en-US" altLang="en-US" smtClean="0"/>
              <a:pPr/>
              <a:t>13</a:t>
            </a:fld>
            <a:endParaRPr lang="en-US" altLang="en-US"/>
          </a:p>
        </p:txBody>
      </p:sp>
    </p:spTree>
    <p:extLst>
      <p:ext uri="{BB962C8B-B14F-4D97-AF65-F5344CB8AC3E}">
        <p14:creationId xmlns:p14="http://schemas.microsoft.com/office/powerpoint/2010/main" val="363712961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285750" lvl="0" indent="-285750" defTabSz="893762">
              <a:lnSpc>
                <a:spcPct val="80000"/>
              </a:lnSpc>
              <a:spcBef>
                <a:spcPts val="200"/>
              </a:spcBef>
              <a:buFont typeface="Arial"/>
              <a:buChar char="•"/>
              <a:defRPr sz="1800"/>
            </a:pPr>
            <a:r>
              <a:rPr lang="en-US" b="0" dirty="0" smtClean="0">
                <a:solidFill>
                  <a:srgbClr val="404040"/>
                </a:solidFill>
                <a:latin typeface="Verdana"/>
                <a:ea typeface="Verdana"/>
                <a:cs typeface="Verdana"/>
                <a:sym typeface="Verdana"/>
              </a:rPr>
              <a:t>Use Accurate Empathic Reflections</a:t>
            </a:r>
            <a:r>
              <a:rPr lang="en-US" b="0" baseline="0" dirty="0" smtClean="0">
                <a:solidFill>
                  <a:srgbClr val="404040"/>
                </a:solidFill>
                <a:latin typeface="Verdana"/>
                <a:ea typeface="Verdana"/>
                <a:cs typeface="Verdana"/>
                <a:sym typeface="Verdana"/>
              </a:rPr>
              <a:t> often! It is one of the most important skills of MI.</a:t>
            </a:r>
          </a:p>
          <a:p>
            <a:pPr marL="285750" lvl="0" indent="-285750" defTabSz="893762">
              <a:lnSpc>
                <a:spcPct val="80000"/>
              </a:lnSpc>
              <a:spcBef>
                <a:spcPts val="200"/>
              </a:spcBef>
              <a:buFont typeface="Arial"/>
              <a:buChar char="•"/>
              <a:defRPr sz="1800"/>
            </a:pPr>
            <a:r>
              <a:rPr lang="en-US" b="0" baseline="0" dirty="0" smtClean="0">
                <a:solidFill>
                  <a:srgbClr val="404040"/>
                </a:solidFill>
                <a:latin typeface="Verdana"/>
                <a:ea typeface="Verdana"/>
                <a:cs typeface="Verdana"/>
                <a:sym typeface="Verdana"/>
              </a:rPr>
              <a:t>It is a response to a client statement that is a clear assertive statement reflecting what the speaker said or meant.</a:t>
            </a:r>
          </a:p>
          <a:p>
            <a:pPr marL="285750" lvl="0" indent="-285750" defTabSz="893762">
              <a:lnSpc>
                <a:spcPct val="80000"/>
              </a:lnSpc>
              <a:spcBef>
                <a:spcPts val="200"/>
              </a:spcBef>
              <a:buFont typeface="Arial"/>
              <a:buChar char="•"/>
              <a:defRPr sz="1800"/>
            </a:pPr>
            <a:r>
              <a:rPr lang="en-US" b="0" baseline="0" dirty="0" smtClean="0">
                <a:solidFill>
                  <a:srgbClr val="404040"/>
                </a:solidFill>
                <a:latin typeface="Verdana"/>
                <a:ea typeface="Verdana"/>
                <a:cs typeface="Verdana"/>
                <a:sym typeface="Verdana"/>
              </a:rPr>
              <a:t>It is not a question, meaning the intonation should go down at the end of the statement rather then up!</a:t>
            </a:r>
            <a:endParaRPr lang="en-US" b="0" dirty="0" smtClean="0">
              <a:solidFill>
                <a:srgbClr val="404040"/>
              </a:solidFill>
              <a:latin typeface="+mn-lt"/>
              <a:ea typeface="Calibri"/>
              <a:cs typeface="Calibri"/>
              <a:sym typeface="Calibri"/>
            </a:endParaRPr>
          </a:p>
          <a:p>
            <a:pPr marL="811829" lvl="1" indent="-138729" defTabSz="893762">
              <a:lnSpc>
                <a:spcPct val="80000"/>
              </a:lnSpc>
              <a:spcBef>
                <a:spcPts val="200"/>
              </a:spcBef>
              <a:buClr>
                <a:srgbClr val="C3260C"/>
              </a:buClr>
              <a:buSzPct val="130000"/>
              <a:buFont typeface="Georgia"/>
              <a:buChar char="*"/>
              <a:defRPr sz="1800"/>
            </a:pPr>
            <a:r>
              <a:rPr lang="en-US" sz="1100" b="0" dirty="0" smtClean="0">
                <a:solidFill>
                  <a:srgbClr val="404040"/>
                </a:solidFill>
                <a:latin typeface="Verdana"/>
                <a:ea typeface="Verdana"/>
                <a:cs typeface="Verdana"/>
                <a:sym typeface="Verdana"/>
              </a:rPr>
              <a:t>It is the process of Hearing what the speaker said.</a:t>
            </a:r>
            <a:endParaRPr lang="en-US" sz="1100" b="0" dirty="0" smtClean="0">
              <a:solidFill>
                <a:srgbClr val="404040"/>
              </a:solidFill>
              <a:latin typeface="+mn-lt"/>
              <a:ea typeface="Calibri"/>
              <a:cs typeface="Calibri"/>
              <a:sym typeface="Calibri"/>
            </a:endParaRPr>
          </a:p>
          <a:p>
            <a:pPr lvl="2" indent="576262" defTabSz="893762">
              <a:lnSpc>
                <a:spcPct val="80000"/>
              </a:lnSpc>
              <a:spcBef>
                <a:spcPts val="500"/>
              </a:spcBef>
              <a:defRPr sz="1800"/>
            </a:pPr>
            <a:r>
              <a:rPr lang="en-US" sz="1100" b="0" dirty="0" smtClean="0">
                <a:solidFill>
                  <a:srgbClr val="404040"/>
                </a:solidFill>
                <a:latin typeface="Verdana"/>
                <a:ea typeface="Verdana"/>
                <a:cs typeface="Verdana"/>
                <a:sym typeface="Verdana"/>
              </a:rPr>
              <a:t>	Making a guess at what s/he meant…</a:t>
            </a:r>
            <a:endParaRPr lang="en-US" sz="1100" b="0" dirty="0" smtClean="0">
              <a:solidFill>
                <a:srgbClr val="404040"/>
              </a:solidFill>
              <a:latin typeface="+mn-lt"/>
              <a:ea typeface="Calibri"/>
              <a:cs typeface="Calibri"/>
              <a:sym typeface="Calibri"/>
            </a:endParaRPr>
          </a:p>
          <a:p>
            <a:pPr lvl="2" indent="576262" defTabSz="893762">
              <a:lnSpc>
                <a:spcPct val="80000"/>
              </a:lnSpc>
              <a:spcBef>
                <a:spcPts val="500"/>
              </a:spcBef>
              <a:defRPr sz="1800"/>
            </a:pPr>
            <a:r>
              <a:rPr lang="en-US" sz="1100" b="0" dirty="0" smtClean="0">
                <a:solidFill>
                  <a:srgbClr val="404040"/>
                </a:solidFill>
                <a:latin typeface="Verdana"/>
                <a:ea typeface="Verdana"/>
                <a:cs typeface="Verdana"/>
                <a:sym typeface="Verdana"/>
              </a:rPr>
              <a:t>	Stating it back to </a:t>
            </a:r>
            <a:r>
              <a:rPr lang="en-US" sz="1100" b="0" dirty="0" err="1" smtClean="0">
                <a:solidFill>
                  <a:srgbClr val="404040"/>
                </a:solidFill>
                <a:latin typeface="Verdana"/>
                <a:ea typeface="Verdana"/>
                <a:cs typeface="Verdana"/>
                <a:sym typeface="Verdana"/>
              </a:rPr>
              <a:t>them..</a:t>
            </a:r>
            <a:r>
              <a:rPr lang="en-US" b="0" i="1" dirty="0" err="1" smtClean="0">
                <a:solidFill>
                  <a:srgbClr val="C0344B"/>
                </a:solidFill>
                <a:latin typeface="Verdana"/>
                <a:ea typeface="Verdana"/>
                <a:cs typeface="Verdana"/>
                <a:sym typeface="Verdana"/>
              </a:rPr>
              <a:t>YOU</a:t>
            </a:r>
            <a:r>
              <a:rPr lang="mr-IN" b="0" i="1" dirty="0" smtClean="0">
                <a:solidFill>
                  <a:srgbClr val="C0344B"/>
                </a:solidFill>
                <a:latin typeface="Verdana"/>
                <a:ea typeface="Verdana"/>
                <a:cs typeface="Verdana"/>
                <a:sym typeface="Verdana"/>
              </a:rPr>
              <a:t>…</a:t>
            </a:r>
            <a:r>
              <a:rPr lang="en-US" b="0" i="1" dirty="0" smtClean="0">
                <a:solidFill>
                  <a:srgbClr val="C0344B"/>
                </a:solidFill>
                <a:latin typeface="Verdana"/>
                <a:ea typeface="Verdana"/>
                <a:cs typeface="Verdana"/>
                <a:sym typeface="Verdana"/>
              </a:rPr>
              <a:t>.</a:t>
            </a:r>
          </a:p>
          <a:p>
            <a:pPr lvl="2" indent="576262" defTabSz="893762">
              <a:lnSpc>
                <a:spcPct val="80000"/>
              </a:lnSpc>
              <a:spcBef>
                <a:spcPts val="500"/>
              </a:spcBef>
              <a:defRPr sz="1800"/>
            </a:pPr>
            <a:endParaRPr lang="en-US" sz="1100" b="0" i="1" dirty="0" smtClean="0">
              <a:solidFill>
                <a:srgbClr val="C0344B"/>
              </a:solidFill>
              <a:latin typeface="Verdana"/>
              <a:ea typeface="Verdana"/>
              <a:cs typeface="Verdana"/>
              <a:sym typeface="Verdana"/>
            </a:endParaRPr>
          </a:p>
          <a:p>
            <a:pPr lvl="2" indent="576262" defTabSz="893762">
              <a:lnSpc>
                <a:spcPct val="80000"/>
              </a:lnSpc>
              <a:spcBef>
                <a:spcPts val="500"/>
              </a:spcBef>
              <a:defRPr sz="1800"/>
            </a:pPr>
            <a:endParaRPr lang="en-US" sz="1100" b="0" dirty="0" smtClean="0">
              <a:solidFill>
                <a:srgbClr val="404040"/>
              </a:solidFill>
              <a:latin typeface="+mn-lt"/>
              <a:ea typeface="Calibri"/>
              <a:cs typeface="Calibri"/>
              <a:sym typeface="Calibri"/>
            </a:endParaRPr>
          </a:p>
          <a:p>
            <a:endParaRPr lang="en-US" dirty="0"/>
          </a:p>
        </p:txBody>
      </p:sp>
      <p:sp>
        <p:nvSpPr>
          <p:cNvPr id="4" name="Slide Number Placeholder 3"/>
          <p:cNvSpPr>
            <a:spLocks noGrp="1"/>
          </p:cNvSpPr>
          <p:nvPr>
            <p:ph type="sldNum" sz="quarter" idx="10"/>
          </p:nvPr>
        </p:nvSpPr>
        <p:spPr/>
        <p:txBody>
          <a:bodyPr/>
          <a:lstStyle/>
          <a:p>
            <a:fld id="{854443CD-D420-4CC4-B31A-21ECB4A4E777}" type="slidenum">
              <a:rPr lang="en-US" altLang="en-US" smtClean="0"/>
              <a:pPr/>
              <a:t>14</a:t>
            </a:fld>
            <a:endParaRPr lang="en-US" altLang="en-US"/>
          </a:p>
        </p:txBody>
      </p:sp>
    </p:spTree>
    <p:extLst>
      <p:ext uri="{BB962C8B-B14F-4D97-AF65-F5344CB8AC3E}">
        <p14:creationId xmlns:p14="http://schemas.microsoft.com/office/powerpoint/2010/main" val="347575331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lstStyle/>
          <a:p>
            <a:pPr>
              <a:spcBef>
                <a:spcPts val="408"/>
              </a:spcBef>
              <a:defRPr sz="1800"/>
            </a:pPr>
            <a:endParaRPr lang="en-US" b="1" dirty="0">
              <a:ea typeface="Calibri"/>
              <a:cs typeface="Calibri"/>
              <a:sym typeface="Calibri"/>
            </a:endParaRPr>
          </a:p>
          <a:p>
            <a:pPr marL="174708" indent="-174708">
              <a:spcBef>
                <a:spcPts val="408"/>
              </a:spcBef>
              <a:buFont typeface="Arial"/>
              <a:buChar char="•"/>
              <a:defRPr sz="1800"/>
            </a:pPr>
            <a:r>
              <a:rPr lang="en-US" dirty="0">
                <a:ea typeface="Calibri"/>
                <a:cs typeface="Calibri"/>
                <a:sym typeface="Calibri"/>
              </a:rPr>
              <a:t>The final part of the Spirit is Evocation.</a:t>
            </a:r>
          </a:p>
          <a:p>
            <a:pPr marL="640594" lvl="1" indent="-174708">
              <a:spcBef>
                <a:spcPts val="408"/>
              </a:spcBef>
              <a:buFont typeface="Arial"/>
              <a:buChar char="•"/>
              <a:defRPr sz="1800"/>
            </a:pPr>
            <a:r>
              <a:rPr lang="en-US" dirty="0">
                <a:ea typeface="Calibri"/>
                <a:cs typeface="Calibri"/>
                <a:sym typeface="Calibri"/>
              </a:rPr>
              <a:t>In the spirit of Evocation we believe that people have what they need inside themselves and together we will find it.</a:t>
            </a:r>
          </a:p>
          <a:p>
            <a:pPr marL="640594" lvl="1" indent="-174708">
              <a:spcBef>
                <a:spcPts val="408"/>
              </a:spcBef>
              <a:buFont typeface="Arial"/>
              <a:buChar char="•"/>
              <a:defRPr sz="1800"/>
            </a:pPr>
            <a:r>
              <a:rPr lang="en-US" dirty="0">
                <a:ea typeface="Calibri"/>
                <a:cs typeface="Calibri"/>
                <a:sym typeface="Calibri"/>
              </a:rPr>
              <a:t>The assumption is that people truly have good reasons for the behaviors they are acting on. We need to explore their reasons before we can evoke change.</a:t>
            </a:r>
          </a:p>
          <a:p>
            <a:pPr marL="640594" lvl="1" indent="-174708">
              <a:spcBef>
                <a:spcPts val="408"/>
              </a:spcBef>
              <a:buFont typeface="Arial"/>
              <a:buChar char="•"/>
              <a:defRPr sz="1800"/>
            </a:pPr>
            <a:r>
              <a:rPr lang="en-US" dirty="0">
                <a:ea typeface="Calibri"/>
                <a:cs typeface="Calibri"/>
                <a:sym typeface="Calibri"/>
              </a:rPr>
              <a:t>And, people have motivation and resources within themselves that can be drawn upon. </a:t>
            </a:r>
          </a:p>
          <a:p>
            <a:pPr marL="640594" lvl="1" indent="-174708">
              <a:spcBef>
                <a:spcPts val="408"/>
              </a:spcBef>
              <a:buFont typeface="Arial"/>
              <a:buChar char="•"/>
              <a:defRPr sz="1800"/>
            </a:pPr>
            <a:r>
              <a:rPr lang="en-US" dirty="0">
                <a:ea typeface="Calibri"/>
                <a:cs typeface="Calibri"/>
                <a:sym typeface="Calibri"/>
              </a:rPr>
              <a:t>The best notions come from the client. The more likely a client is willing to fight for change, the more likely the change will occur.</a:t>
            </a:r>
          </a:p>
          <a:p>
            <a:pPr>
              <a:spcBef>
                <a:spcPts val="408"/>
              </a:spcBef>
              <a:defRPr sz="1800"/>
            </a:pPr>
            <a:endParaRPr lang="en-US" dirty="0">
              <a:ea typeface="Calibri"/>
              <a:cs typeface="Calibri"/>
              <a:sym typeface="Calibri"/>
            </a:endParaRPr>
          </a:p>
          <a:p>
            <a:pPr>
              <a:spcBef>
                <a:spcPts val="408"/>
              </a:spcBef>
              <a:defRPr sz="1800"/>
            </a:pPr>
            <a:r>
              <a:rPr lang="en-US" b="1" dirty="0">
                <a:ea typeface="Calibri"/>
                <a:cs typeface="Calibri"/>
                <a:sym typeface="Calibri"/>
              </a:rPr>
              <a:t>Option Reference: </a:t>
            </a:r>
            <a:r>
              <a:rPr lang="en-US" dirty="0" err="1">
                <a:ea typeface="Calibri"/>
                <a:cs typeface="Calibri"/>
                <a:sym typeface="Calibri"/>
              </a:rPr>
              <a:t>Bems</a:t>
            </a:r>
            <a:r>
              <a:rPr lang="en-US" dirty="0">
                <a:ea typeface="Calibri"/>
                <a:cs typeface="Calibri"/>
                <a:sym typeface="Calibri"/>
              </a:rPr>
              <a:t> theory of self perspective-people are more likely to make decisions towards change when it comes from within.</a:t>
            </a:r>
          </a:p>
          <a:p>
            <a:pPr>
              <a:spcBef>
                <a:spcPts val="408"/>
              </a:spcBef>
              <a:defRPr sz="1800"/>
            </a:pPr>
            <a:r>
              <a:rPr lang="en-US" u="sng" dirty="0">
                <a:solidFill>
                  <a:srgbClr val="FF0000"/>
                </a:solidFill>
                <a:ea typeface="Calibri"/>
                <a:cs typeface="Calibri"/>
                <a:sym typeface="Calibri"/>
              </a:rPr>
              <a:t>http://</a:t>
            </a:r>
            <a:r>
              <a:rPr lang="en-US" u="sng" dirty="0" err="1">
                <a:solidFill>
                  <a:srgbClr val="FF0000"/>
                </a:solidFill>
                <a:ea typeface="Calibri"/>
                <a:cs typeface="Calibri"/>
                <a:sym typeface="Calibri"/>
              </a:rPr>
              <a:t>www.dbem.ws</a:t>
            </a:r>
            <a:r>
              <a:rPr lang="en-US" u="sng" dirty="0">
                <a:solidFill>
                  <a:srgbClr val="FF0000"/>
                </a:solidFill>
                <a:ea typeface="Calibri"/>
                <a:cs typeface="Calibri"/>
                <a:sym typeface="Calibri"/>
              </a:rPr>
              <a:t>/SP%20Theory.pdf</a:t>
            </a:r>
          </a:p>
          <a:p>
            <a:endParaRPr lang="en-US" dirty="0"/>
          </a:p>
        </p:txBody>
      </p:sp>
      <p:sp>
        <p:nvSpPr>
          <p:cNvPr id="4" name="Slide Number Placeholder 3"/>
          <p:cNvSpPr>
            <a:spLocks noGrp="1"/>
          </p:cNvSpPr>
          <p:nvPr>
            <p:ph type="sldNum" sz="quarter" idx="10"/>
          </p:nvPr>
        </p:nvSpPr>
        <p:spPr/>
        <p:txBody>
          <a:bodyPr/>
          <a:lstStyle/>
          <a:p>
            <a:fld id="{854443CD-D420-4CC4-B31A-21ECB4A4E777}" type="slidenum">
              <a:rPr lang="en-US" altLang="en-US" smtClean="0"/>
              <a:pPr/>
              <a:t>15</a:t>
            </a:fld>
            <a:endParaRPr lang="en-US" altLang="en-US"/>
          </a:p>
        </p:txBody>
      </p:sp>
    </p:spTree>
    <p:extLst>
      <p:ext uri="{BB962C8B-B14F-4D97-AF65-F5344CB8AC3E}">
        <p14:creationId xmlns:p14="http://schemas.microsoft.com/office/powerpoint/2010/main" val="218122097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3A792DE2-4F2C-455D-92AE-26CDCF288B8B}" type="datetimeFigureOut">
              <a:rPr lang="en-US" smtClean="0"/>
              <a:t>1/10/2018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FF6BD9F-93B7-4CE8-B48F-0EFACEFB3326}" type="slidenum">
              <a:rPr lang="en-US" smtClean="0"/>
              <a:t>‹#›</a:t>
            </a:fld>
            <a:endParaRPr lang="en-US"/>
          </a:p>
        </p:txBody>
      </p:sp>
    </p:spTree>
    <p:extLst>
      <p:ext uri="{BB962C8B-B14F-4D97-AF65-F5344CB8AC3E}">
        <p14:creationId xmlns:p14="http://schemas.microsoft.com/office/powerpoint/2010/main" val="303256491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A792DE2-4F2C-455D-92AE-26CDCF288B8B}" type="datetimeFigureOut">
              <a:rPr lang="en-US" smtClean="0"/>
              <a:t>1/10/2018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FF6BD9F-93B7-4CE8-B48F-0EFACEFB3326}" type="slidenum">
              <a:rPr lang="en-US" smtClean="0"/>
              <a:t>‹#›</a:t>
            </a:fld>
            <a:endParaRPr lang="en-US"/>
          </a:p>
        </p:txBody>
      </p:sp>
    </p:spTree>
    <p:extLst>
      <p:ext uri="{BB962C8B-B14F-4D97-AF65-F5344CB8AC3E}">
        <p14:creationId xmlns:p14="http://schemas.microsoft.com/office/powerpoint/2010/main" val="47299413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A792DE2-4F2C-455D-92AE-26CDCF288B8B}" type="datetimeFigureOut">
              <a:rPr lang="en-US" smtClean="0"/>
              <a:t>1/10/2018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FF6BD9F-93B7-4CE8-B48F-0EFACEFB3326}" type="slidenum">
              <a:rPr lang="en-US" smtClean="0"/>
              <a:t>‹#›</a:t>
            </a:fld>
            <a:endParaRPr lang="en-US"/>
          </a:p>
        </p:txBody>
      </p:sp>
    </p:spTree>
    <p:extLst>
      <p:ext uri="{BB962C8B-B14F-4D97-AF65-F5344CB8AC3E}">
        <p14:creationId xmlns:p14="http://schemas.microsoft.com/office/powerpoint/2010/main" val="204468352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A792DE2-4F2C-455D-92AE-26CDCF288B8B}" type="datetimeFigureOut">
              <a:rPr lang="en-US" smtClean="0"/>
              <a:t>1/10/2018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FF6BD9F-93B7-4CE8-B48F-0EFACEFB3326}" type="slidenum">
              <a:rPr lang="en-US" smtClean="0"/>
              <a:t>‹#›</a:t>
            </a:fld>
            <a:endParaRPr lang="en-US"/>
          </a:p>
        </p:txBody>
      </p:sp>
    </p:spTree>
    <p:extLst>
      <p:ext uri="{BB962C8B-B14F-4D97-AF65-F5344CB8AC3E}">
        <p14:creationId xmlns:p14="http://schemas.microsoft.com/office/powerpoint/2010/main" val="358496349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3A792DE2-4F2C-455D-92AE-26CDCF288B8B}" type="datetimeFigureOut">
              <a:rPr lang="en-US" smtClean="0"/>
              <a:t>1/10/2018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FF6BD9F-93B7-4CE8-B48F-0EFACEFB3326}" type="slidenum">
              <a:rPr lang="en-US" smtClean="0"/>
              <a:t>‹#›</a:t>
            </a:fld>
            <a:endParaRPr lang="en-US"/>
          </a:p>
        </p:txBody>
      </p:sp>
    </p:spTree>
    <p:extLst>
      <p:ext uri="{BB962C8B-B14F-4D97-AF65-F5344CB8AC3E}">
        <p14:creationId xmlns:p14="http://schemas.microsoft.com/office/powerpoint/2010/main" val="85939949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3A792DE2-4F2C-455D-92AE-26CDCF288B8B}" type="datetimeFigureOut">
              <a:rPr lang="en-US" smtClean="0"/>
              <a:t>1/10/2018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FF6BD9F-93B7-4CE8-B48F-0EFACEFB3326}" type="slidenum">
              <a:rPr lang="en-US" smtClean="0"/>
              <a:t>‹#›</a:t>
            </a:fld>
            <a:endParaRPr lang="en-US"/>
          </a:p>
        </p:txBody>
      </p:sp>
    </p:spTree>
    <p:extLst>
      <p:ext uri="{BB962C8B-B14F-4D97-AF65-F5344CB8AC3E}">
        <p14:creationId xmlns:p14="http://schemas.microsoft.com/office/powerpoint/2010/main" val="135916315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3A792DE2-4F2C-455D-92AE-26CDCF288B8B}" type="datetimeFigureOut">
              <a:rPr lang="en-US" smtClean="0"/>
              <a:t>1/10/2018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FF6BD9F-93B7-4CE8-B48F-0EFACEFB3326}" type="slidenum">
              <a:rPr lang="en-US" smtClean="0"/>
              <a:t>‹#›</a:t>
            </a:fld>
            <a:endParaRPr lang="en-US"/>
          </a:p>
        </p:txBody>
      </p:sp>
    </p:spTree>
    <p:extLst>
      <p:ext uri="{BB962C8B-B14F-4D97-AF65-F5344CB8AC3E}">
        <p14:creationId xmlns:p14="http://schemas.microsoft.com/office/powerpoint/2010/main" val="341752330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3A792DE2-4F2C-455D-92AE-26CDCF288B8B}" type="datetimeFigureOut">
              <a:rPr lang="en-US" smtClean="0"/>
              <a:t>1/10/2018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FF6BD9F-93B7-4CE8-B48F-0EFACEFB3326}" type="slidenum">
              <a:rPr lang="en-US" smtClean="0"/>
              <a:t>‹#›</a:t>
            </a:fld>
            <a:endParaRPr lang="en-US"/>
          </a:p>
        </p:txBody>
      </p:sp>
    </p:spTree>
    <p:extLst>
      <p:ext uri="{BB962C8B-B14F-4D97-AF65-F5344CB8AC3E}">
        <p14:creationId xmlns:p14="http://schemas.microsoft.com/office/powerpoint/2010/main" val="249803656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A792DE2-4F2C-455D-92AE-26CDCF288B8B}" type="datetimeFigureOut">
              <a:rPr lang="en-US" smtClean="0"/>
              <a:t>1/10/2018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FF6BD9F-93B7-4CE8-B48F-0EFACEFB3326}" type="slidenum">
              <a:rPr lang="en-US" smtClean="0"/>
              <a:t>‹#›</a:t>
            </a:fld>
            <a:endParaRPr lang="en-US"/>
          </a:p>
        </p:txBody>
      </p:sp>
    </p:spTree>
    <p:extLst>
      <p:ext uri="{BB962C8B-B14F-4D97-AF65-F5344CB8AC3E}">
        <p14:creationId xmlns:p14="http://schemas.microsoft.com/office/powerpoint/2010/main" val="73142852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A792DE2-4F2C-455D-92AE-26CDCF288B8B}" type="datetimeFigureOut">
              <a:rPr lang="en-US" smtClean="0"/>
              <a:t>1/10/2018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FF6BD9F-93B7-4CE8-B48F-0EFACEFB3326}" type="slidenum">
              <a:rPr lang="en-US" smtClean="0"/>
              <a:t>‹#›</a:t>
            </a:fld>
            <a:endParaRPr lang="en-US"/>
          </a:p>
        </p:txBody>
      </p:sp>
    </p:spTree>
    <p:extLst>
      <p:ext uri="{BB962C8B-B14F-4D97-AF65-F5344CB8AC3E}">
        <p14:creationId xmlns:p14="http://schemas.microsoft.com/office/powerpoint/2010/main" val="62103705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A792DE2-4F2C-455D-92AE-26CDCF288B8B}" type="datetimeFigureOut">
              <a:rPr lang="en-US" smtClean="0"/>
              <a:t>1/10/2018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FF6BD9F-93B7-4CE8-B48F-0EFACEFB3326}" type="slidenum">
              <a:rPr lang="en-US" smtClean="0"/>
              <a:t>‹#›</a:t>
            </a:fld>
            <a:endParaRPr lang="en-US"/>
          </a:p>
        </p:txBody>
      </p:sp>
    </p:spTree>
    <p:extLst>
      <p:ext uri="{BB962C8B-B14F-4D97-AF65-F5344CB8AC3E}">
        <p14:creationId xmlns:p14="http://schemas.microsoft.com/office/powerpoint/2010/main" val="17960900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A792DE2-4F2C-455D-92AE-26CDCF288B8B}" type="datetimeFigureOut">
              <a:rPr lang="en-US" smtClean="0"/>
              <a:t>1/10/2018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FF6BD9F-93B7-4CE8-B48F-0EFACEFB3326}" type="slidenum">
              <a:rPr lang="en-US" smtClean="0"/>
              <a:t>‹#›</a:t>
            </a:fld>
            <a:endParaRPr lang="en-US"/>
          </a:p>
        </p:txBody>
      </p:sp>
    </p:spTree>
    <p:extLst>
      <p:ext uri="{BB962C8B-B14F-4D97-AF65-F5344CB8AC3E}">
        <p14:creationId xmlns:p14="http://schemas.microsoft.com/office/powerpoint/2010/main" val="336095317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1.jpeg"/></Relationships>
</file>

<file path=ppt/slides/_rels/slide1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7" Type="http://schemas.openxmlformats.org/officeDocument/2006/relationships/image" Target="../media/image6.jpe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5.jpeg"/><Relationship Id="rId5" Type="http://schemas.openxmlformats.org/officeDocument/2006/relationships/image" Target="../media/image4.png"/><Relationship Id="rId4" Type="http://schemas.openxmlformats.org/officeDocument/2006/relationships/image" Target="../media/image3.jpe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Bench Press, Fight, Arm Wrestling, Winner, Lose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026865" y="1989471"/>
            <a:ext cx="3805168" cy="3805169"/>
          </a:xfrm>
          <a:prstGeom prst="rect">
            <a:avLst/>
          </a:prstGeom>
          <a:noFill/>
          <a:ln>
            <a:solidFill>
              <a:schemeClr val="accent6">
                <a:lumMod val="75000"/>
              </a:schemeClr>
            </a:solidFill>
          </a:ln>
          <a:extLst>
            <a:ext uri="{909E8E84-426E-40DD-AFC4-6F175D3DCCD1}">
              <a14:hiddenFill xmlns:a14="http://schemas.microsoft.com/office/drawing/2010/main">
                <a:solidFill>
                  <a:srgbClr val="FFFFFF"/>
                </a:solidFill>
              </a14:hiddenFill>
            </a:ext>
          </a:extLst>
        </p:spPr>
      </p:pic>
      <p:sp>
        <p:nvSpPr>
          <p:cNvPr id="9220" name="Rectangle 4"/>
          <p:cNvSpPr>
            <a:spLocks noGrp="1" noChangeArrowheads="1"/>
          </p:cNvSpPr>
          <p:nvPr>
            <p:ph type="ctrTitle"/>
          </p:nvPr>
        </p:nvSpPr>
        <p:spPr>
          <a:xfrm>
            <a:off x="0" y="0"/>
            <a:ext cx="12192000" cy="1461052"/>
          </a:xfrm>
          <a:solidFill>
            <a:schemeClr val="accent6">
              <a:lumMod val="20000"/>
              <a:lumOff val="80000"/>
            </a:schemeClr>
          </a:solidFill>
          <a:ln>
            <a:solidFill>
              <a:schemeClr val="accent6">
                <a:lumMod val="75000"/>
              </a:schemeClr>
            </a:solidFill>
          </a:ln>
        </p:spPr>
        <p:txBody>
          <a:bodyPr>
            <a:normAutofit/>
          </a:bodyPr>
          <a:lstStyle/>
          <a:p>
            <a:r>
              <a:rPr lang="en-US" sz="4000" dirty="0" smtClean="0">
                <a:latin typeface="+mn-lt"/>
              </a:rPr>
              <a:t>Motivational Interviewing (MI): </a:t>
            </a:r>
            <a:br>
              <a:rPr lang="en-US" sz="4000" dirty="0" smtClean="0">
                <a:latin typeface="+mn-lt"/>
              </a:rPr>
            </a:br>
            <a:r>
              <a:rPr lang="en-US" sz="4000" dirty="0" smtClean="0">
                <a:latin typeface="+mn-lt"/>
              </a:rPr>
              <a:t>A </a:t>
            </a:r>
            <a:r>
              <a:rPr lang="en-US" sz="4000" i="1" dirty="0" smtClean="0">
                <a:latin typeface="+mn-lt"/>
              </a:rPr>
              <a:t>Very</a:t>
            </a:r>
            <a:r>
              <a:rPr lang="en-US" sz="4000" dirty="0" smtClean="0">
                <a:latin typeface="+mn-lt"/>
              </a:rPr>
              <a:t> Brief Overview</a:t>
            </a:r>
            <a:r>
              <a:rPr lang="en-US" sz="4000" b="1" dirty="0" smtClean="0"/>
              <a:t/>
            </a:r>
            <a:br>
              <a:rPr lang="en-US" sz="4000" b="1" dirty="0" smtClean="0"/>
            </a:br>
            <a:r>
              <a:rPr lang="en-US" sz="1100" b="1" dirty="0" smtClean="0"/>
              <a:t> </a:t>
            </a:r>
            <a:endParaRPr lang="en-US" sz="4000" b="1" dirty="0" smtClean="0"/>
          </a:p>
        </p:txBody>
      </p:sp>
      <p:sp>
        <p:nvSpPr>
          <p:cNvPr id="9221" name="Rectangle 5"/>
          <p:cNvSpPr>
            <a:spLocks noGrp="1" noChangeArrowheads="1"/>
          </p:cNvSpPr>
          <p:nvPr>
            <p:ph type="subTitle" idx="1"/>
          </p:nvPr>
        </p:nvSpPr>
        <p:spPr>
          <a:xfrm>
            <a:off x="302588" y="5918752"/>
            <a:ext cx="3511101" cy="779606"/>
          </a:xfrm>
        </p:spPr>
        <p:txBody>
          <a:bodyPr>
            <a:normAutofit/>
          </a:bodyPr>
          <a:lstStyle/>
          <a:p>
            <a:pPr algn="l">
              <a:lnSpc>
                <a:spcPct val="90000"/>
              </a:lnSpc>
            </a:pPr>
            <a:r>
              <a:rPr lang="en-US" sz="1700" dirty="0" smtClean="0"/>
              <a:t>Angela Cooper, LCAT</a:t>
            </a:r>
          </a:p>
          <a:p>
            <a:pPr algn="l">
              <a:lnSpc>
                <a:spcPct val="90000"/>
              </a:lnSpc>
            </a:pPr>
            <a:r>
              <a:rPr lang="en-US" sz="1700" dirty="0" smtClean="0"/>
              <a:t>MASBIRT TTA, Consultant Trainer </a:t>
            </a:r>
            <a:endParaRPr lang="en-US" sz="1700" dirty="0"/>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036908" y="5352349"/>
            <a:ext cx="2944457" cy="1161621"/>
          </a:xfrm>
          <a:prstGeom prst="rect">
            <a:avLst/>
          </a:prstGeom>
        </p:spPr>
      </p:pic>
      <p:sp>
        <p:nvSpPr>
          <p:cNvPr id="3" name="Flowchart: Summing Junction 2"/>
          <p:cNvSpPr/>
          <p:nvPr/>
        </p:nvSpPr>
        <p:spPr>
          <a:xfrm>
            <a:off x="4861595" y="2682733"/>
            <a:ext cx="2135708" cy="2178037"/>
          </a:xfrm>
          <a:prstGeom prst="flowChartSummingJunction">
            <a:avLst/>
          </a:prstGeom>
          <a:noFill/>
          <a:ln w="952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39617003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2192000" cy="1584325"/>
          </a:xfrm>
          <a:solidFill>
            <a:schemeClr val="accent6">
              <a:lumMod val="20000"/>
              <a:lumOff val="80000"/>
            </a:schemeClr>
          </a:solidFill>
          <a:ln>
            <a:solidFill>
              <a:schemeClr val="accent6">
                <a:lumMod val="75000"/>
              </a:schemeClr>
            </a:solidFill>
          </a:ln>
        </p:spPr>
        <p:style>
          <a:lnRef idx="2">
            <a:schemeClr val="accent1"/>
          </a:lnRef>
          <a:fillRef idx="1">
            <a:schemeClr val="lt1"/>
          </a:fillRef>
          <a:effectRef idx="0">
            <a:schemeClr val="accent1"/>
          </a:effectRef>
          <a:fontRef idx="minor">
            <a:schemeClr val="dk1"/>
          </a:fontRef>
        </p:style>
        <p:txBody>
          <a:bodyPr/>
          <a:lstStyle/>
          <a:p>
            <a:pPr algn="ctr" eaLnBrk="1" hangingPunct="1">
              <a:defRPr/>
            </a:pPr>
            <a:r>
              <a:rPr lang="en-US" u="sng" dirty="0" smtClean="0">
                <a:solidFill>
                  <a:schemeClr val="tx1"/>
                </a:solidFill>
                <a:ea typeface="ＭＳ Ｐゴシック" charset="0"/>
              </a:rPr>
              <a:t>A Taste of MI Skills:</a:t>
            </a:r>
            <a:r>
              <a:rPr lang="en-US" dirty="0" smtClean="0">
                <a:solidFill>
                  <a:schemeClr val="tx1"/>
                </a:solidFill>
                <a:ea typeface="ＭＳ Ｐゴシック" charset="0"/>
              </a:rPr>
              <a:t/>
            </a:r>
            <a:br>
              <a:rPr lang="en-US" dirty="0" smtClean="0">
                <a:solidFill>
                  <a:schemeClr val="tx1"/>
                </a:solidFill>
                <a:ea typeface="ＭＳ Ｐゴシック" charset="0"/>
              </a:rPr>
            </a:br>
            <a:r>
              <a:rPr lang="en-US" dirty="0" smtClean="0">
                <a:solidFill>
                  <a:schemeClr val="tx1"/>
                </a:solidFill>
                <a:ea typeface="ＭＳ Ｐゴシック" charset="0"/>
              </a:rPr>
              <a:t>Affirmations</a:t>
            </a:r>
            <a:endParaRPr lang="en-US" dirty="0">
              <a:solidFill>
                <a:schemeClr val="tx1"/>
              </a:solidFill>
              <a:ea typeface="ＭＳ Ｐゴシック" charset="0"/>
            </a:endParaRPr>
          </a:p>
        </p:txBody>
      </p:sp>
      <p:sp>
        <p:nvSpPr>
          <p:cNvPr id="3" name="Content Placeholder 2"/>
          <p:cNvSpPr>
            <a:spLocks noGrp="1"/>
          </p:cNvSpPr>
          <p:nvPr>
            <p:ph idx="1"/>
          </p:nvPr>
        </p:nvSpPr>
        <p:spPr>
          <a:xfrm>
            <a:off x="243509" y="1644383"/>
            <a:ext cx="11892169" cy="5094347"/>
          </a:xfrm>
          <a:ln>
            <a:noFill/>
          </a:ln>
        </p:spPr>
        <p:style>
          <a:lnRef idx="2">
            <a:schemeClr val="accent1"/>
          </a:lnRef>
          <a:fillRef idx="1">
            <a:schemeClr val="lt1"/>
          </a:fillRef>
          <a:effectRef idx="0">
            <a:schemeClr val="accent1"/>
          </a:effectRef>
          <a:fontRef idx="minor">
            <a:schemeClr val="dk1"/>
          </a:fontRef>
        </p:style>
        <p:txBody>
          <a:bodyPr>
            <a:normAutofit lnSpcReduction="10000"/>
          </a:bodyPr>
          <a:lstStyle/>
          <a:p>
            <a:pPr marL="0" indent="0">
              <a:spcBef>
                <a:spcPts val="538"/>
              </a:spcBef>
              <a:buSzPct val="85000"/>
              <a:buNone/>
            </a:pPr>
            <a:endParaRPr lang="en-US" altLang="en-US" sz="800" dirty="0" smtClean="0">
              <a:solidFill>
                <a:srgbClr val="404040"/>
              </a:solidFill>
              <a:latin typeface="Georgia" panose="02040502050405020303" pitchFamily="18" charset="0"/>
              <a:sym typeface="Georgia" panose="02040502050405020303" pitchFamily="18" charset="0"/>
            </a:endParaRPr>
          </a:p>
          <a:p>
            <a:pPr marL="273050" indent="-273050">
              <a:spcBef>
                <a:spcPts val="538"/>
              </a:spcBef>
              <a:buSzPct val="85000"/>
              <a:buFont typeface="Noto Sans Symbols" charset="0"/>
              <a:buChar char="●"/>
            </a:pPr>
            <a:r>
              <a:rPr lang="en-US" altLang="en-US" dirty="0" smtClean="0">
                <a:solidFill>
                  <a:srgbClr val="404040"/>
                </a:solidFill>
                <a:latin typeface="Georgia" panose="02040502050405020303" pitchFamily="18" charset="0"/>
                <a:sym typeface="Georgia" panose="02040502050405020303" pitchFamily="18" charset="0"/>
              </a:rPr>
              <a:t>Respect and honor the customer as a person of worth, with the capability for growth and change as well as volitional choice about whether to do so.</a:t>
            </a:r>
          </a:p>
          <a:p>
            <a:pPr marL="0" indent="0">
              <a:spcBef>
                <a:spcPts val="538"/>
              </a:spcBef>
              <a:buSzPct val="85000"/>
              <a:buNone/>
            </a:pPr>
            <a:endParaRPr lang="en-US" altLang="en-US" dirty="0" smtClean="0">
              <a:solidFill>
                <a:srgbClr val="404040"/>
              </a:solidFill>
              <a:latin typeface="Georgia" panose="02040502050405020303" pitchFamily="18" charset="0"/>
              <a:sym typeface="Georgia" panose="02040502050405020303" pitchFamily="18" charset="0"/>
            </a:endParaRPr>
          </a:p>
          <a:p>
            <a:pPr marL="273050" indent="-273050">
              <a:spcBef>
                <a:spcPts val="538"/>
              </a:spcBef>
              <a:buSzPct val="85000"/>
              <a:buFont typeface="Noto Sans Symbols" charset="0"/>
              <a:buChar char="●"/>
            </a:pPr>
            <a:r>
              <a:rPr lang="en-US" altLang="en-US" dirty="0" smtClean="0">
                <a:solidFill>
                  <a:srgbClr val="404040"/>
                </a:solidFill>
                <a:latin typeface="Georgia" panose="02040502050405020303" pitchFamily="18" charset="0"/>
                <a:sym typeface="Georgia" panose="02040502050405020303" pitchFamily="18" charset="0"/>
              </a:rPr>
              <a:t>It is our responsibility to always be on the lookout for the client’s strengths, good steps, and intentions.</a:t>
            </a:r>
          </a:p>
          <a:p>
            <a:pPr marL="273050" indent="-273050">
              <a:spcBef>
                <a:spcPts val="538"/>
              </a:spcBef>
              <a:buSzPct val="85000"/>
              <a:buFont typeface="Noto Sans Symbols" charset="0"/>
              <a:buChar char="●"/>
            </a:pPr>
            <a:endParaRPr lang="en-US" altLang="en-US" dirty="0">
              <a:solidFill>
                <a:srgbClr val="404040"/>
              </a:solidFill>
              <a:latin typeface="Georgia" panose="02040502050405020303" pitchFamily="18" charset="0"/>
              <a:sym typeface="Georgia" panose="02040502050405020303" pitchFamily="18" charset="0"/>
            </a:endParaRPr>
          </a:p>
          <a:p>
            <a:pPr marL="273050" indent="-273050">
              <a:spcBef>
                <a:spcPts val="538"/>
              </a:spcBef>
              <a:buSzPct val="85000"/>
              <a:buFont typeface="Noto Sans Symbols" charset="0"/>
              <a:buChar char="●"/>
            </a:pPr>
            <a:r>
              <a:rPr lang="en-US" altLang="en-US" dirty="0">
                <a:solidFill>
                  <a:srgbClr val="404040"/>
                </a:solidFill>
                <a:latin typeface="Georgia" panose="02040502050405020303" pitchFamily="18" charset="0"/>
                <a:sym typeface="Georgia" panose="02040502050405020303" pitchFamily="18" charset="0"/>
              </a:rPr>
              <a:t>Pointing out a person’s strengths and resources can build confidence</a:t>
            </a:r>
            <a:r>
              <a:rPr lang="en-US" altLang="en-US" dirty="0" smtClean="0">
                <a:solidFill>
                  <a:srgbClr val="404040"/>
                </a:solidFill>
                <a:latin typeface="Georgia" panose="02040502050405020303" pitchFamily="18" charset="0"/>
                <a:sym typeface="Georgia" panose="02040502050405020303" pitchFamily="18" charset="0"/>
              </a:rPr>
              <a:t>.</a:t>
            </a:r>
          </a:p>
          <a:p>
            <a:pPr marL="273050" indent="-273050">
              <a:spcBef>
                <a:spcPts val="538"/>
              </a:spcBef>
              <a:buSzPct val="85000"/>
              <a:buFont typeface="Noto Sans Symbols" charset="0"/>
              <a:buChar char="●"/>
            </a:pPr>
            <a:endParaRPr lang="en-US" altLang="en-US" dirty="0" smtClean="0">
              <a:solidFill>
                <a:srgbClr val="404040"/>
              </a:solidFill>
              <a:latin typeface="Georgia" panose="02040502050405020303" pitchFamily="18" charset="0"/>
              <a:sym typeface="Georgia" panose="02040502050405020303" pitchFamily="18" charset="0"/>
            </a:endParaRPr>
          </a:p>
          <a:p>
            <a:pPr marL="273050" indent="-273050">
              <a:spcBef>
                <a:spcPts val="538"/>
              </a:spcBef>
              <a:buSzPct val="85000"/>
              <a:buFont typeface="Noto Sans Symbols" charset="0"/>
              <a:buChar char="●"/>
            </a:pPr>
            <a:r>
              <a:rPr lang="en-US" altLang="en-US" dirty="0" smtClean="0">
                <a:solidFill>
                  <a:srgbClr val="404040"/>
                </a:solidFill>
                <a:latin typeface="Georgia" panose="02040502050405020303" pitchFamily="18" charset="0"/>
                <a:sym typeface="Georgia" panose="02040502050405020303" pitchFamily="18" charset="0"/>
              </a:rPr>
              <a:t>Be Intentional and Specific.</a:t>
            </a:r>
          </a:p>
          <a:p>
            <a:pPr marL="273050" indent="-273050">
              <a:spcBef>
                <a:spcPts val="538"/>
              </a:spcBef>
              <a:buSzPct val="85000"/>
              <a:buFont typeface="Noto Sans Symbols" charset="0"/>
              <a:buChar char="●"/>
            </a:pPr>
            <a:endParaRPr lang="en-US" altLang="en-US" dirty="0">
              <a:solidFill>
                <a:srgbClr val="404040"/>
              </a:solidFill>
              <a:latin typeface="Georgia" panose="02040502050405020303" pitchFamily="18" charset="0"/>
              <a:sym typeface="Georgia" panose="02040502050405020303" pitchFamily="18" charset="0"/>
            </a:endParaRPr>
          </a:p>
          <a:p>
            <a:pPr marL="273050" indent="-273050">
              <a:spcBef>
                <a:spcPts val="538"/>
              </a:spcBef>
              <a:buSzPct val="85000"/>
              <a:buFont typeface="Noto Sans Symbols" charset="0"/>
              <a:buChar char="●"/>
            </a:pPr>
            <a:r>
              <a:rPr lang="en-US" altLang="en-US" dirty="0" smtClean="0">
                <a:solidFill>
                  <a:srgbClr val="404040"/>
                </a:solidFill>
                <a:latin typeface="Georgia" panose="02040502050405020303" pitchFamily="18" charset="0"/>
                <a:sym typeface="Georgia" panose="02040502050405020303" pitchFamily="18" charset="0"/>
              </a:rPr>
              <a:t>Avoid Positive Judgements!</a:t>
            </a:r>
          </a:p>
          <a:p>
            <a:pPr marL="273050" indent="-273050"/>
            <a:endParaRPr lang="en-US" altLang="en-US" dirty="0" smtClean="0"/>
          </a:p>
        </p:txBody>
      </p:sp>
    </p:spTree>
    <p:extLst>
      <p:ext uri="{BB962C8B-B14F-4D97-AF65-F5344CB8AC3E}">
        <p14:creationId xmlns:p14="http://schemas.microsoft.com/office/powerpoint/2010/main" val="265573487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
            <a:ext cx="12192000" cy="1674743"/>
          </a:xfrm>
          <a:solidFill>
            <a:schemeClr val="accent6">
              <a:lumMod val="20000"/>
              <a:lumOff val="80000"/>
            </a:schemeClr>
          </a:solidFill>
          <a:ln>
            <a:solidFill>
              <a:schemeClr val="accent6">
                <a:lumMod val="75000"/>
              </a:schemeClr>
            </a:solidFill>
          </a:ln>
        </p:spPr>
        <p:style>
          <a:lnRef idx="2">
            <a:schemeClr val="dk1"/>
          </a:lnRef>
          <a:fillRef idx="1">
            <a:schemeClr val="lt1"/>
          </a:fillRef>
          <a:effectRef idx="0">
            <a:schemeClr val="dk1"/>
          </a:effectRef>
          <a:fontRef idx="minor">
            <a:schemeClr val="dk1"/>
          </a:fontRef>
        </p:style>
        <p:txBody>
          <a:bodyPr>
            <a:normAutofit/>
          </a:bodyPr>
          <a:lstStyle/>
          <a:p>
            <a:pPr algn="ctr"/>
            <a:r>
              <a:rPr lang="en-US" dirty="0" smtClean="0">
                <a:solidFill>
                  <a:schemeClr val="tx1"/>
                </a:solidFill>
                <a:effectLst/>
              </a:rPr>
              <a:t>Partnership</a:t>
            </a:r>
            <a:r>
              <a:rPr lang="en-US" sz="4000" b="1" dirty="0" smtClean="0">
                <a:solidFill>
                  <a:schemeClr val="tx1"/>
                </a:solidFill>
                <a:ea typeface="ＭＳ Ｐゴシック" pitchFamily="-65" charset="-128"/>
                <a:cs typeface="ＭＳ Ｐゴシック" pitchFamily="-65" charset="-128"/>
              </a:rPr>
              <a:t/>
            </a:r>
            <a:br>
              <a:rPr lang="en-US" sz="4000" b="1" dirty="0" smtClean="0">
                <a:solidFill>
                  <a:schemeClr val="tx1"/>
                </a:solidFill>
                <a:ea typeface="ＭＳ Ｐゴシック" pitchFamily="-65" charset="-128"/>
                <a:cs typeface="ＭＳ Ｐゴシック" pitchFamily="-65" charset="-128"/>
              </a:rPr>
            </a:br>
            <a:endParaRPr lang="en-US" sz="4000" dirty="0">
              <a:solidFill>
                <a:schemeClr val="tx1"/>
              </a:solidFill>
              <a:effectLst/>
            </a:endParaRPr>
          </a:p>
        </p:txBody>
      </p:sp>
      <p:pic>
        <p:nvPicPr>
          <p:cNvPr id="8" name="Picture 7"/>
          <p:cNvPicPr>
            <a:picLocks noChangeAspect="1"/>
          </p:cNvPicPr>
          <p:nvPr/>
        </p:nvPicPr>
        <p:blipFill rotWithShape="1">
          <a:blip r:embed="rId3"/>
          <a:srcRect l="7591" t="22227" r="6022" b="20798"/>
          <a:stretch/>
        </p:blipFill>
        <p:spPr>
          <a:xfrm>
            <a:off x="6489928" y="2489753"/>
            <a:ext cx="5320512" cy="3509056"/>
          </a:xfrm>
          <a:prstGeom prst="rect">
            <a:avLst/>
          </a:prstGeom>
          <a:ln w="9525">
            <a:solidFill>
              <a:schemeClr val="accent6">
                <a:lumMod val="75000"/>
              </a:schemeClr>
            </a:solidFill>
          </a:ln>
        </p:spPr>
      </p:pic>
      <p:sp>
        <p:nvSpPr>
          <p:cNvPr id="3" name="Rounded Rectangle 2"/>
          <p:cNvSpPr/>
          <p:nvPr/>
        </p:nvSpPr>
        <p:spPr>
          <a:xfrm>
            <a:off x="11103429" y="6047334"/>
            <a:ext cx="1006608" cy="737668"/>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2" descr="Bench Press, Fight, Arm Wrestling, Winner, Lose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84274" y="2282675"/>
            <a:ext cx="3805168" cy="3805169"/>
          </a:xfrm>
          <a:prstGeom prst="rect">
            <a:avLst/>
          </a:prstGeom>
          <a:noFill/>
          <a:ln>
            <a:solidFill>
              <a:schemeClr val="accent6">
                <a:lumMod val="75000"/>
              </a:schemeClr>
            </a:solidFill>
          </a:ln>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5464036" y="3954426"/>
            <a:ext cx="631964" cy="461665"/>
          </a:xfrm>
          <a:prstGeom prst="rect">
            <a:avLst/>
          </a:prstGeom>
          <a:noFill/>
        </p:spPr>
        <p:txBody>
          <a:bodyPr wrap="square" rtlCol="0">
            <a:spAutoFit/>
          </a:bodyPr>
          <a:lstStyle/>
          <a:p>
            <a:r>
              <a:rPr lang="en-US" sz="2400" dirty="0" smtClean="0"/>
              <a:t>VS.</a:t>
            </a:r>
            <a:endParaRPr lang="en-US" sz="2400" dirty="0"/>
          </a:p>
        </p:txBody>
      </p:sp>
      <p:sp>
        <p:nvSpPr>
          <p:cNvPr id="10" name="Rectangle 9"/>
          <p:cNvSpPr/>
          <p:nvPr/>
        </p:nvSpPr>
        <p:spPr>
          <a:xfrm>
            <a:off x="0" y="6231502"/>
            <a:ext cx="12192000" cy="584775"/>
          </a:xfrm>
          <a:prstGeom prst="rect">
            <a:avLst/>
          </a:prstGeom>
        </p:spPr>
        <p:txBody>
          <a:bodyPr wrap="square">
            <a:spAutoFit/>
          </a:bodyPr>
          <a:lstStyle/>
          <a:p>
            <a:pPr algn="ctr"/>
            <a:r>
              <a:rPr lang="en-US" sz="3200" dirty="0">
                <a:ea typeface="ＭＳ Ｐゴシック" pitchFamily="-65" charset="-128"/>
                <a:cs typeface="ＭＳ Ｐゴシック" pitchFamily="-65" charset="-128"/>
              </a:rPr>
              <a:t>“Resistance is an </a:t>
            </a:r>
            <a:r>
              <a:rPr lang="en-US" sz="3200" i="1" dirty="0">
                <a:ea typeface="ＭＳ Ｐゴシック" pitchFamily="-65" charset="-128"/>
                <a:cs typeface="ＭＳ Ｐゴシック" pitchFamily="-65" charset="-128"/>
              </a:rPr>
              <a:t>Interpersonal</a:t>
            </a:r>
            <a:r>
              <a:rPr lang="en-US" sz="3200" dirty="0">
                <a:ea typeface="ＭＳ Ｐゴシック" pitchFamily="-65" charset="-128"/>
                <a:cs typeface="ＭＳ Ｐゴシック" pitchFamily="-65" charset="-128"/>
              </a:rPr>
              <a:t> Process”</a:t>
            </a:r>
            <a:endParaRPr lang="en-US" sz="3200" dirty="0"/>
          </a:p>
        </p:txBody>
      </p:sp>
    </p:spTree>
    <p:extLst>
      <p:ext uri="{BB962C8B-B14F-4D97-AF65-F5344CB8AC3E}">
        <p14:creationId xmlns:p14="http://schemas.microsoft.com/office/powerpoint/2010/main" val="88474342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757" y="1779104"/>
            <a:ext cx="12152243" cy="4919870"/>
          </a:xfrm>
        </p:spPr>
        <p:txBody>
          <a:bodyPr>
            <a:normAutofit fontScale="90000"/>
          </a:bodyPr>
          <a:lstStyle/>
          <a:p>
            <a:r>
              <a:rPr lang="en-US" sz="3600" b="1" i="1" dirty="0" smtClean="0">
                <a:solidFill>
                  <a:schemeClr val="accent5">
                    <a:lumMod val="50000"/>
                  </a:schemeClr>
                </a:solidFill>
              </a:rPr>
              <a:t>	</a:t>
            </a:r>
            <a:r>
              <a:rPr lang="en-US" sz="4000" b="1" i="1" dirty="0" smtClean="0"/>
              <a:t>Ask </a:t>
            </a:r>
            <a:r>
              <a:rPr lang="en-US" sz="4000" b="1" i="1" dirty="0"/>
              <a:t>P</a:t>
            </a:r>
            <a:r>
              <a:rPr lang="en-US" sz="4000" b="1" i="1" dirty="0" smtClean="0"/>
              <a:t>ermission:</a:t>
            </a:r>
            <a:r>
              <a:rPr lang="en-US" sz="3600" b="1" i="1" dirty="0" smtClean="0"/>
              <a:t/>
            </a:r>
            <a:br>
              <a:rPr lang="en-US" sz="3600" b="1" i="1" dirty="0" smtClean="0"/>
            </a:br>
            <a:r>
              <a:rPr lang="en-US" sz="4000" i="1" dirty="0"/>
              <a:t/>
            </a:r>
            <a:br>
              <a:rPr lang="en-US" sz="4000" i="1" dirty="0"/>
            </a:br>
            <a:r>
              <a:rPr lang="en-US" sz="4000" i="1" dirty="0" smtClean="0"/>
              <a:t>	1. </a:t>
            </a:r>
            <a:r>
              <a:rPr lang="en-US" sz="4000" b="1" i="1" dirty="0" smtClean="0"/>
              <a:t>Evoke</a:t>
            </a:r>
            <a:r>
              <a:rPr lang="en-US" sz="4000" dirty="0" smtClean="0"/>
              <a:t>:  “</a:t>
            </a:r>
            <a:r>
              <a:rPr lang="en-US" sz="3100" i="1" dirty="0" smtClean="0"/>
              <a:t>Would it be OK if I share some information with you?”</a:t>
            </a:r>
            <a:r>
              <a:rPr lang="en-US" sz="2200" dirty="0" smtClean="0"/>
              <a:t>	</a:t>
            </a:r>
            <a:r>
              <a:rPr lang="en-US" dirty="0" smtClean="0"/>
              <a:t/>
            </a:r>
            <a:br>
              <a:rPr lang="en-US" dirty="0" smtClean="0"/>
            </a:br>
            <a:r>
              <a:rPr lang="en-US" dirty="0"/>
              <a:t>	</a:t>
            </a:r>
            <a:r>
              <a:rPr lang="en-US" dirty="0" smtClean="0"/>
              <a:t/>
            </a:r>
            <a:br>
              <a:rPr lang="en-US" dirty="0" smtClean="0"/>
            </a:br>
            <a:r>
              <a:rPr lang="en-US" dirty="0"/>
              <a:t>	</a:t>
            </a:r>
            <a:r>
              <a:rPr lang="en-US" dirty="0" smtClean="0"/>
              <a:t>2. </a:t>
            </a:r>
            <a:r>
              <a:rPr lang="en-US" sz="4000" b="1" i="1" dirty="0" smtClean="0"/>
              <a:t>Offer</a:t>
            </a:r>
            <a:r>
              <a:rPr lang="en-US" sz="4000" i="1" dirty="0" smtClean="0"/>
              <a:t>:</a:t>
            </a:r>
            <a:r>
              <a:rPr lang="en-US" sz="4000" dirty="0" smtClean="0"/>
              <a:t>  </a:t>
            </a:r>
            <a:r>
              <a:rPr lang="en-US" sz="3100" i="1" dirty="0" smtClean="0"/>
              <a:t>Share 1 or 2 facts or suggestions</a:t>
            </a:r>
            <a:r>
              <a:rPr lang="en-US" sz="2700" i="1" dirty="0" smtClean="0"/>
              <a:t>. These are true facts and 			not value statements or commands, and as applicable to the person as possible.</a:t>
            </a:r>
            <a:br>
              <a:rPr lang="en-US" sz="2700" i="1" dirty="0" smtClean="0"/>
            </a:br>
            <a:r>
              <a:rPr lang="en-US" dirty="0" smtClean="0"/>
              <a:t>           </a:t>
            </a:r>
            <a:br>
              <a:rPr lang="en-US" dirty="0" smtClean="0"/>
            </a:br>
            <a:r>
              <a:rPr lang="en-US" dirty="0"/>
              <a:t>	</a:t>
            </a:r>
            <a:r>
              <a:rPr lang="en-US" dirty="0" smtClean="0"/>
              <a:t>3. </a:t>
            </a:r>
            <a:r>
              <a:rPr lang="en-US" sz="4000" b="1" i="1" dirty="0" smtClean="0"/>
              <a:t>Evoke</a:t>
            </a:r>
            <a:r>
              <a:rPr lang="en-US" sz="4000" i="1" dirty="0" smtClean="0"/>
              <a:t>: “</a:t>
            </a:r>
            <a:r>
              <a:rPr lang="en-US" sz="3100" i="1" dirty="0" smtClean="0"/>
              <a:t>What do you think about that?” </a:t>
            </a:r>
            <a:br>
              <a:rPr lang="en-US" sz="3100" i="1" dirty="0" smtClean="0"/>
            </a:br>
            <a:r>
              <a:rPr lang="en-US" sz="3100" i="1" dirty="0"/>
              <a:t>	</a:t>
            </a:r>
            <a:r>
              <a:rPr lang="en-US" sz="3100" i="1" dirty="0" smtClean="0"/>
              <a:t>		“How does that fit into your life?”</a:t>
            </a:r>
            <a:r>
              <a:rPr lang="en-US" sz="3100" i="1" dirty="0"/>
              <a:t/>
            </a:r>
            <a:br>
              <a:rPr lang="en-US" sz="3100" i="1" dirty="0"/>
            </a:br>
            <a:endParaRPr lang="en-US" sz="3100" i="1" dirty="0"/>
          </a:p>
        </p:txBody>
      </p:sp>
      <p:sp>
        <p:nvSpPr>
          <p:cNvPr id="4" name="Title 1"/>
          <p:cNvSpPr txBox="1">
            <a:spLocks/>
          </p:cNvSpPr>
          <p:nvPr/>
        </p:nvSpPr>
        <p:spPr>
          <a:xfrm>
            <a:off x="-82378" y="0"/>
            <a:ext cx="12274378" cy="1737458"/>
          </a:xfrm>
          <a:prstGeom prst="rect">
            <a:avLst/>
          </a:prstGeom>
          <a:solidFill>
            <a:schemeClr val="accent6">
              <a:lumMod val="20000"/>
              <a:lumOff val="80000"/>
            </a:schemeClr>
          </a:solidFill>
          <a:ln>
            <a:solidFill>
              <a:schemeClr val="accent6">
                <a:lumMod val="75000"/>
              </a:schemeClr>
            </a:solidFill>
          </a:ln>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defRPr/>
            </a:pPr>
            <a:r>
              <a:rPr lang="en-US" u="sng" dirty="0" smtClean="0">
                <a:latin typeface="+mn-lt"/>
              </a:rPr>
              <a:t>A Taste of MI Skills</a:t>
            </a:r>
            <a:r>
              <a:rPr lang="en-US" dirty="0" smtClean="0">
                <a:latin typeface="+mn-lt"/>
              </a:rPr>
              <a:t>:</a:t>
            </a:r>
          </a:p>
          <a:p>
            <a:pPr algn="ctr">
              <a:defRPr/>
            </a:pPr>
            <a:r>
              <a:rPr lang="en-US" i="1" dirty="0">
                <a:latin typeface="+mn-lt"/>
              </a:rPr>
              <a:t>T</a:t>
            </a:r>
            <a:r>
              <a:rPr lang="en-US" i="1" dirty="0" smtClean="0">
                <a:latin typeface="+mn-lt"/>
              </a:rPr>
              <a:t>he MI Sandwich</a:t>
            </a:r>
            <a:endParaRPr lang="en-US" i="1" dirty="0">
              <a:latin typeface="+mn-lt"/>
            </a:endParaRPr>
          </a:p>
        </p:txBody>
      </p:sp>
      <p:pic>
        <p:nvPicPr>
          <p:cNvPr id="7"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0360599" y="519719"/>
            <a:ext cx="1700464" cy="1481822"/>
          </a:xfrm>
        </p:spPr>
      </p:pic>
    </p:spTree>
    <p:extLst>
      <p:ext uri="{BB962C8B-B14F-4D97-AF65-F5344CB8AC3E}">
        <p14:creationId xmlns:p14="http://schemas.microsoft.com/office/powerpoint/2010/main" val="428069890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p:cNvPicPr>
            <a:picLocks noChangeAspect="1"/>
          </p:cNvPicPr>
          <p:nvPr/>
        </p:nvPicPr>
        <p:blipFill>
          <a:blip r:embed="rId3"/>
          <a:stretch>
            <a:fillRect/>
          </a:stretch>
        </p:blipFill>
        <p:spPr>
          <a:xfrm>
            <a:off x="4253421" y="1717172"/>
            <a:ext cx="3523098" cy="3523098"/>
          </a:xfrm>
          <a:prstGeom prst="rect">
            <a:avLst/>
          </a:prstGeom>
        </p:spPr>
      </p:pic>
      <p:sp>
        <p:nvSpPr>
          <p:cNvPr id="2" name="Title 1"/>
          <p:cNvSpPr>
            <a:spLocks noGrp="1"/>
          </p:cNvSpPr>
          <p:nvPr>
            <p:ph type="title"/>
          </p:nvPr>
        </p:nvSpPr>
        <p:spPr>
          <a:xfrm>
            <a:off x="0" y="0"/>
            <a:ext cx="12192000" cy="1392451"/>
          </a:xfrm>
          <a:solidFill>
            <a:schemeClr val="accent6">
              <a:lumMod val="20000"/>
              <a:lumOff val="80000"/>
            </a:schemeClr>
          </a:solidFill>
          <a:ln w="19050">
            <a:solidFill>
              <a:schemeClr val="accent6">
                <a:lumMod val="75000"/>
              </a:schemeClr>
            </a:solidFill>
          </a:ln>
        </p:spPr>
        <p:txBody>
          <a:bodyPr/>
          <a:lstStyle/>
          <a:p>
            <a:pPr algn="ctr"/>
            <a:r>
              <a:rPr lang="en-US" dirty="0" smtClean="0">
                <a:latin typeface="+mn-lt"/>
              </a:rPr>
              <a:t>Compassion</a:t>
            </a:r>
            <a:endParaRPr lang="en-US" dirty="0">
              <a:latin typeface="+mn-lt"/>
            </a:endParaRPr>
          </a:p>
        </p:txBody>
      </p:sp>
      <p:sp>
        <p:nvSpPr>
          <p:cNvPr id="3" name="Content Placeholder 2"/>
          <p:cNvSpPr>
            <a:spLocks noGrp="1"/>
          </p:cNvSpPr>
          <p:nvPr>
            <p:ph idx="1"/>
          </p:nvPr>
        </p:nvSpPr>
        <p:spPr>
          <a:xfrm>
            <a:off x="522722" y="5564991"/>
            <a:ext cx="11841096" cy="1106896"/>
          </a:xfrm>
          <a:solidFill>
            <a:schemeClr val="bg1"/>
          </a:solidFill>
        </p:spPr>
        <p:txBody>
          <a:bodyPr>
            <a:normAutofit fontScale="25000" lnSpcReduction="20000"/>
          </a:bodyPr>
          <a:lstStyle/>
          <a:p>
            <a:pPr marL="27675" indent="0" algn="ctr">
              <a:buNone/>
            </a:pPr>
            <a:endParaRPr lang="en-US" dirty="0">
              <a:solidFill>
                <a:schemeClr val="bg1"/>
              </a:solidFill>
            </a:endParaRPr>
          </a:p>
          <a:p>
            <a:pPr marL="27675" indent="0" algn="ctr">
              <a:buNone/>
            </a:pPr>
            <a:r>
              <a:rPr lang="en-US" sz="9600" dirty="0">
                <a:solidFill>
                  <a:schemeClr val="accent6">
                    <a:lumMod val="75000"/>
                  </a:schemeClr>
                </a:solidFill>
              </a:rPr>
              <a:t>To work with a spirit of compassion is to have your heart in the right place </a:t>
            </a:r>
            <a:endParaRPr lang="en-US" sz="9600" dirty="0" smtClean="0">
              <a:solidFill>
                <a:schemeClr val="accent6">
                  <a:lumMod val="75000"/>
                </a:schemeClr>
              </a:solidFill>
            </a:endParaRPr>
          </a:p>
          <a:p>
            <a:pPr marL="27675" indent="0" algn="ctr">
              <a:buNone/>
            </a:pPr>
            <a:r>
              <a:rPr lang="en-US" sz="9600" dirty="0" smtClean="0">
                <a:solidFill>
                  <a:schemeClr val="accent6">
                    <a:lumMod val="75000"/>
                  </a:schemeClr>
                </a:solidFill>
              </a:rPr>
              <a:t>so </a:t>
            </a:r>
            <a:r>
              <a:rPr lang="en-US" sz="9600" dirty="0">
                <a:solidFill>
                  <a:schemeClr val="accent6">
                    <a:lumMod val="75000"/>
                  </a:schemeClr>
                </a:solidFill>
              </a:rPr>
              <a:t>that the trust you engender will be </a:t>
            </a:r>
            <a:r>
              <a:rPr lang="en-US" sz="9600" dirty="0" smtClean="0">
                <a:solidFill>
                  <a:schemeClr val="accent6">
                    <a:lumMod val="75000"/>
                  </a:schemeClr>
                </a:solidFill>
              </a:rPr>
              <a:t>deserved</a:t>
            </a:r>
            <a:r>
              <a:rPr lang="en-US" sz="8000" dirty="0" smtClean="0">
                <a:solidFill>
                  <a:srgbClr val="0070C0"/>
                </a:solidFill>
              </a:rPr>
              <a:t>.</a:t>
            </a:r>
            <a:endParaRPr lang="en-US" sz="4800" dirty="0">
              <a:solidFill>
                <a:srgbClr val="0070C0"/>
              </a:solidFill>
            </a:endParaRPr>
          </a:p>
        </p:txBody>
      </p:sp>
      <p:sp>
        <p:nvSpPr>
          <p:cNvPr id="5" name="TextBox 4"/>
          <p:cNvSpPr txBox="1"/>
          <p:nvPr/>
        </p:nvSpPr>
        <p:spPr>
          <a:xfrm>
            <a:off x="2414796" y="2357519"/>
            <a:ext cx="1080880" cy="400110"/>
          </a:xfrm>
          <a:prstGeom prst="rect">
            <a:avLst/>
          </a:prstGeom>
          <a:noFill/>
        </p:spPr>
        <p:txBody>
          <a:bodyPr wrap="square" rtlCol="0">
            <a:spAutoFit/>
          </a:bodyPr>
          <a:lstStyle/>
          <a:p>
            <a:pPr defTabSz="685800" fontAlgn="auto">
              <a:spcBef>
                <a:spcPts val="0"/>
              </a:spcBef>
              <a:spcAft>
                <a:spcPts val="0"/>
              </a:spcAft>
            </a:pPr>
            <a:r>
              <a:rPr lang="en-US" sz="2000" dirty="0">
                <a:solidFill>
                  <a:schemeClr val="tx1">
                    <a:lumMod val="65000"/>
                    <a:lumOff val="35000"/>
                  </a:schemeClr>
                </a:solidFill>
                <a:latin typeface="Calisto MT" panose="02040603050505030304"/>
                <a:ea typeface="+mn-ea"/>
              </a:rPr>
              <a:t>Listen</a:t>
            </a:r>
          </a:p>
        </p:txBody>
      </p:sp>
      <p:sp>
        <p:nvSpPr>
          <p:cNvPr id="6" name="TextBox 5"/>
          <p:cNvSpPr txBox="1"/>
          <p:nvPr/>
        </p:nvSpPr>
        <p:spPr>
          <a:xfrm>
            <a:off x="9168435" y="2357519"/>
            <a:ext cx="1088335" cy="400110"/>
          </a:xfrm>
          <a:prstGeom prst="rect">
            <a:avLst/>
          </a:prstGeom>
          <a:noFill/>
        </p:spPr>
        <p:txBody>
          <a:bodyPr wrap="square" rtlCol="0">
            <a:spAutoFit/>
          </a:bodyPr>
          <a:lstStyle/>
          <a:p>
            <a:pPr defTabSz="685800" fontAlgn="auto">
              <a:spcBef>
                <a:spcPts val="0"/>
              </a:spcBef>
              <a:spcAft>
                <a:spcPts val="0"/>
              </a:spcAft>
            </a:pPr>
            <a:r>
              <a:rPr lang="en-US" sz="2000" dirty="0">
                <a:solidFill>
                  <a:schemeClr val="tx1">
                    <a:lumMod val="65000"/>
                    <a:lumOff val="35000"/>
                  </a:schemeClr>
                </a:solidFill>
                <a:latin typeface="Calisto MT" panose="02040603050505030304"/>
                <a:ea typeface="+mn-ea"/>
              </a:rPr>
              <a:t>See</a:t>
            </a:r>
          </a:p>
        </p:txBody>
      </p:sp>
      <p:sp>
        <p:nvSpPr>
          <p:cNvPr id="7" name="TextBox 6"/>
          <p:cNvSpPr txBox="1"/>
          <p:nvPr/>
        </p:nvSpPr>
        <p:spPr>
          <a:xfrm>
            <a:off x="1775012" y="4620859"/>
            <a:ext cx="1942896" cy="400110"/>
          </a:xfrm>
          <a:prstGeom prst="rect">
            <a:avLst/>
          </a:prstGeom>
          <a:noFill/>
        </p:spPr>
        <p:txBody>
          <a:bodyPr wrap="square" rtlCol="0">
            <a:spAutoFit/>
          </a:bodyPr>
          <a:lstStyle/>
          <a:p>
            <a:pPr defTabSz="685800" fontAlgn="auto">
              <a:spcBef>
                <a:spcPts val="0"/>
              </a:spcBef>
              <a:spcAft>
                <a:spcPts val="0"/>
              </a:spcAft>
            </a:pPr>
            <a:r>
              <a:rPr lang="en-US" sz="2000" dirty="0">
                <a:solidFill>
                  <a:schemeClr val="tx1">
                    <a:lumMod val="65000"/>
                    <a:lumOff val="35000"/>
                  </a:schemeClr>
                </a:solidFill>
                <a:latin typeface="Calisto MT" panose="02040603050505030304"/>
                <a:ea typeface="+mn-ea"/>
              </a:rPr>
              <a:t>Nonjudgment</a:t>
            </a:r>
          </a:p>
        </p:txBody>
      </p:sp>
      <p:sp>
        <p:nvSpPr>
          <p:cNvPr id="8" name="TextBox 7"/>
          <p:cNvSpPr txBox="1"/>
          <p:nvPr/>
        </p:nvSpPr>
        <p:spPr>
          <a:xfrm>
            <a:off x="8811695" y="4647243"/>
            <a:ext cx="1801813" cy="400110"/>
          </a:xfrm>
          <a:prstGeom prst="rect">
            <a:avLst/>
          </a:prstGeom>
          <a:noFill/>
        </p:spPr>
        <p:txBody>
          <a:bodyPr wrap="square" rtlCol="0">
            <a:spAutoFit/>
          </a:bodyPr>
          <a:lstStyle/>
          <a:p>
            <a:pPr defTabSz="685800" fontAlgn="auto">
              <a:spcBef>
                <a:spcPts val="0"/>
              </a:spcBef>
              <a:spcAft>
                <a:spcPts val="0"/>
              </a:spcAft>
            </a:pPr>
            <a:r>
              <a:rPr lang="en-US" sz="2000" dirty="0">
                <a:solidFill>
                  <a:schemeClr val="tx1">
                    <a:lumMod val="65000"/>
                    <a:lumOff val="35000"/>
                  </a:schemeClr>
                </a:solidFill>
                <a:latin typeface="Calisto MT" panose="02040603050505030304"/>
                <a:ea typeface="+mn-ea"/>
              </a:rPr>
              <a:t>Understand</a:t>
            </a:r>
            <a:endParaRPr lang="en-US" sz="1400" dirty="0">
              <a:solidFill>
                <a:schemeClr val="tx1">
                  <a:lumMod val="65000"/>
                  <a:lumOff val="35000"/>
                </a:schemeClr>
              </a:solidFill>
              <a:latin typeface="Calisto MT" panose="02040603050505030304"/>
              <a:ea typeface="+mn-ea"/>
            </a:endParaRPr>
          </a:p>
        </p:txBody>
      </p:sp>
    </p:spTree>
    <p:extLst>
      <p:ext uri="{BB962C8B-B14F-4D97-AF65-F5344CB8AC3E}">
        <p14:creationId xmlns:p14="http://schemas.microsoft.com/office/powerpoint/2010/main" val="258897520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2192000" cy="1584325"/>
          </a:xfrm>
          <a:solidFill>
            <a:schemeClr val="accent6">
              <a:lumMod val="20000"/>
              <a:lumOff val="80000"/>
            </a:schemeClr>
          </a:solidFill>
          <a:ln>
            <a:solidFill>
              <a:schemeClr val="accent6">
                <a:lumMod val="75000"/>
              </a:schemeClr>
            </a:solidFill>
          </a:ln>
        </p:spPr>
        <p:style>
          <a:lnRef idx="2">
            <a:schemeClr val="accent1"/>
          </a:lnRef>
          <a:fillRef idx="1">
            <a:schemeClr val="lt1"/>
          </a:fillRef>
          <a:effectRef idx="0">
            <a:schemeClr val="accent1"/>
          </a:effectRef>
          <a:fontRef idx="minor">
            <a:schemeClr val="dk1"/>
          </a:fontRef>
        </p:style>
        <p:txBody>
          <a:bodyPr/>
          <a:lstStyle/>
          <a:p>
            <a:pPr algn="ctr" eaLnBrk="1" hangingPunct="1">
              <a:defRPr/>
            </a:pPr>
            <a:r>
              <a:rPr lang="en-US" u="sng" dirty="0" smtClean="0">
                <a:solidFill>
                  <a:schemeClr val="tx1"/>
                </a:solidFill>
                <a:ea typeface="ＭＳ Ｐゴシック" charset="0"/>
              </a:rPr>
              <a:t>A Taste of MI Skills:</a:t>
            </a:r>
            <a:r>
              <a:rPr lang="en-US" dirty="0" smtClean="0">
                <a:solidFill>
                  <a:schemeClr val="tx1"/>
                </a:solidFill>
                <a:ea typeface="ＭＳ Ｐゴシック" charset="0"/>
              </a:rPr>
              <a:t/>
            </a:r>
            <a:br>
              <a:rPr lang="en-US" dirty="0" smtClean="0">
                <a:solidFill>
                  <a:schemeClr val="tx1"/>
                </a:solidFill>
                <a:ea typeface="ＭＳ Ｐゴシック" charset="0"/>
              </a:rPr>
            </a:br>
            <a:r>
              <a:rPr lang="en-US" dirty="0" smtClean="0">
                <a:solidFill>
                  <a:schemeClr val="tx1"/>
                </a:solidFill>
                <a:ea typeface="ＭＳ Ｐゴシック" charset="0"/>
              </a:rPr>
              <a:t>Reflection</a:t>
            </a:r>
            <a:endParaRPr lang="en-US" dirty="0">
              <a:solidFill>
                <a:schemeClr val="tx1"/>
              </a:solidFill>
              <a:ea typeface="ＭＳ Ｐゴシック" charset="0"/>
            </a:endParaRPr>
          </a:p>
        </p:txBody>
      </p:sp>
      <p:sp>
        <p:nvSpPr>
          <p:cNvPr id="3" name="Content Placeholder 2"/>
          <p:cNvSpPr>
            <a:spLocks noGrp="1"/>
          </p:cNvSpPr>
          <p:nvPr>
            <p:ph idx="1"/>
          </p:nvPr>
        </p:nvSpPr>
        <p:spPr>
          <a:xfrm>
            <a:off x="99392" y="1682803"/>
            <a:ext cx="12006470" cy="5095684"/>
          </a:xfrm>
          <a:ln>
            <a:noFill/>
          </a:ln>
        </p:spPr>
        <p:style>
          <a:lnRef idx="2">
            <a:schemeClr val="accent1"/>
          </a:lnRef>
          <a:fillRef idx="1">
            <a:schemeClr val="lt1"/>
          </a:fillRef>
          <a:effectRef idx="0">
            <a:schemeClr val="accent1"/>
          </a:effectRef>
          <a:fontRef idx="minor">
            <a:schemeClr val="dk1"/>
          </a:fontRef>
        </p:style>
        <p:txBody>
          <a:bodyPr>
            <a:normAutofit lnSpcReduction="10000"/>
          </a:bodyPr>
          <a:lstStyle/>
          <a:p>
            <a:pPr eaLnBrk="1" hangingPunct="1">
              <a:buFont typeface="Arial" charset="0"/>
              <a:buChar char="•"/>
              <a:defRPr/>
            </a:pPr>
            <a:endParaRPr lang="en-US" sz="800" b="1" dirty="0">
              <a:ea typeface="ＭＳ Ｐゴシック" charset="0"/>
            </a:endParaRPr>
          </a:p>
          <a:p>
            <a:pPr eaLnBrk="1" hangingPunct="1">
              <a:buFont typeface="Arial" charset="0"/>
              <a:buChar char="•"/>
              <a:defRPr/>
            </a:pPr>
            <a:r>
              <a:rPr lang="en-US" b="1" dirty="0">
                <a:ea typeface="ＭＳ Ｐゴシック" charset="0"/>
              </a:rPr>
              <a:t>One of the most important Skills in MI</a:t>
            </a:r>
            <a:r>
              <a:rPr lang="en-US" b="1" dirty="0" smtClean="0">
                <a:ea typeface="ＭＳ Ｐゴシック" charset="0"/>
              </a:rPr>
              <a:t>.</a:t>
            </a:r>
            <a:endParaRPr lang="en-US" b="1" dirty="0">
              <a:ea typeface="ＭＳ Ｐゴシック" charset="0"/>
            </a:endParaRPr>
          </a:p>
          <a:p>
            <a:pPr eaLnBrk="1" hangingPunct="1">
              <a:buFont typeface="Arial" charset="0"/>
              <a:buChar char="•"/>
              <a:defRPr/>
            </a:pPr>
            <a:r>
              <a:rPr lang="en-US" dirty="0">
                <a:solidFill>
                  <a:schemeClr val="tx1">
                    <a:lumMod val="75000"/>
                    <a:lumOff val="25000"/>
                  </a:schemeClr>
                </a:solidFill>
                <a:ea typeface="ＭＳ Ｐゴシック" charset="0"/>
              </a:rPr>
              <a:t>It is a response to a client statement that is a clear assertive statement reflecting what the speaker said or meant</a:t>
            </a:r>
            <a:r>
              <a:rPr lang="en-US" dirty="0" smtClean="0">
                <a:solidFill>
                  <a:schemeClr val="tx1">
                    <a:lumMod val="75000"/>
                    <a:lumOff val="25000"/>
                  </a:schemeClr>
                </a:solidFill>
                <a:ea typeface="ＭＳ Ｐゴシック" charset="0"/>
              </a:rPr>
              <a:t>.</a:t>
            </a:r>
            <a:endParaRPr lang="en-US" dirty="0">
              <a:solidFill>
                <a:schemeClr val="tx1">
                  <a:lumMod val="75000"/>
                  <a:lumOff val="25000"/>
                </a:schemeClr>
              </a:solidFill>
              <a:ea typeface="ＭＳ Ｐゴシック" charset="0"/>
            </a:endParaRPr>
          </a:p>
          <a:p>
            <a:pPr eaLnBrk="1" hangingPunct="1">
              <a:buFont typeface="Arial" charset="0"/>
              <a:buChar char="•"/>
              <a:defRPr/>
            </a:pPr>
            <a:r>
              <a:rPr lang="en-US" dirty="0">
                <a:solidFill>
                  <a:schemeClr val="tx1">
                    <a:lumMod val="75000"/>
                    <a:lumOff val="25000"/>
                  </a:schemeClr>
                </a:solidFill>
                <a:ea typeface="ＭＳ Ｐゴシック" charset="0"/>
              </a:rPr>
              <a:t>It is NOT a question</a:t>
            </a:r>
            <a:r>
              <a:rPr lang="en-US" dirty="0" smtClean="0">
                <a:solidFill>
                  <a:schemeClr val="tx1">
                    <a:lumMod val="75000"/>
                    <a:lumOff val="25000"/>
                  </a:schemeClr>
                </a:solidFill>
                <a:ea typeface="ＭＳ Ｐゴシック" charset="0"/>
              </a:rPr>
              <a:t>!!</a:t>
            </a:r>
            <a:endParaRPr lang="en-US" dirty="0">
              <a:solidFill>
                <a:schemeClr val="tx1">
                  <a:lumMod val="75000"/>
                  <a:lumOff val="25000"/>
                </a:schemeClr>
              </a:solidFill>
              <a:ea typeface="ＭＳ Ｐゴシック" charset="0"/>
            </a:endParaRPr>
          </a:p>
          <a:p>
            <a:pPr eaLnBrk="1" hangingPunct="1">
              <a:buFont typeface="Arial" charset="0"/>
              <a:buChar char="•"/>
              <a:defRPr/>
            </a:pPr>
            <a:r>
              <a:rPr lang="en-US" dirty="0">
                <a:solidFill>
                  <a:schemeClr val="tx1">
                    <a:lumMod val="75000"/>
                    <a:lumOff val="25000"/>
                  </a:schemeClr>
                </a:solidFill>
                <a:ea typeface="ＭＳ Ｐゴシック" charset="0"/>
              </a:rPr>
              <a:t>It is a process of:</a:t>
            </a:r>
          </a:p>
          <a:p>
            <a:pPr lvl="1" eaLnBrk="1" hangingPunct="1">
              <a:buFont typeface="Arial" charset="0"/>
              <a:buChar char="•"/>
              <a:defRPr/>
            </a:pPr>
            <a:r>
              <a:rPr lang="en-US" sz="2800" dirty="0">
                <a:solidFill>
                  <a:schemeClr val="tx1">
                    <a:lumMod val="75000"/>
                    <a:lumOff val="25000"/>
                  </a:schemeClr>
                </a:solidFill>
                <a:ea typeface="ＭＳ Ｐゴシック" charset="0"/>
              </a:rPr>
              <a:t>Hearing what the speaker </a:t>
            </a:r>
            <a:r>
              <a:rPr lang="en-US" sz="2800" dirty="0" smtClean="0">
                <a:solidFill>
                  <a:schemeClr val="tx1">
                    <a:lumMod val="75000"/>
                    <a:lumOff val="25000"/>
                  </a:schemeClr>
                </a:solidFill>
                <a:ea typeface="ＭＳ Ｐゴシック" charset="0"/>
              </a:rPr>
              <a:t>said </a:t>
            </a:r>
          </a:p>
          <a:p>
            <a:pPr lvl="1" eaLnBrk="1" hangingPunct="1">
              <a:buFont typeface="Arial" charset="0"/>
              <a:buChar char="•"/>
              <a:defRPr/>
            </a:pPr>
            <a:r>
              <a:rPr lang="en-US" sz="2800" dirty="0" smtClean="0">
                <a:solidFill>
                  <a:schemeClr val="tx1">
                    <a:lumMod val="75000"/>
                    <a:lumOff val="25000"/>
                  </a:schemeClr>
                </a:solidFill>
                <a:ea typeface="ＭＳ Ｐゴシック" charset="0"/>
              </a:rPr>
              <a:t>Making </a:t>
            </a:r>
            <a:r>
              <a:rPr lang="en-US" sz="2800" dirty="0">
                <a:solidFill>
                  <a:schemeClr val="tx1">
                    <a:lumMod val="75000"/>
                    <a:lumOff val="25000"/>
                  </a:schemeClr>
                </a:solidFill>
                <a:ea typeface="ＭＳ Ｐゴシック" charset="0"/>
              </a:rPr>
              <a:t>a guess at what they mean</a:t>
            </a:r>
          </a:p>
          <a:p>
            <a:pPr lvl="1" eaLnBrk="1" hangingPunct="1">
              <a:buFont typeface="Arial" charset="0"/>
              <a:buChar char="•"/>
              <a:defRPr/>
            </a:pPr>
            <a:r>
              <a:rPr lang="en-US" sz="2800" dirty="0">
                <a:solidFill>
                  <a:schemeClr val="tx1">
                    <a:lumMod val="75000"/>
                    <a:lumOff val="25000"/>
                  </a:schemeClr>
                </a:solidFill>
                <a:ea typeface="ＭＳ Ｐゴシック" charset="0"/>
              </a:rPr>
              <a:t>Stating it back to them in different </a:t>
            </a:r>
            <a:r>
              <a:rPr lang="en-US" sz="2800" dirty="0" smtClean="0">
                <a:solidFill>
                  <a:schemeClr val="tx1">
                    <a:lumMod val="75000"/>
                    <a:lumOff val="25000"/>
                  </a:schemeClr>
                </a:solidFill>
                <a:ea typeface="ＭＳ Ｐゴシック" charset="0"/>
              </a:rPr>
              <a:t>words </a:t>
            </a:r>
          </a:p>
          <a:p>
            <a:pPr lvl="1" eaLnBrk="1" hangingPunct="1">
              <a:buFont typeface="Arial" charset="0"/>
              <a:buChar char="•"/>
              <a:defRPr/>
            </a:pPr>
            <a:endParaRPr lang="en-US" sz="2800" dirty="0">
              <a:solidFill>
                <a:schemeClr val="tx1">
                  <a:lumMod val="75000"/>
                  <a:lumOff val="25000"/>
                </a:schemeClr>
              </a:solidFill>
              <a:ea typeface="ＭＳ Ｐゴシック" charset="0"/>
            </a:endParaRPr>
          </a:p>
          <a:p>
            <a:pPr marL="457200" lvl="1" indent="0" algn="ctr" eaLnBrk="1" hangingPunct="1">
              <a:buNone/>
              <a:defRPr/>
            </a:pPr>
            <a:r>
              <a:rPr lang="en-US" sz="2800" dirty="0" smtClean="0">
                <a:solidFill>
                  <a:schemeClr val="tx1">
                    <a:lumMod val="75000"/>
                    <a:lumOff val="25000"/>
                  </a:schemeClr>
                </a:solidFill>
                <a:ea typeface="ＭＳ Ｐゴシック" charset="0"/>
              </a:rPr>
              <a:t>“This has been a really challenging time for you and </a:t>
            </a:r>
          </a:p>
          <a:p>
            <a:pPr marL="457200" lvl="1" indent="0" algn="ctr" eaLnBrk="1" hangingPunct="1">
              <a:buNone/>
              <a:defRPr/>
            </a:pPr>
            <a:r>
              <a:rPr lang="en-US" sz="2800" dirty="0" smtClean="0">
                <a:solidFill>
                  <a:schemeClr val="tx1">
                    <a:lumMod val="75000"/>
                    <a:lumOff val="25000"/>
                  </a:schemeClr>
                </a:solidFill>
                <a:ea typeface="ＭＳ Ｐゴシック" charset="0"/>
              </a:rPr>
              <a:t>you’re ready to do whatever it takes to make your life better.”</a:t>
            </a:r>
            <a:endParaRPr lang="en-US" sz="2800" dirty="0">
              <a:solidFill>
                <a:schemeClr val="tx1">
                  <a:lumMod val="75000"/>
                  <a:lumOff val="25000"/>
                </a:schemeClr>
              </a:solidFill>
              <a:ea typeface="ＭＳ Ｐゴシック" charset="0"/>
            </a:endParaRPr>
          </a:p>
        </p:txBody>
      </p:sp>
      <p:sp>
        <p:nvSpPr>
          <p:cNvPr id="5" name="Down Arrow 4"/>
          <p:cNvSpPr/>
          <p:nvPr/>
        </p:nvSpPr>
        <p:spPr>
          <a:xfrm>
            <a:off x="5347252" y="4051740"/>
            <a:ext cx="372717" cy="357809"/>
          </a:xfrm>
          <a:prstGeom prst="downArrow">
            <a:avLst/>
          </a:prstGeom>
          <a:solidFill>
            <a:schemeClr val="accent6">
              <a:lumMod val="20000"/>
              <a:lumOff val="80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Down Arrow 5"/>
          <p:cNvSpPr/>
          <p:nvPr/>
        </p:nvSpPr>
        <p:spPr>
          <a:xfrm>
            <a:off x="6016488" y="4422800"/>
            <a:ext cx="372717" cy="357809"/>
          </a:xfrm>
          <a:prstGeom prst="downArrow">
            <a:avLst/>
          </a:prstGeom>
          <a:solidFill>
            <a:schemeClr val="accent6">
              <a:lumMod val="20000"/>
              <a:lumOff val="80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Down Arrow 6"/>
          <p:cNvSpPr/>
          <p:nvPr/>
        </p:nvSpPr>
        <p:spPr>
          <a:xfrm>
            <a:off x="6906039" y="4888397"/>
            <a:ext cx="372717" cy="357809"/>
          </a:xfrm>
          <a:prstGeom prst="downArrow">
            <a:avLst/>
          </a:prstGeom>
          <a:solidFill>
            <a:schemeClr val="accent6">
              <a:lumMod val="20000"/>
              <a:lumOff val="80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69422576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2192000" cy="1500809"/>
          </a:xfrm>
          <a:solidFill>
            <a:schemeClr val="accent6">
              <a:lumMod val="20000"/>
              <a:lumOff val="80000"/>
            </a:schemeClr>
          </a:solidFill>
          <a:ln w="19050">
            <a:solidFill>
              <a:schemeClr val="accent6">
                <a:lumMod val="75000"/>
              </a:schemeClr>
            </a:solidFill>
          </a:ln>
        </p:spPr>
        <p:txBody>
          <a:bodyPr>
            <a:normAutofit/>
          </a:bodyPr>
          <a:lstStyle/>
          <a:p>
            <a:pPr algn="ctr"/>
            <a:r>
              <a:rPr lang="en-US" dirty="0" smtClean="0">
                <a:latin typeface="+mn-lt"/>
              </a:rPr>
              <a:t>Evocation</a:t>
            </a:r>
            <a:endParaRPr lang="en-US" dirty="0">
              <a:latin typeface="+mn-lt"/>
            </a:endParaRPr>
          </a:p>
        </p:txBody>
      </p:sp>
      <p:sp>
        <p:nvSpPr>
          <p:cNvPr id="3" name="Content Placeholder 2"/>
          <p:cNvSpPr>
            <a:spLocks noGrp="1"/>
          </p:cNvSpPr>
          <p:nvPr>
            <p:ph idx="1"/>
          </p:nvPr>
        </p:nvSpPr>
        <p:spPr>
          <a:xfrm>
            <a:off x="69575" y="1613581"/>
            <a:ext cx="12061134" cy="5189753"/>
          </a:xfrm>
          <a:solidFill>
            <a:schemeClr val="bg1"/>
          </a:solidFill>
        </p:spPr>
        <p:txBody>
          <a:bodyPr>
            <a:normAutofit fontScale="70000" lnSpcReduction="20000"/>
          </a:bodyPr>
          <a:lstStyle/>
          <a:p>
            <a:pPr marL="27675" indent="0" algn="ctr">
              <a:buNone/>
            </a:pPr>
            <a:r>
              <a:rPr lang="en-US" sz="5100" dirty="0" smtClean="0"/>
              <a:t>“You </a:t>
            </a:r>
            <a:r>
              <a:rPr lang="en-US" sz="5100" dirty="0"/>
              <a:t>have what you need, and together we will find it”</a:t>
            </a:r>
          </a:p>
          <a:p>
            <a:pPr marL="27675" indent="0" algn="ctr">
              <a:buNone/>
            </a:pPr>
            <a:r>
              <a:rPr lang="en-US" sz="5100" dirty="0" smtClean="0"/>
              <a:t>				</a:t>
            </a:r>
          </a:p>
          <a:p>
            <a:pPr marL="27675" indent="0">
              <a:buNone/>
            </a:pPr>
            <a:r>
              <a:rPr lang="en-US" sz="5100" dirty="0"/>
              <a:t>	</a:t>
            </a:r>
            <a:r>
              <a:rPr lang="en-US" sz="5100" dirty="0" smtClean="0"/>
              <a:t>		         </a:t>
            </a:r>
            <a:r>
              <a:rPr lang="en-US" sz="4000" dirty="0" smtClean="0"/>
              <a:t>People have good reasons for doing what they have 				been doing.</a:t>
            </a:r>
          </a:p>
          <a:p>
            <a:pPr marL="27675" indent="0" algn="ctr">
              <a:buNone/>
            </a:pPr>
            <a:r>
              <a:rPr lang="en-US" sz="5100" dirty="0" smtClean="0"/>
              <a:t>			</a:t>
            </a:r>
            <a:r>
              <a:rPr lang="en-US" sz="4000" dirty="0" smtClean="0"/>
              <a:t>People already have motivation and resources </a:t>
            </a:r>
          </a:p>
          <a:p>
            <a:pPr marL="27675" indent="0" algn="ctr">
              <a:buNone/>
            </a:pPr>
            <a:r>
              <a:rPr lang="en-US" sz="4000" dirty="0" smtClean="0"/>
              <a:t>                	 within themselves that can be called on</a:t>
            </a:r>
            <a:r>
              <a:rPr lang="en-US" sz="4000" dirty="0" smtClean="0">
                <a:solidFill>
                  <a:srgbClr val="0070C0"/>
                </a:solidFill>
              </a:rPr>
              <a:t>.</a:t>
            </a:r>
          </a:p>
          <a:p>
            <a:pPr marL="27675" indent="0" algn="ctr">
              <a:buNone/>
            </a:pPr>
            <a:endParaRPr lang="en-US" altLang="en-US" sz="5700" dirty="0" smtClean="0">
              <a:solidFill>
                <a:schemeClr val="accent5">
                  <a:lumMod val="75000"/>
                </a:schemeClr>
              </a:solidFill>
            </a:endParaRPr>
          </a:p>
          <a:p>
            <a:pPr marL="27675" indent="0" algn="ctr">
              <a:buNone/>
            </a:pPr>
            <a:endParaRPr lang="en-US" altLang="en-US" sz="5700" dirty="0">
              <a:solidFill>
                <a:schemeClr val="accent5">
                  <a:lumMod val="75000"/>
                </a:schemeClr>
              </a:solidFill>
            </a:endParaRPr>
          </a:p>
          <a:p>
            <a:pPr marL="27675" indent="0" algn="ctr">
              <a:buNone/>
            </a:pPr>
            <a:r>
              <a:rPr lang="en-US" altLang="en-US" sz="5700" dirty="0" smtClean="0">
                <a:solidFill>
                  <a:schemeClr val="accent6">
                    <a:lumMod val="50000"/>
                  </a:schemeClr>
                </a:solidFill>
              </a:rPr>
              <a:t>When people can voice their own reasons for change aloud, they are more likely to  make the change.</a:t>
            </a:r>
          </a:p>
          <a:p>
            <a:pPr marL="27675" indent="0" algn="ctr">
              <a:buNone/>
            </a:pPr>
            <a:endParaRPr lang="en-US" sz="6200" dirty="0" smtClean="0"/>
          </a:p>
        </p:txBody>
      </p:sp>
      <p:pic>
        <p:nvPicPr>
          <p:cNvPr id="7" name="Picture 6"/>
          <p:cNvPicPr>
            <a:picLocks noChangeAspect="1"/>
          </p:cNvPicPr>
          <p:nvPr/>
        </p:nvPicPr>
        <p:blipFill rotWithShape="1">
          <a:blip r:embed="rId3"/>
          <a:srcRect l="3284" r="10448" b="1137"/>
          <a:stretch/>
        </p:blipFill>
        <p:spPr>
          <a:xfrm>
            <a:off x="1328172" y="2311927"/>
            <a:ext cx="1379344" cy="2811248"/>
          </a:xfrm>
          <a:prstGeom prst="rect">
            <a:avLst/>
          </a:prstGeom>
        </p:spPr>
      </p:pic>
    </p:spTree>
    <p:extLst>
      <p:ext uri="{BB962C8B-B14F-4D97-AF65-F5344CB8AC3E}">
        <p14:creationId xmlns:p14="http://schemas.microsoft.com/office/powerpoint/2010/main" val="195436388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descr="http://jenniferwolkinphd.com/wp-content/uploads/2014/12/open-closed-doors-320x240.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8548" y="3577389"/>
            <a:ext cx="3635490" cy="2743953"/>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a:xfrm>
            <a:off x="0" y="2"/>
            <a:ext cx="12192000" cy="1684681"/>
          </a:xfrm>
          <a:solidFill>
            <a:schemeClr val="accent6">
              <a:lumMod val="20000"/>
              <a:lumOff val="80000"/>
            </a:schemeClr>
          </a:solidFill>
          <a:ln>
            <a:solidFill>
              <a:schemeClr val="accent6">
                <a:lumMod val="75000"/>
              </a:schemeClr>
            </a:solidFill>
          </a:ln>
        </p:spPr>
        <p:txBody>
          <a:bodyPr>
            <a:normAutofit/>
          </a:bodyPr>
          <a:lstStyle/>
          <a:p>
            <a:pPr marL="514350" indent="-514350" algn="ctr"/>
            <a:r>
              <a:rPr lang="en-US" sz="3600" u="sng" dirty="0" smtClean="0">
                <a:latin typeface="+mn-lt"/>
              </a:rPr>
              <a:t>A Taste Of MI Skills:</a:t>
            </a:r>
            <a:r>
              <a:rPr lang="en-US" sz="3600" dirty="0" smtClean="0">
                <a:latin typeface="+mn-lt"/>
              </a:rPr>
              <a:t/>
            </a:r>
            <a:br>
              <a:rPr lang="en-US" sz="3600" dirty="0" smtClean="0">
                <a:latin typeface="+mn-lt"/>
              </a:rPr>
            </a:br>
            <a:r>
              <a:rPr lang="en-US" sz="3600" dirty="0" smtClean="0">
                <a:latin typeface="+mn-lt"/>
              </a:rPr>
              <a:t>Open Ended Questions</a:t>
            </a:r>
            <a:endParaRPr lang="en-US" sz="3600" dirty="0">
              <a:latin typeface="+mn-lt"/>
            </a:endParaRPr>
          </a:p>
        </p:txBody>
      </p:sp>
      <p:sp>
        <p:nvSpPr>
          <p:cNvPr id="3" name="Content Placeholder 2"/>
          <p:cNvSpPr>
            <a:spLocks noGrp="1"/>
          </p:cNvSpPr>
          <p:nvPr>
            <p:ph idx="1"/>
          </p:nvPr>
        </p:nvSpPr>
        <p:spPr>
          <a:xfrm>
            <a:off x="49697" y="1917031"/>
            <a:ext cx="12051194" cy="4866426"/>
          </a:xfrm>
        </p:spPr>
        <p:txBody>
          <a:bodyPr>
            <a:normAutofit/>
          </a:bodyPr>
          <a:lstStyle/>
          <a:p>
            <a:pPr marL="0" indent="0" algn="ctr">
              <a:buNone/>
            </a:pPr>
            <a:r>
              <a:rPr lang="en-US" dirty="0" smtClean="0"/>
              <a:t>Open-Ended Questions Keep A Conversation Going</a:t>
            </a:r>
            <a:endParaRPr lang="en-US" dirty="0"/>
          </a:p>
          <a:p>
            <a:pPr marL="0" indent="0" algn="ctr">
              <a:buNone/>
            </a:pPr>
            <a:r>
              <a:rPr lang="en-US" dirty="0" smtClean="0"/>
              <a:t>The </a:t>
            </a:r>
            <a:r>
              <a:rPr lang="en-US" dirty="0"/>
              <a:t>Patient </a:t>
            </a:r>
            <a:r>
              <a:rPr lang="en-US" dirty="0" smtClean="0"/>
              <a:t>THINKS about the answering, instead of answering reflexively.</a:t>
            </a:r>
          </a:p>
          <a:p>
            <a:pPr marL="0" indent="0" algn="ctr">
              <a:buNone/>
            </a:pPr>
            <a:endParaRPr lang="en-US" sz="1200" dirty="0" smtClean="0"/>
          </a:p>
          <a:p>
            <a:pPr marL="0" indent="0">
              <a:buNone/>
            </a:pPr>
            <a:r>
              <a:rPr lang="en-US" sz="3200" i="1" dirty="0" smtClean="0"/>
              <a:t>          			 </a:t>
            </a:r>
            <a:r>
              <a:rPr lang="en-US" i="1" dirty="0" smtClean="0"/>
              <a:t>“In what ways might attending this program improve 				   your life?”</a:t>
            </a:r>
          </a:p>
          <a:p>
            <a:pPr algn="ctr"/>
            <a:endParaRPr lang="en-US" i="1" dirty="0" smtClean="0"/>
          </a:p>
          <a:p>
            <a:pPr marL="457200" lvl="1" indent="0">
              <a:buNone/>
            </a:pPr>
            <a:r>
              <a:rPr lang="en-US" sz="2800" dirty="0" smtClean="0"/>
              <a:t>				“</a:t>
            </a:r>
            <a:r>
              <a:rPr lang="en-US" sz="2800" i="1" dirty="0" smtClean="0"/>
              <a:t>What is most important to you?”</a:t>
            </a:r>
            <a:endParaRPr lang="en-US" sz="2800" i="1" dirty="0"/>
          </a:p>
          <a:p>
            <a:pPr marL="1371600" lvl="3" indent="0">
              <a:buNone/>
            </a:pPr>
            <a:r>
              <a:rPr lang="en-US" sz="2800" dirty="0" smtClean="0"/>
              <a:t>										</a:t>
            </a:r>
          </a:p>
          <a:p>
            <a:pPr marL="1371600" lvl="3" indent="0">
              <a:buNone/>
            </a:pPr>
            <a:r>
              <a:rPr lang="en-US" sz="2800" dirty="0" smtClean="0"/>
              <a:t>			“</a:t>
            </a:r>
            <a:r>
              <a:rPr lang="en-US" sz="2800" i="1" dirty="0" smtClean="0"/>
              <a:t>When you look forward five years, how would you like 			  to see your life different?”</a:t>
            </a:r>
            <a:endParaRPr lang="en-US" sz="2800" i="1" dirty="0"/>
          </a:p>
          <a:p>
            <a:pPr marL="0" indent="0" algn="ctr">
              <a:buNone/>
            </a:pPr>
            <a:endParaRPr lang="en-US" sz="3200" i="1" dirty="0"/>
          </a:p>
        </p:txBody>
      </p:sp>
    </p:spTree>
    <p:extLst>
      <p:ext uri="{BB962C8B-B14F-4D97-AF65-F5344CB8AC3E}">
        <p14:creationId xmlns:p14="http://schemas.microsoft.com/office/powerpoint/2010/main" val="3523020582"/>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
            <a:ext cx="12192000" cy="1659834"/>
          </a:xfrm>
          <a:solidFill>
            <a:schemeClr val="accent6">
              <a:lumMod val="20000"/>
              <a:lumOff val="80000"/>
            </a:schemeClr>
          </a:solidFill>
          <a:ln w="12700">
            <a:solidFill>
              <a:schemeClr val="accent6">
                <a:lumMod val="50000"/>
              </a:schemeClr>
            </a:solidFill>
          </a:ln>
        </p:spPr>
        <p:txBody>
          <a:bodyPr>
            <a:normAutofit/>
          </a:bodyPr>
          <a:lstStyle/>
          <a:p>
            <a:pPr algn="ctr">
              <a:defRPr/>
            </a:pPr>
            <a:r>
              <a:rPr lang="en-US" dirty="0" smtClean="0">
                <a:latin typeface="+mn-lt"/>
                <a:ea typeface="+mj-ea"/>
              </a:rPr>
              <a:t>Why Integrate MI into our Practice? </a:t>
            </a:r>
            <a:endParaRPr lang="en-US" dirty="0">
              <a:latin typeface="+mn-lt"/>
              <a:ea typeface="+mj-ea"/>
            </a:endParaRPr>
          </a:p>
        </p:txBody>
      </p:sp>
      <p:sp>
        <p:nvSpPr>
          <p:cNvPr id="19458" name="Content Placeholder 2"/>
          <p:cNvSpPr>
            <a:spLocks noGrp="1"/>
          </p:cNvSpPr>
          <p:nvPr>
            <p:ph idx="1"/>
          </p:nvPr>
        </p:nvSpPr>
        <p:spPr>
          <a:xfrm>
            <a:off x="69574" y="1752600"/>
            <a:ext cx="11921987" cy="5035826"/>
          </a:xfrm>
          <a:solidFill>
            <a:srgbClr val="FFFFFF"/>
          </a:solidFill>
          <a:ln w="12700">
            <a:noFill/>
            <a:miter lim="800000"/>
            <a:headEnd/>
            <a:tailEnd/>
          </a:ln>
        </p:spPr>
        <p:txBody>
          <a:bodyPr>
            <a:normAutofit fontScale="92500"/>
          </a:bodyPr>
          <a:lstStyle/>
          <a:p>
            <a:pPr marL="571500" indent="-457200">
              <a:buFont typeface="+mj-lt"/>
              <a:buAutoNum type="arabicPeriod"/>
            </a:pPr>
            <a:endParaRPr lang="en-US" altLang="en-US" sz="800" dirty="0"/>
          </a:p>
          <a:p>
            <a:pPr marL="571500" indent="-457200">
              <a:buFont typeface="+mj-lt"/>
              <a:buAutoNum type="arabicPeriod"/>
            </a:pPr>
            <a:r>
              <a:rPr lang="en-US" altLang="en-US" sz="3200" dirty="0">
                <a:solidFill>
                  <a:schemeClr val="tx1">
                    <a:lumMod val="75000"/>
                    <a:lumOff val="25000"/>
                  </a:schemeClr>
                </a:solidFill>
              </a:rPr>
              <a:t>2009 Motivational Interviewing is made an Evidence Based </a:t>
            </a:r>
            <a:r>
              <a:rPr lang="en-US" altLang="en-US" sz="3200" dirty="0" smtClean="0">
                <a:solidFill>
                  <a:schemeClr val="tx1">
                    <a:lumMod val="75000"/>
                    <a:lumOff val="25000"/>
                  </a:schemeClr>
                </a:solidFill>
              </a:rPr>
              <a:t>Practice.</a:t>
            </a:r>
            <a:endParaRPr lang="en-US" altLang="en-US" sz="3200" dirty="0">
              <a:solidFill>
                <a:schemeClr val="tx1">
                  <a:lumMod val="75000"/>
                  <a:lumOff val="25000"/>
                </a:schemeClr>
              </a:solidFill>
            </a:endParaRPr>
          </a:p>
          <a:p>
            <a:pPr marL="571500" indent="-457200">
              <a:buFont typeface="+mj-lt"/>
              <a:buAutoNum type="arabicPeriod"/>
            </a:pPr>
            <a:endParaRPr lang="en-US" altLang="en-US" sz="900" dirty="0" smtClean="0">
              <a:solidFill>
                <a:srgbClr val="404040"/>
              </a:solidFill>
            </a:endParaRPr>
          </a:p>
          <a:p>
            <a:pPr marL="571500" indent="-457200">
              <a:buFont typeface="+mj-lt"/>
              <a:buAutoNum type="arabicPeriod"/>
            </a:pPr>
            <a:r>
              <a:rPr lang="en-US" altLang="en-US" sz="3200" dirty="0" smtClean="0">
                <a:solidFill>
                  <a:srgbClr val="404040"/>
                </a:solidFill>
              </a:rPr>
              <a:t>Multiple studies show that MI has an “Additive” effect when used in conjunction with other modalities.</a:t>
            </a:r>
          </a:p>
          <a:p>
            <a:pPr lvl="1"/>
            <a:r>
              <a:rPr lang="en-US" altLang="en-US" sz="2000" dirty="0">
                <a:solidFill>
                  <a:srgbClr val="404040"/>
                </a:solidFill>
              </a:rPr>
              <a:t>Increases in </a:t>
            </a:r>
            <a:r>
              <a:rPr lang="en-US" altLang="en-US" sz="2000" u="sng" dirty="0">
                <a:solidFill>
                  <a:srgbClr val="404040"/>
                </a:solidFill>
              </a:rPr>
              <a:t>retention, adherence to program and overall outcomes </a:t>
            </a:r>
            <a:r>
              <a:rPr lang="en-US" altLang="en-US" sz="2000" dirty="0">
                <a:solidFill>
                  <a:srgbClr val="404040"/>
                </a:solidFill>
              </a:rPr>
              <a:t>as well as post program duration of outcomes.</a:t>
            </a:r>
          </a:p>
          <a:p>
            <a:pPr lvl="1"/>
            <a:r>
              <a:rPr lang="en-US" sz="2100" dirty="0"/>
              <a:t>MI training improved </a:t>
            </a:r>
            <a:r>
              <a:rPr lang="en-US" sz="2100" dirty="0" smtClean="0"/>
              <a:t>worker </a:t>
            </a:r>
            <a:r>
              <a:rPr lang="en-US" sz="2100" dirty="0"/>
              <a:t>satisfaction and led to self-reported improvements in burnout scores. It also improved team cohesion, perceived skills, and </a:t>
            </a:r>
            <a:r>
              <a:rPr lang="en-US" sz="2100" dirty="0" smtClean="0"/>
              <a:t>client </a:t>
            </a:r>
            <a:r>
              <a:rPr lang="en-US" sz="2100" dirty="0"/>
              <a:t>satisfaction. </a:t>
            </a:r>
          </a:p>
          <a:p>
            <a:pPr marL="571500" indent="-457200">
              <a:buFont typeface="+mj-lt"/>
              <a:buAutoNum type="arabicPeriod"/>
            </a:pPr>
            <a:endParaRPr lang="en-US" altLang="en-US" sz="900" dirty="0">
              <a:solidFill>
                <a:srgbClr val="404040"/>
              </a:solidFill>
            </a:endParaRPr>
          </a:p>
          <a:p>
            <a:pPr marL="571500" indent="-457200">
              <a:buFont typeface="+mj-lt"/>
              <a:buAutoNum type="arabicPeriod"/>
            </a:pPr>
            <a:r>
              <a:rPr lang="en-US" altLang="en-US" sz="3200" dirty="0" smtClean="0">
                <a:solidFill>
                  <a:srgbClr val="404040"/>
                </a:solidFill>
              </a:rPr>
              <a:t>Fidelity matters. </a:t>
            </a:r>
          </a:p>
          <a:p>
            <a:pPr lvl="1"/>
            <a:r>
              <a:rPr lang="en-US" altLang="en-US" sz="2000" dirty="0">
                <a:solidFill>
                  <a:srgbClr val="404040"/>
                </a:solidFill>
              </a:rPr>
              <a:t>Adding MI to other practices increases both the need for and the difficulty in maintaining fidelity to both practices. </a:t>
            </a:r>
          </a:p>
          <a:p>
            <a:pPr lvl="1"/>
            <a:r>
              <a:rPr lang="en-US" altLang="en-US" sz="2000" dirty="0">
                <a:solidFill>
                  <a:srgbClr val="404040"/>
                </a:solidFill>
              </a:rPr>
              <a:t>A strong implementation and training protocol can increase the likelihood of maintaining fidelity and reaching desired additive outcomes.</a:t>
            </a:r>
          </a:p>
        </p:txBody>
      </p:sp>
    </p:spTree>
    <p:extLst>
      <p:ext uri="{BB962C8B-B14F-4D97-AF65-F5344CB8AC3E}">
        <p14:creationId xmlns:p14="http://schemas.microsoft.com/office/powerpoint/2010/main" val="2464930557"/>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
            <a:ext cx="12192000" cy="1639956"/>
          </a:xfrm>
          <a:solidFill>
            <a:schemeClr val="accent6">
              <a:lumMod val="20000"/>
              <a:lumOff val="80000"/>
            </a:schemeClr>
          </a:solidFill>
          <a:ln>
            <a:solidFill>
              <a:schemeClr val="accent6">
                <a:lumMod val="75000"/>
              </a:schemeClr>
            </a:solidFill>
          </a:ln>
        </p:spPr>
        <p:txBody>
          <a:bodyPr/>
          <a:lstStyle/>
          <a:p>
            <a:pPr algn="ctr"/>
            <a:r>
              <a:rPr lang="en-US" dirty="0" smtClean="0">
                <a:latin typeface="+mn-lt"/>
              </a:rPr>
              <a:t>Developing an MI Practice is a Commitment</a:t>
            </a:r>
            <a:r>
              <a:rPr lang="en-US" dirty="0" smtClean="0"/>
              <a:t>!</a:t>
            </a:r>
            <a:endParaRPr lang="en-US" dirty="0"/>
          </a:p>
        </p:txBody>
      </p:sp>
      <p:sp>
        <p:nvSpPr>
          <p:cNvPr id="3" name="Content Placeholder 2"/>
          <p:cNvSpPr>
            <a:spLocks noGrp="1"/>
          </p:cNvSpPr>
          <p:nvPr>
            <p:ph idx="1"/>
          </p:nvPr>
        </p:nvSpPr>
        <p:spPr>
          <a:xfrm>
            <a:off x="193813" y="1873526"/>
            <a:ext cx="11998187" cy="4934778"/>
          </a:xfrm>
        </p:spPr>
        <p:txBody>
          <a:bodyPr>
            <a:normAutofit/>
          </a:bodyPr>
          <a:lstStyle/>
          <a:p>
            <a:r>
              <a:rPr lang="en-US" sz="3200" dirty="0" smtClean="0"/>
              <a:t>Leadership understanding and support!</a:t>
            </a:r>
          </a:p>
          <a:p>
            <a:r>
              <a:rPr lang="en-US" sz="3200" dirty="0" smtClean="0"/>
              <a:t>Implementation Planning.</a:t>
            </a:r>
          </a:p>
          <a:p>
            <a:r>
              <a:rPr lang="en-US" sz="3200" dirty="0" smtClean="0"/>
              <a:t>Fidelity Measures. </a:t>
            </a:r>
          </a:p>
          <a:p>
            <a:r>
              <a:rPr lang="en-US" sz="3200" dirty="0" smtClean="0"/>
              <a:t>Ongoing Training &amp; Support:</a:t>
            </a:r>
          </a:p>
          <a:p>
            <a:pPr lvl="1"/>
            <a:r>
              <a:rPr lang="en-US" sz="2800" dirty="0" smtClean="0"/>
              <a:t>2 Day Basic Training</a:t>
            </a:r>
          </a:p>
          <a:p>
            <a:pPr lvl="1"/>
            <a:r>
              <a:rPr lang="en-US" sz="2800" dirty="0" smtClean="0"/>
              <a:t>1 Day Advanced Training</a:t>
            </a:r>
          </a:p>
          <a:p>
            <a:pPr lvl="1"/>
            <a:r>
              <a:rPr lang="en-US" sz="2800" dirty="0" smtClean="0"/>
              <a:t>Ongoing Coaching &amp; Supervision</a:t>
            </a:r>
            <a:endParaRPr lang="en-US" sz="2800" dirty="0"/>
          </a:p>
        </p:txBody>
      </p:sp>
      <p:pic>
        <p:nvPicPr>
          <p:cNvPr id="2052" name="Picture 4" descr="Learn, School, Read, Children, Student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591162" y="2617167"/>
            <a:ext cx="3994011" cy="399401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31598842"/>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342508" y="1571947"/>
            <a:ext cx="7705617" cy="3503487"/>
          </a:xfrm>
          <a:solidFill>
            <a:schemeClr val="accent6">
              <a:lumMod val="20000"/>
              <a:lumOff val="80000"/>
            </a:schemeClr>
          </a:solidFill>
          <a:ln w="76200">
            <a:solidFill>
              <a:schemeClr val="accent6">
                <a:lumMod val="75000"/>
              </a:schemeClr>
            </a:solidFill>
          </a:ln>
        </p:spPr>
        <p:txBody>
          <a:bodyPr>
            <a:normAutofit/>
          </a:bodyPr>
          <a:lstStyle/>
          <a:p>
            <a:pPr marL="0" indent="0" algn="ctr">
              <a:buNone/>
            </a:pPr>
            <a:endParaRPr lang="en-US" dirty="0" smtClean="0">
              <a:latin typeface="Segoe UI Semibold" panose="020B0702040204020203" pitchFamily="34" charset="0"/>
              <a:cs typeface="BrowalliaUPC" panose="020B0604020202020204" pitchFamily="34" charset="-34"/>
            </a:endParaRPr>
          </a:p>
          <a:p>
            <a:pPr marL="0" indent="0" algn="ctr">
              <a:buNone/>
            </a:pPr>
            <a:r>
              <a:rPr lang="en-US" sz="8000" dirty="0" smtClean="0">
                <a:latin typeface="Segoe UI Semibold" panose="020B0702040204020203" pitchFamily="34" charset="0"/>
                <a:cs typeface="BrowalliaUPC" panose="020B0604020202020204" pitchFamily="34" charset="-34"/>
              </a:rPr>
              <a:t>Thank you &amp;</a:t>
            </a:r>
          </a:p>
          <a:p>
            <a:pPr marL="0" indent="0" algn="ctr">
              <a:buNone/>
            </a:pPr>
            <a:r>
              <a:rPr lang="en-US" sz="8000" dirty="0" smtClean="0">
                <a:latin typeface="Segoe UI Semibold" panose="020B0702040204020203" pitchFamily="34" charset="0"/>
                <a:cs typeface="BrowalliaUPC" panose="020B0604020202020204" pitchFamily="34" charset="-34"/>
              </a:rPr>
              <a:t>Questions?</a:t>
            </a:r>
          </a:p>
          <a:p>
            <a:pPr marL="0" indent="0">
              <a:buNone/>
            </a:pPr>
            <a:endParaRPr lang="en-US" sz="8000" dirty="0">
              <a:latin typeface="Segoe UI Semibold" panose="020B0702040204020203" pitchFamily="34" charset="0"/>
              <a:cs typeface="BrowalliaUPC" panose="020B0604020202020204" pitchFamily="34" charset="-34"/>
            </a:endParaRPr>
          </a:p>
          <a:p>
            <a:pPr marL="0" indent="0">
              <a:buNone/>
            </a:pPr>
            <a:endParaRPr lang="en-US" sz="8000" dirty="0">
              <a:latin typeface="Segoe UI Semibold" panose="020B0702040204020203" pitchFamily="34" charset="0"/>
              <a:cs typeface="BrowalliaUPC" panose="020B0604020202020204" pitchFamily="34" charset="-34"/>
            </a:endParaRPr>
          </a:p>
        </p:txBody>
      </p:sp>
    </p:spTree>
    <p:extLst>
      <p:ext uri="{BB962C8B-B14F-4D97-AF65-F5344CB8AC3E}">
        <p14:creationId xmlns:p14="http://schemas.microsoft.com/office/powerpoint/2010/main" val="374996076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Content Placeholder 2"/>
          <p:cNvSpPr>
            <a:spLocks noGrp="1"/>
          </p:cNvSpPr>
          <p:nvPr>
            <p:ph idx="1"/>
          </p:nvPr>
        </p:nvSpPr>
        <p:spPr>
          <a:xfrm>
            <a:off x="258417" y="1602875"/>
            <a:ext cx="11648661" cy="5210399"/>
          </a:xfrm>
        </p:spPr>
        <p:txBody>
          <a:bodyPr>
            <a:normAutofit/>
          </a:bodyPr>
          <a:lstStyle/>
          <a:p>
            <a:pPr marL="0" indent="0">
              <a:buNone/>
              <a:defRPr/>
            </a:pPr>
            <a:r>
              <a:rPr lang="en-US" altLang="en-US" sz="2400" dirty="0" smtClean="0"/>
              <a:t>Supported </a:t>
            </a:r>
            <a:r>
              <a:rPr lang="en-US" altLang="en-US" sz="2400" dirty="0"/>
              <a:t>by MA DPH: Bureau of Substance </a:t>
            </a:r>
            <a:r>
              <a:rPr lang="en-US" altLang="en-US" sz="2400" dirty="0" smtClean="0"/>
              <a:t>Addiction </a:t>
            </a:r>
            <a:r>
              <a:rPr lang="en-US" altLang="en-US" sz="2400" dirty="0"/>
              <a:t>Services (BSAS) to build statewide SBIRT awareness and capacity to</a:t>
            </a:r>
          </a:p>
          <a:p>
            <a:pPr marL="0" indent="0">
              <a:buNone/>
              <a:defRPr/>
            </a:pPr>
            <a:endParaRPr lang="en-US" altLang="en-US" sz="1000" b="1" dirty="0" smtClean="0"/>
          </a:p>
          <a:p>
            <a:pPr marL="0" indent="0">
              <a:buNone/>
              <a:defRPr/>
            </a:pPr>
            <a:endParaRPr lang="en-US" altLang="en-US" sz="1000" b="1" dirty="0"/>
          </a:p>
          <a:p>
            <a:pPr marL="914400" lvl="1" indent="-457200">
              <a:defRPr/>
            </a:pPr>
            <a:r>
              <a:rPr lang="en-US" altLang="en-US" dirty="0"/>
              <a:t>I</a:t>
            </a:r>
            <a:r>
              <a:rPr lang="en-US" altLang="en-US" dirty="0" smtClean="0"/>
              <a:t>mplement </a:t>
            </a:r>
            <a:r>
              <a:rPr lang="en-US" altLang="en-US" dirty="0"/>
              <a:t>and integrate SBIRT into diverse settings and organizations, </a:t>
            </a:r>
          </a:p>
          <a:p>
            <a:pPr marL="914400" lvl="1" indent="-457200">
              <a:defRPr/>
            </a:pPr>
            <a:r>
              <a:rPr lang="en-US" altLang="en-US" dirty="0"/>
              <a:t>P</a:t>
            </a:r>
            <a:r>
              <a:rPr lang="en-US" altLang="en-US" dirty="0" smtClean="0"/>
              <a:t>romote </a:t>
            </a:r>
            <a:r>
              <a:rPr lang="en-US" altLang="en-US" dirty="0"/>
              <a:t>clinician SBIRT skills and competency.</a:t>
            </a:r>
          </a:p>
          <a:p>
            <a:pPr marL="914400" lvl="1" indent="-457200">
              <a:defRPr/>
            </a:pPr>
            <a:endParaRPr lang="en-US" altLang="en-US" dirty="0"/>
          </a:p>
          <a:p>
            <a:pPr marL="914400" lvl="1" indent="-457200">
              <a:defRPr/>
            </a:pPr>
            <a:endParaRPr lang="en-US" altLang="en-US" dirty="0"/>
          </a:p>
          <a:p>
            <a:pPr marL="457200" lvl="1" indent="0" algn="ctr">
              <a:buNone/>
              <a:defRPr/>
            </a:pPr>
            <a:endParaRPr lang="en-US" altLang="en-US" sz="1600" b="1" dirty="0"/>
          </a:p>
          <a:p>
            <a:pPr marL="457200" lvl="1" indent="0" algn="ctr">
              <a:buNone/>
              <a:defRPr/>
            </a:pPr>
            <a:endParaRPr lang="en-US" altLang="en-US" sz="1600" b="1" dirty="0"/>
          </a:p>
          <a:p>
            <a:pPr marL="457200" lvl="1" indent="0" algn="ctr">
              <a:buNone/>
              <a:defRPr/>
            </a:pPr>
            <a:endParaRPr lang="en-US" altLang="en-US" sz="1600" b="1" dirty="0"/>
          </a:p>
          <a:p>
            <a:pPr marL="457200" lvl="1" indent="0" algn="ctr">
              <a:buNone/>
              <a:defRPr/>
            </a:pPr>
            <a:r>
              <a:rPr lang="en-US" altLang="en-US" sz="1800" b="1" dirty="0"/>
              <a:t>                   </a:t>
            </a:r>
          </a:p>
          <a:p>
            <a:pPr marL="457200" lvl="1" indent="0">
              <a:buNone/>
              <a:defRPr/>
            </a:pPr>
            <a:endParaRPr lang="en-US" altLang="en-US" sz="900" b="1" dirty="0"/>
          </a:p>
          <a:p>
            <a:pPr marL="457200" lvl="1" indent="0">
              <a:buNone/>
              <a:defRPr/>
            </a:pPr>
            <a:endParaRPr lang="en-US" altLang="en-US" sz="1800" b="1" dirty="0"/>
          </a:p>
          <a:p>
            <a:pPr marL="457200" lvl="1" indent="0">
              <a:buNone/>
              <a:defRPr/>
            </a:pPr>
            <a:endParaRPr lang="en-US" altLang="en-US" b="1" dirty="0" smtClean="0"/>
          </a:p>
          <a:p>
            <a:pPr marL="457200" lvl="1" indent="0">
              <a:buNone/>
              <a:defRPr/>
            </a:pPr>
            <a:endParaRPr lang="en-US" altLang="en-US" sz="1000" b="1" dirty="0" smtClean="0">
              <a:solidFill>
                <a:srgbClr val="002060"/>
              </a:solidFill>
            </a:endParaRPr>
          </a:p>
        </p:txBody>
      </p:sp>
      <p:sp>
        <p:nvSpPr>
          <p:cNvPr id="34819" name="Rectangle 2"/>
          <p:cNvSpPr txBox="1">
            <a:spLocks noChangeArrowheads="1"/>
          </p:cNvSpPr>
          <p:nvPr/>
        </p:nvSpPr>
        <p:spPr bwMode="auto">
          <a:xfrm>
            <a:off x="0" y="0"/>
            <a:ext cx="12192000" cy="1505777"/>
          </a:xfrm>
          <a:prstGeom prst="rect">
            <a:avLst/>
          </a:prstGeom>
          <a:solidFill>
            <a:schemeClr val="accent6">
              <a:lumMod val="20000"/>
              <a:lumOff val="80000"/>
            </a:schemeClr>
          </a:solidFill>
          <a:ln>
            <a:solidFill>
              <a:schemeClr val="accent6">
                <a:lumMod val="75000"/>
              </a:schemeClr>
            </a:solidFill>
          </a:ln>
          <a:extLst/>
        </p:spPr>
        <p:txBody>
          <a:bodyPr anchor="ctr"/>
          <a:lstStyle>
            <a:lvl1pPr>
              <a:spcBef>
                <a:spcPct val="20000"/>
              </a:spcBef>
              <a:buChar char="•"/>
              <a:defRPr sz="3200">
                <a:solidFill>
                  <a:schemeClr val="tx1"/>
                </a:solidFill>
                <a:latin typeface="Calibri" panose="020F0502020204030204" pitchFamily="34" charset="0"/>
              </a:defRPr>
            </a:lvl1pPr>
            <a:lvl2pPr marL="742950" indent="-285750">
              <a:spcBef>
                <a:spcPct val="20000"/>
              </a:spcBef>
              <a:buChar char="–"/>
              <a:defRPr sz="2800">
                <a:solidFill>
                  <a:schemeClr val="tx1"/>
                </a:solidFill>
                <a:latin typeface="Calibri" panose="020F0502020204030204" pitchFamily="34" charset="0"/>
              </a:defRPr>
            </a:lvl2pPr>
            <a:lvl3pPr marL="1143000" indent="-228600">
              <a:spcBef>
                <a:spcPct val="20000"/>
              </a:spcBef>
              <a:buChar char="•"/>
              <a:defRPr sz="2400">
                <a:solidFill>
                  <a:schemeClr val="tx1"/>
                </a:solidFill>
                <a:latin typeface="Calibri" panose="020F0502020204030204" pitchFamily="34" charset="0"/>
              </a:defRPr>
            </a:lvl3pPr>
            <a:lvl4pPr marL="1600200" indent="-228600">
              <a:spcBef>
                <a:spcPct val="20000"/>
              </a:spcBef>
              <a:buChar char="–"/>
              <a:defRPr sz="2000">
                <a:solidFill>
                  <a:schemeClr val="tx1"/>
                </a:solidFill>
                <a:latin typeface="Calibri" panose="020F0502020204030204" pitchFamily="34" charset="0"/>
              </a:defRPr>
            </a:lvl4pPr>
            <a:lvl5pPr marL="2057400" indent="-228600">
              <a:spcBef>
                <a:spcPct val="20000"/>
              </a:spcBef>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Char char="»"/>
              <a:defRPr sz="2000">
                <a:solidFill>
                  <a:schemeClr val="tx1"/>
                </a:solidFill>
                <a:latin typeface="Calibri" panose="020F0502020204030204" pitchFamily="34" charset="0"/>
              </a:defRPr>
            </a:lvl9pPr>
          </a:lstStyle>
          <a:p>
            <a:pPr algn="ctr" eaLnBrk="1" hangingPunct="1">
              <a:spcBef>
                <a:spcPct val="0"/>
              </a:spcBef>
              <a:buFontTx/>
              <a:buNone/>
            </a:pPr>
            <a:r>
              <a:rPr lang="en-US" altLang="en-US" sz="4000" b="1" dirty="0" smtClean="0">
                <a:latin typeface="+mj-lt"/>
                <a:cs typeface="Arial" panose="020B0604020202020204" pitchFamily="34" charset="0"/>
              </a:rPr>
              <a:t>MASBIRT Training </a:t>
            </a:r>
            <a:r>
              <a:rPr lang="en-US" altLang="en-US" sz="4000" b="1" dirty="0">
                <a:latin typeface="+mj-lt"/>
                <a:cs typeface="Arial" panose="020B0604020202020204" pitchFamily="34" charset="0"/>
              </a:rPr>
              <a:t>&amp; Technical Assistance (TTA)</a:t>
            </a:r>
          </a:p>
          <a:p>
            <a:pPr algn="ctr" eaLnBrk="1" hangingPunct="1">
              <a:spcBef>
                <a:spcPct val="0"/>
              </a:spcBef>
              <a:buFontTx/>
              <a:buNone/>
            </a:pPr>
            <a:r>
              <a:rPr lang="en-US" altLang="en-US" sz="4000" b="1" dirty="0">
                <a:latin typeface="+mj-lt"/>
                <a:cs typeface="Arial" panose="020B0604020202020204" pitchFamily="34" charset="0"/>
              </a:rPr>
              <a:t>(www.masbirt.org)</a:t>
            </a:r>
          </a:p>
        </p:txBody>
      </p:sp>
      <p:pic>
        <p:nvPicPr>
          <p:cNvPr id="34820" name="Picture 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005551" y="5244635"/>
            <a:ext cx="2784475" cy="1098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3" name="Group 2"/>
          <p:cNvGrpSpPr/>
          <p:nvPr/>
        </p:nvGrpSpPr>
        <p:grpSpPr>
          <a:xfrm>
            <a:off x="994402" y="4268601"/>
            <a:ext cx="4899496" cy="2220156"/>
            <a:chOff x="790650" y="3721949"/>
            <a:chExt cx="4899496" cy="2220156"/>
          </a:xfrm>
        </p:grpSpPr>
        <p:pic>
          <p:nvPicPr>
            <p:cNvPr id="1028" name="Picture 4" descr="Even If You Know About Drinking or Drugs SBIRT Brochure - English"/>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20476653">
              <a:off x="790650" y="3721949"/>
              <a:ext cx="1353656" cy="1861279"/>
            </a:xfrm>
            <a:prstGeom prst="rect">
              <a:avLst/>
            </a:prstGeom>
            <a:noFill/>
            <a:extLst>
              <a:ext uri="{909E8E84-426E-40DD-AFC4-6F175D3DCCD1}">
                <a14:hiddenFill xmlns:a14="http://schemas.microsoft.com/office/drawing/2010/main">
                  <a:solidFill>
                    <a:srgbClr val="FFFFFF"/>
                  </a:solidFill>
                </a14:hiddenFill>
              </a:ext>
            </a:extLst>
          </p:spPr>
        </p:pic>
        <p:pic>
          <p:nvPicPr>
            <p:cNvPr id="34821"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011575" y="4004815"/>
              <a:ext cx="1577153" cy="19372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4822" name="Picture 5" descr="C:\Documents and Settings\leellenb\Desktop\My Pictures\SBIRT booklet.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480177" y="4046694"/>
              <a:ext cx="1491355" cy="17472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0" name="Picture 6" descr="Adolescent SBIRT Toolkit for Providers"/>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rot="1119461">
              <a:off x="3997283" y="3904583"/>
              <a:ext cx="1692863" cy="2031437"/>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8431901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
            <a:ext cx="12192000" cy="1426264"/>
          </a:xfrm>
          <a:solidFill>
            <a:schemeClr val="accent6">
              <a:lumMod val="20000"/>
              <a:lumOff val="80000"/>
            </a:schemeClr>
          </a:solidFill>
          <a:ln>
            <a:solidFill>
              <a:schemeClr val="accent6">
                <a:lumMod val="75000"/>
              </a:schemeClr>
            </a:solidFill>
          </a:ln>
        </p:spPr>
        <p:txBody>
          <a:bodyPr>
            <a:normAutofit fontScale="90000"/>
          </a:bodyPr>
          <a:lstStyle/>
          <a:p>
            <a:pPr algn="ctr"/>
            <a:r>
              <a:rPr lang="en-US" dirty="0" smtClean="0"/>
              <a:t/>
            </a:r>
            <a:br>
              <a:rPr lang="en-US" dirty="0" smtClean="0"/>
            </a:br>
            <a:r>
              <a:rPr lang="en-US" dirty="0" smtClean="0">
                <a:latin typeface="+mn-lt"/>
              </a:rPr>
              <a:t>A Little Background on MI</a:t>
            </a:r>
            <a:r>
              <a:rPr lang="en-US" b="1" dirty="0" smtClean="0">
                <a:latin typeface="+mn-lt"/>
              </a:rPr>
              <a:t>….</a:t>
            </a:r>
            <a:r>
              <a:rPr lang="en-US" b="1" dirty="0" smtClean="0">
                <a:solidFill>
                  <a:schemeClr val="accent5">
                    <a:lumMod val="75000"/>
                  </a:schemeClr>
                </a:solidFill>
              </a:rPr>
              <a:t/>
            </a:r>
            <a:br>
              <a:rPr lang="en-US" b="1" dirty="0" smtClean="0">
                <a:solidFill>
                  <a:schemeClr val="accent5">
                    <a:lumMod val="75000"/>
                  </a:schemeClr>
                </a:solidFill>
              </a:rPr>
            </a:br>
            <a:endParaRPr lang="en-US" b="1" dirty="0">
              <a:solidFill>
                <a:schemeClr val="accent5">
                  <a:lumMod val="75000"/>
                </a:schemeClr>
              </a:solidFill>
            </a:endParaRPr>
          </a:p>
        </p:txBody>
      </p:sp>
      <p:sp>
        <p:nvSpPr>
          <p:cNvPr id="5" name="Content Placeholder 4"/>
          <p:cNvSpPr>
            <a:spLocks noGrp="1"/>
          </p:cNvSpPr>
          <p:nvPr>
            <p:ph idx="1"/>
          </p:nvPr>
        </p:nvSpPr>
        <p:spPr>
          <a:xfrm>
            <a:off x="129209" y="1605170"/>
            <a:ext cx="11946834" cy="5108712"/>
          </a:xfrm>
        </p:spPr>
        <p:txBody>
          <a:bodyPr>
            <a:normAutofit fontScale="92500" lnSpcReduction="20000"/>
          </a:bodyPr>
          <a:lstStyle/>
          <a:p>
            <a:r>
              <a:rPr lang="en-US" sz="3300" dirty="0" smtClean="0"/>
              <a:t>Comes from the substance use field.</a:t>
            </a:r>
          </a:p>
          <a:p>
            <a:endParaRPr lang="en-US" sz="3300" dirty="0" smtClean="0"/>
          </a:p>
          <a:p>
            <a:r>
              <a:rPr lang="en-US" sz="3300" i="1" dirty="0" smtClean="0"/>
              <a:t>Not</a:t>
            </a:r>
            <a:r>
              <a:rPr lang="en-US" sz="3300" dirty="0" smtClean="0"/>
              <a:t> stages of change (</a:t>
            </a:r>
            <a:r>
              <a:rPr lang="en-US" sz="3300" dirty="0" err="1" smtClean="0"/>
              <a:t>Prochaska</a:t>
            </a:r>
            <a:r>
              <a:rPr lang="en-US" sz="3300" dirty="0" smtClean="0"/>
              <a:t>, </a:t>
            </a:r>
            <a:r>
              <a:rPr lang="en-US" sz="3300" dirty="0" err="1" smtClean="0"/>
              <a:t>DiClemente</a:t>
            </a:r>
            <a:r>
              <a:rPr lang="en-US" sz="3300" dirty="0" smtClean="0"/>
              <a:t>); no pre-contemplation concept .</a:t>
            </a:r>
          </a:p>
          <a:p>
            <a:endParaRPr lang="en-US" sz="3300" dirty="0" smtClean="0"/>
          </a:p>
          <a:p>
            <a:r>
              <a:rPr lang="en-US" sz="3300" dirty="0" smtClean="0"/>
              <a:t>People at all levels have been trained to practice MI.</a:t>
            </a:r>
          </a:p>
          <a:p>
            <a:endParaRPr lang="en-US" sz="3300" dirty="0" smtClean="0"/>
          </a:p>
          <a:p>
            <a:r>
              <a:rPr lang="en-US" sz="3300" dirty="0" smtClean="0"/>
              <a:t>MI has been effective across cultures and conducted  in multiple languages.</a:t>
            </a:r>
          </a:p>
          <a:p>
            <a:endParaRPr lang="en-US" sz="3300" dirty="0" smtClean="0"/>
          </a:p>
          <a:p>
            <a:r>
              <a:rPr lang="en-US" sz="3300" dirty="0" smtClean="0"/>
              <a:t>Requires on-going training, practice, feedback and  supervision to fully integrate </a:t>
            </a:r>
            <a:r>
              <a:rPr lang="en-US" sz="3300" i="1" dirty="0" smtClean="0"/>
              <a:t>the skills </a:t>
            </a:r>
            <a:r>
              <a:rPr lang="en-US" sz="3300" dirty="0" smtClean="0"/>
              <a:t>into one’s work.</a:t>
            </a:r>
          </a:p>
          <a:p>
            <a:endParaRPr lang="en-US" dirty="0"/>
          </a:p>
        </p:txBody>
      </p:sp>
    </p:spTree>
    <p:extLst>
      <p:ext uri="{BB962C8B-B14F-4D97-AF65-F5344CB8AC3E}">
        <p14:creationId xmlns:p14="http://schemas.microsoft.com/office/powerpoint/2010/main" val="382136118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2192000" cy="1620078"/>
          </a:xfrm>
          <a:solidFill>
            <a:schemeClr val="accent6">
              <a:lumMod val="20000"/>
              <a:lumOff val="80000"/>
            </a:schemeClr>
          </a:solidFill>
          <a:ln>
            <a:solidFill>
              <a:schemeClr val="accent6">
                <a:lumMod val="75000"/>
              </a:schemeClr>
            </a:solidFill>
          </a:ln>
        </p:spPr>
        <p:style>
          <a:lnRef idx="2">
            <a:schemeClr val="accent1"/>
          </a:lnRef>
          <a:fillRef idx="1">
            <a:schemeClr val="lt1"/>
          </a:fillRef>
          <a:effectRef idx="0">
            <a:schemeClr val="accent1"/>
          </a:effectRef>
          <a:fontRef idx="minor">
            <a:schemeClr val="dk1"/>
          </a:fontRef>
        </p:style>
        <p:txBody>
          <a:bodyPr/>
          <a:lstStyle/>
          <a:p>
            <a:pPr algn="ctr">
              <a:defRPr/>
            </a:pPr>
            <a:r>
              <a:rPr lang="en-US" dirty="0" smtClean="0">
                <a:solidFill>
                  <a:schemeClr val="tx1"/>
                </a:solidFill>
                <a:ea typeface="+mj-ea"/>
                <a:cs typeface="+mj-cs"/>
              </a:rPr>
              <a:t>Applicability of MI</a:t>
            </a:r>
            <a:endParaRPr lang="en-US" dirty="0">
              <a:solidFill>
                <a:schemeClr val="tx1"/>
              </a:solidFill>
              <a:ea typeface="+mj-ea"/>
              <a:cs typeface="+mj-cs"/>
            </a:endParaRPr>
          </a:p>
        </p:txBody>
      </p:sp>
      <p:sp>
        <p:nvSpPr>
          <p:cNvPr id="3" name="Content Placeholder 2"/>
          <p:cNvSpPr>
            <a:spLocks noGrp="1"/>
          </p:cNvSpPr>
          <p:nvPr>
            <p:ph sz="half" idx="1"/>
          </p:nvPr>
        </p:nvSpPr>
        <p:spPr>
          <a:xfrm>
            <a:off x="94422" y="1779104"/>
            <a:ext cx="5898874" cy="4994413"/>
          </a:xfrm>
          <a:ln>
            <a:solidFill>
              <a:schemeClr val="accent6">
                <a:lumMod val="75000"/>
              </a:schemeClr>
            </a:solidFill>
          </a:ln>
        </p:spPr>
        <p:txBody>
          <a:bodyPr>
            <a:normAutofit/>
          </a:bodyPr>
          <a:lstStyle/>
          <a:p>
            <a:pPr marL="114300" indent="0">
              <a:buNone/>
            </a:pPr>
            <a:r>
              <a:rPr lang="en-US" altLang="en-US" dirty="0">
                <a:solidFill>
                  <a:srgbClr val="404040"/>
                </a:solidFill>
              </a:rPr>
              <a:t>Some examples of where MI is used:</a:t>
            </a:r>
            <a:endParaRPr lang="en-US" altLang="en-US" sz="1000" dirty="0">
              <a:solidFill>
                <a:srgbClr val="404040"/>
              </a:solidFill>
            </a:endParaRPr>
          </a:p>
          <a:p>
            <a:pPr lvl="1"/>
            <a:r>
              <a:rPr lang="en-US" altLang="en-US" sz="2000" dirty="0">
                <a:solidFill>
                  <a:srgbClr val="404040"/>
                </a:solidFill>
              </a:rPr>
              <a:t>Addictions/Gambling/Tobacco</a:t>
            </a:r>
          </a:p>
          <a:p>
            <a:pPr lvl="1"/>
            <a:r>
              <a:rPr lang="en-US" altLang="en-US" sz="2000" dirty="0">
                <a:solidFill>
                  <a:srgbClr val="404040"/>
                </a:solidFill>
              </a:rPr>
              <a:t>Mandated clients and offenders</a:t>
            </a:r>
          </a:p>
          <a:p>
            <a:pPr lvl="1"/>
            <a:r>
              <a:rPr lang="en-US" altLang="en-US" sz="2000" dirty="0">
                <a:solidFill>
                  <a:srgbClr val="404040"/>
                </a:solidFill>
              </a:rPr>
              <a:t>Mental Health Disorders</a:t>
            </a:r>
          </a:p>
          <a:p>
            <a:pPr lvl="1"/>
            <a:r>
              <a:rPr lang="en-US" altLang="en-US" sz="2000" dirty="0">
                <a:solidFill>
                  <a:srgbClr val="404040"/>
                </a:solidFill>
              </a:rPr>
              <a:t>Dental Hygiene</a:t>
            </a:r>
          </a:p>
          <a:p>
            <a:pPr lvl="1"/>
            <a:r>
              <a:rPr lang="en-US" altLang="en-US" sz="2000" dirty="0">
                <a:solidFill>
                  <a:srgbClr val="404040"/>
                </a:solidFill>
              </a:rPr>
              <a:t>Chronic Illness/Medication Adherence</a:t>
            </a:r>
          </a:p>
          <a:p>
            <a:pPr lvl="1"/>
            <a:r>
              <a:rPr lang="en-US" altLang="en-US" sz="2000" dirty="0">
                <a:solidFill>
                  <a:srgbClr val="404040"/>
                </a:solidFill>
              </a:rPr>
              <a:t>Health Behaviors (diet and exercise)</a:t>
            </a:r>
          </a:p>
          <a:p>
            <a:pPr lvl="1"/>
            <a:r>
              <a:rPr lang="en-US" altLang="en-US" sz="2000" dirty="0">
                <a:solidFill>
                  <a:srgbClr val="404040"/>
                </a:solidFill>
              </a:rPr>
              <a:t>With Families in Early Intervention</a:t>
            </a:r>
          </a:p>
          <a:p>
            <a:pPr lvl="1"/>
            <a:r>
              <a:rPr lang="en-US" altLang="en-US" sz="2000" dirty="0" smtClean="0">
                <a:solidFill>
                  <a:srgbClr val="404040"/>
                </a:solidFill>
              </a:rPr>
              <a:t>Education &amp; Employment </a:t>
            </a:r>
            <a:r>
              <a:rPr lang="en-US" altLang="en-US" sz="2000" dirty="0">
                <a:solidFill>
                  <a:srgbClr val="404040"/>
                </a:solidFill>
              </a:rPr>
              <a:t>programs</a:t>
            </a:r>
          </a:p>
          <a:p>
            <a:pPr lvl="1"/>
            <a:r>
              <a:rPr lang="en-US" altLang="en-US" sz="2000" dirty="0">
                <a:solidFill>
                  <a:srgbClr val="404040"/>
                </a:solidFill>
              </a:rPr>
              <a:t>Homelessness and housing support</a:t>
            </a:r>
          </a:p>
          <a:p>
            <a:pPr marL="411163" lvl="1" indent="0">
              <a:buNone/>
            </a:pPr>
            <a:endParaRPr lang="en-US" altLang="en-US" sz="800" dirty="0">
              <a:solidFill>
                <a:srgbClr val="404040"/>
              </a:solidFill>
            </a:endParaRPr>
          </a:p>
          <a:p>
            <a:endParaRPr lang="en-US" dirty="0"/>
          </a:p>
        </p:txBody>
      </p:sp>
      <p:sp>
        <p:nvSpPr>
          <p:cNvPr id="4" name="Content Placeholder 3"/>
          <p:cNvSpPr>
            <a:spLocks noGrp="1"/>
          </p:cNvSpPr>
          <p:nvPr>
            <p:ph sz="half" idx="2"/>
          </p:nvPr>
        </p:nvSpPr>
        <p:spPr>
          <a:xfrm>
            <a:off x="6172200" y="1779104"/>
            <a:ext cx="5943600" cy="4949687"/>
          </a:xfrm>
          <a:ln>
            <a:solidFill>
              <a:schemeClr val="accent6">
                <a:lumMod val="75000"/>
              </a:schemeClr>
            </a:solidFill>
          </a:ln>
        </p:spPr>
        <p:txBody>
          <a:bodyPr/>
          <a:lstStyle/>
          <a:p>
            <a:pPr marL="411163" lvl="1" indent="0">
              <a:buNone/>
            </a:pPr>
            <a:r>
              <a:rPr lang="en-US" altLang="en-US" sz="2800" dirty="0" smtClean="0">
                <a:solidFill>
                  <a:srgbClr val="404040"/>
                </a:solidFill>
              </a:rPr>
              <a:t>MI </a:t>
            </a:r>
            <a:r>
              <a:rPr lang="en-US" altLang="en-US" sz="2800" dirty="0">
                <a:solidFill>
                  <a:srgbClr val="404040"/>
                </a:solidFill>
              </a:rPr>
              <a:t>is proven effective in combination with other practices </a:t>
            </a:r>
            <a:r>
              <a:rPr lang="en-US" altLang="en-US" dirty="0">
                <a:solidFill>
                  <a:srgbClr val="404040"/>
                </a:solidFill>
              </a:rPr>
              <a:t>(some examples):</a:t>
            </a:r>
          </a:p>
          <a:p>
            <a:pPr lvl="1"/>
            <a:r>
              <a:rPr lang="en-US" altLang="en-US" sz="2000" dirty="0">
                <a:solidFill>
                  <a:srgbClr val="404040"/>
                </a:solidFill>
              </a:rPr>
              <a:t>DBT (Dialectical Behavior Therapy)</a:t>
            </a:r>
          </a:p>
          <a:p>
            <a:pPr lvl="1"/>
            <a:r>
              <a:rPr lang="en-US" altLang="en-US" sz="2000" dirty="0">
                <a:solidFill>
                  <a:srgbClr val="404040"/>
                </a:solidFill>
              </a:rPr>
              <a:t>CBT (Cognitive Behavioral Therapy)  (several variations and applications)</a:t>
            </a:r>
          </a:p>
          <a:p>
            <a:pPr lvl="1"/>
            <a:r>
              <a:rPr lang="en-US" altLang="en-US" sz="2000" dirty="0">
                <a:solidFill>
                  <a:srgbClr val="404040"/>
                </a:solidFill>
              </a:rPr>
              <a:t>Mental Health/Psychotherapy</a:t>
            </a:r>
          </a:p>
          <a:p>
            <a:pPr lvl="1"/>
            <a:r>
              <a:rPr lang="en-US" altLang="en-US" sz="2000" dirty="0">
                <a:solidFill>
                  <a:srgbClr val="404040"/>
                </a:solidFill>
              </a:rPr>
              <a:t>Various Addiction Treatment Modalities</a:t>
            </a:r>
          </a:p>
          <a:p>
            <a:endParaRPr lang="en-US" dirty="0"/>
          </a:p>
        </p:txBody>
      </p:sp>
    </p:spTree>
    <p:extLst>
      <p:ext uri="{BB962C8B-B14F-4D97-AF65-F5344CB8AC3E}">
        <p14:creationId xmlns:p14="http://schemas.microsoft.com/office/powerpoint/2010/main" val="209371595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a:xfrm>
            <a:off x="0" y="-1"/>
            <a:ext cx="12192000" cy="1475961"/>
          </a:xfrm>
          <a:solidFill>
            <a:schemeClr val="accent6">
              <a:lumMod val="20000"/>
              <a:lumOff val="80000"/>
            </a:schemeClr>
          </a:solidFill>
        </p:spPr>
        <p:txBody>
          <a:bodyPr>
            <a:normAutofit/>
          </a:bodyPr>
          <a:lstStyle/>
          <a:p>
            <a:pPr algn="ctr" eaLnBrk="1" hangingPunct="1">
              <a:defRPr/>
            </a:pPr>
            <a:r>
              <a:rPr lang="en-US" sz="4000" dirty="0" smtClean="0">
                <a:solidFill>
                  <a:srgbClr val="000000"/>
                </a:solidFill>
                <a:latin typeface="+mn-lt"/>
              </a:rPr>
              <a:t>MI Philosophy</a:t>
            </a:r>
            <a:endParaRPr lang="en-US" sz="4000" dirty="0">
              <a:solidFill>
                <a:srgbClr val="000000"/>
              </a:solidFill>
              <a:latin typeface="+mn-lt"/>
            </a:endParaRPr>
          </a:p>
        </p:txBody>
      </p:sp>
      <p:sp>
        <p:nvSpPr>
          <p:cNvPr id="15363" name="Rectangle 3"/>
          <p:cNvSpPr>
            <a:spLocks noGrp="1" noChangeArrowheads="1"/>
          </p:cNvSpPr>
          <p:nvPr>
            <p:ph type="body" idx="1"/>
          </p:nvPr>
        </p:nvSpPr>
        <p:spPr>
          <a:xfrm>
            <a:off x="99391" y="1510747"/>
            <a:ext cx="12006470" cy="5257801"/>
          </a:xfrm>
        </p:spPr>
        <p:txBody>
          <a:bodyPr>
            <a:normAutofit/>
          </a:bodyPr>
          <a:lstStyle/>
          <a:p>
            <a:pPr eaLnBrk="1" hangingPunct="1">
              <a:lnSpc>
                <a:spcPct val="90000"/>
              </a:lnSpc>
              <a:buFontTx/>
              <a:buNone/>
              <a:defRPr/>
            </a:pPr>
            <a:endParaRPr lang="en-US" sz="2000" b="1" u="sng" dirty="0"/>
          </a:p>
          <a:p>
            <a:pPr algn="ctr" eaLnBrk="1" hangingPunct="1">
              <a:lnSpc>
                <a:spcPct val="90000"/>
              </a:lnSpc>
              <a:buFontTx/>
              <a:buNone/>
              <a:defRPr/>
            </a:pPr>
            <a:r>
              <a:rPr lang="en-US" sz="3200" dirty="0">
                <a:solidFill>
                  <a:srgbClr val="FF3399"/>
                </a:solidFill>
                <a:effectLst>
                  <a:outerShdw blurRad="38100" dist="38100" dir="2700000" algn="tl">
                    <a:srgbClr val="000000"/>
                  </a:outerShdw>
                </a:effectLst>
              </a:rPr>
              <a:t>  </a:t>
            </a:r>
            <a:r>
              <a:rPr lang="en-US" sz="3600" dirty="0" smtClean="0"/>
              <a:t>… </a:t>
            </a:r>
            <a:r>
              <a:rPr lang="en-US" sz="3600" i="1" dirty="0"/>
              <a:t>When a client seems unmotivated to change or to </a:t>
            </a:r>
            <a:endParaRPr lang="en-US" sz="3600" i="1" dirty="0" smtClean="0"/>
          </a:p>
          <a:p>
            <a:pPr algn="ctr" eaLnBrk="1" hangingPunct="1">
              <a:lnSpc>
                <a:spcPct val="90000"/>
              </a:lnSpc>
              <a:buFontTx/>
              <a:buNone/>
              <a:defRPr/>
            </a:pPr>
            <a:r>
              <a:rPr lang="en-US" sz="3600" i="1" dirty="0" smtClean="0"/>
              <a:t>take </a:t>
            </a:r>
            <a:r>
              <a:rPr lang="en-US" sz="3600" i="1" dirty="0"/>
              <a:t>the sound advice of practitioners, it is often </a:t>
            </a:r>
            <a:r>
              <a:rPr lang="en-US" sz="3600" i="1" dirty="0" smtClean="0"/>
              <a:t>assumed</a:t>
            </a:r>
          </a:p>
          <a:p>
            <a:pPr algn="ctr" eaLnBrk="1" hangingPunct="1">
              <a:lnSpc>
                <a:spcPct val="90000"/>
              </a:lnSpc>
              <a:buFontTx/>
              <a:buNone/>
              <a:defRPr/>
            </a:pPr>
            <a:r>
              <a:rPr lang="en-US" sz="3600" i="1" dirty="0" smtClean="0"/>
              <a:t>that </a:t>
            </a:r>
            <a:r>
              <a:rPr lang="en-US" sz="3600" i="1" dirty="0"/>
              <a:t>there is something the matter with the client and </a:t>
            </a:r>
            <a:r>
              <a:rPr lang="en-US" sz="3600" i="1" dirty="0" smtClean="0"/>
              <a:t>that</a:t>
            </a:r>
          </a:p>
          <a:p>
            <a:pPr algn="ctr" eaLnBrk="1" hangingPunct="1">
              <a:lnSpc>
                <a:spcPct val="90000"/>
              </a:lnSpc>
              <a:buFontTx/>
              <a:buNone/>
              <a:defRPr/>
            </a:pPr>
            <a:r>
              <a:rPr lang="en-US" sz="3600" i="1" dirty="0" smtClean="0"/>
              <a:t>there </a:t>
            </a:r>
            <a:r>
              <a:rPr lang="en-US" sz="3600" i="1" dirty="0"/>
              <a:t>is not much one can do about it. These assumptions </a:t>
            </a:r>
            <a:endParaRPr lang="en-US" sz="3600" i="1" dirty="0" smtClean="0"/>
          </a:p>
          <a:p>
            <a:pPr algn="ctr" eaLnBrk="1" hangingPunct="1">
              <a:lnSpc>
                <a:spcPct val="90000"/>
              </a:lnSpc>
              <a:buFontTx/>
              <a:buNone/>
              <a:defRPr/>
            </a:pPr>
            <a:r>
              <a:rPr lang="en-US" sz="3600" i="1" dirty="0" smtClean="0"/>
              <a:t>are </a:t>
            </a:r>
            <a:r>
              <a:rPr lang="en-US" sz="3600" i="1" dirty="0"/>
              <a:t>usually false. No person is completely unmotivated</a:t>
            </a:r>
            <a:r>
              <a:rPr lang="en-US" sz="3600" dirty="0" smtClean="0"/>
              <a:t>.</a:t>
            </a:r>
            <a:endParaRPr lang="en-US" sz="3600" dirty="0"/>
          </a:p>
          <a:p>
            <a:pPr>
              <a:lnSpc>
                <a:spcPct val="90000"/>
              </a:lnSpc>
              <a:buNone/>
              <a:defRPr/>
            </a:pPr>
            <a:r>
              <a:rPr lang="en-US" sz="2300" dirty="0"/>
              <a:t>  						</a:t>
            </a:r>
            <a:endParaRPr lang="en-US" sz="2300" dirty="0" smtClean="0"/>
          </a:p>
          <a:p>
            <a:pPr>
              <a:lnSpc>
                <a:spcPct val="90000"/>
              </a:lnSpc>
              <a:buNone/>
              <a:defRPr/>
            </a:pPr>
            <a:r>
              <a:rPr lang="en-US" sz="2600" i="1" dirty="0" err="1" smtClean="0"/>
              <a:t>Rollnick</a:t>
            </a:r>
            <a:r>
              <a:rPr lang="en-US" sz="2600" i="1" dirty="0"/>
              <a:t>, Miller, Butler 2008</a:t>
            </a:r>
          </a:p>
          <a:p>
            <a:pPr>
              <a:lnSpc>
                <a:spcPct val="90000"/>
              </a:lnSpc>
              <a:buNone/>
              <a:defRPr/>
            </a:pPr>
            <a:endParaRPr lang="en-US" sz="3600" dirty="0"/>
          </a:p>
          <a:p>
            <a:pPr eaLnBrk="1" hangingPunct="1">
              <a:lnSpc>
                <a:spcPct val="90000"/>
              </a:lnSpc>
              <a:buFontTx/>
              <a:buNone/>
              <a:defRPr/>
            </a:pPr>
            <a:endParaRPr lang="en-US" sz="3600" b="1" dirty="0"/>
          </a:p>
          <a:p>
            <a:pPr eaLnBrk="1" hangingPunct="1">
              <a:lnSpc>
                <a:spcPct val="90000"/>
              </a:lnSpc>
              <a:defRPr/>
            </a:pPr>
            <a:endParaRPr lang="en-US" sz="2400" dirty="0">
              <a:solidFill>
                <a:srgbClr val="FF3399"/>
              </a:solidFill>
              <a:effectLst>
                <a:outerShdw blurRad="38100" dist="38100" dir="2700000" algn="tl">
                  <a:srgbClr val="000000"/>
                </a:outerShdw>
              </a:effectLst>
            </a:endParaRPr>
          </a:p>
        </p:txBody>
      </p:sp>
    </p:spTree>
    <p:extLst>
      <p:ext uri="{BB962C8B-B14F-4D97-AF65-F5344CB8AC3E}">
        <p14:creationId xmlns:p14="http://schemas.microsoft.com/office/powerpoint/2010/main" val="191021046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2192000" cy="1669774"/>
          </a:xfrm>
          <a:solidFill>
            <a:schemeClr val="accent6">
              <a:lumMod val="20000"/>
              <a:lumOff val="80000"/>
            </a:schemeClr>
          </a:solidFill>
          <a:ln>
            <a:solidFill>
              <a:schemeClr val="accent6">
                <a:lumMod val="75000"/>
              </a:schemeClr>
            </a:solidFill>
          </a:ln>
        </p:spPr>
        <p:style>
          <a:lnRef idx="2">
            <a:schemeClr val="accent1"/>
          </a:lnRef>
          <a:fillRef idx="1">
            <a:schemeClr val="lt1"/>
          </a:fillRef>
          <a:effectRef idx="0">
            <a:schemeClr val="accent1"/>
          </a:effectRef>
          <a:fontRef idx="minor">
            <a:schemeClr val="dk1"/>
          </a:fontRef>
        </p:style>
        <p:txBody>
          <a:bodyPr/>
          <a:lstStyle/>
          <a:p>
            <a:pPr algn="ctr">
              <a:defRPr/>
            </a:pPr>
            <a:r>
              <a:rPr lang="en-US" dirty="0" smtClean="0">
                <a:solidFill>
                  <a:schemeClr val="tx1"/>
                </a:solidFill>
                <a:ea typeface="+mj-ea"/>
                <a:cs typeface="+mj-cs"/>
              </a:rPr>
              <a:t>A Definition of MI </a:t>
            </a:r>
            <a:endParaRPr lang="en-US" dirty="0">
              <a:solidFill>
                <a:schemeClr val="tx1"/>
              </a:solidFill>
              <a:ea typeface="+mj-ea"/>
              <a:cs typeface="+mj-cs"/>
            </a:endParaRPr>
          </a:p>
        </p:txBody>
      </p:sp>
      <p:sp>
        <p:nvSpPr>
          <p:cNvPr id="14338" name="Content Placeholder 2"/>
          <p:cNvSpPr>
            <a:spLocks noGrp="1"/>
          </p:cNvSpPr>
          <p:nvPr>
            <p:ph idx="1"/>
          </p:nvPr>
        </p:nvSpPr>
        <p:spPr>
          <a:xfrm>
            <a:off x="129209" y="1759225"/>
            <a:ext cx="11926956" cy="4899991"/>
          </a:xfrm>
          <a:ln>
            <a:noFill/>
          </a:ln>
        </p:spPr>
        <p:style>
          <a:lnRef idx="2">
            <a:schemeClr val="accent1"/>
          </a:lnRef>
          <a:fillRef idx="1">
            <a:schemeClr val="lt1"/>
          </a:fillRef>
          <a:effectRef idx="0">
            <a:schemeClr val="accent1"/>
          </a:effectRef>
          <a:fontRef idx="minor">
            <a:schemeClr val="dk1"/>
          </a:fontRef>
        </p:style>
        <p:txBody>
          <a:bodyPr>
            <a:normAutofit/>
          </a:bodyPr>
          <a:lstStyle/>
          <a:p>
            <a:pPr marL="0" indent="0" defTabSz="447675">
              <a:spcBef>
                <a:spcPct val="0"/>
              </a:spcBef>
              <a:buNone/>
            </a:pPr>
            <a:endParaRPr lang="en-US" altLang="en-US" b="1" dirty="0">
              <a:solidFill>
                <a:srgbClr val="404040"/>
              </a:solidFill>
              <a:cs typeface="Calibri" panose="020F0502020204030204" pitchFamily="34" charset="0"/>
              <a:sym typeface="Calibri" panose="020F0502020204030204" pitchFamily="34" charset="0"/>
            </a:endParaRPr>
          </a:p>
          <a:p>
            <a:pPr marL="0" indent="0" defTabSz="447675">
              <a:buNone/>
            </a:pPr>
            <a:r>
              <a:rPr lang="en-US" altLang="en-US" sz="3200" b="1" dirty="0" smtClean="0">
                <a:solidFill>
                  <a:schemeClr val="tx1"/>
                </a:solidFill>
              </a:rPr>
              <a:t>Motivational Interviewing:</a:t>
            </a:r>
          </a:p>
          <a:p>
            <a:pPr marL="0" indent="0" defTabSz="447675">
              <a:buNone/>
            </a:pPr>
            <a:endParaRPr lang="en-US" altLang="en-US" sz="1100" b="1" dirty="0"/>
          </a:p>
          <a:p>
            <a:pPr marL="296863" lvl="1" indent="0" defTabSz="447675">
              <a:buNone/>
            </a:pPr>
            <a:r>
              <a:rPr lang="en-US" altLang="en-US" sz="2800" dirty="0" smtClean="0">
                <a:solidFill>
                  <a:srgbClr val="404040"/>
                </a:solidFill>
                <a:cs typeface="Calibri" panose="020F0502020204030204" pitchFamily="34" charset="0"/>
                <a:sym typeface="Calibri" panose="020F0502020204030204" pitchFamily="34" charset="0"/>
              </a:rPr>
              <a:t>A </a:t>
            </a:r>
            <a:r>
              <a:rPr lang="en-US" altLang="en-US" sz="2800" i="1" dirty="0" smtClean="0">
                <a:solidFill>
                  <a:srgbClr val="404040"/>
                </a:solidFill>
                <a:sym typeface="Trebuchet MS" panose="020B0603020202020204" pitchFamily="34" charset="0"/>
              </a:rPr>
              <a:t>collaborative</a:t>
            </a:r>
            <a:r>
              <a:rPr lang="en-US" altLang="en-US" sz="2800" dirty="0" smtClean="0">
                <a:solidFill>
                  <a:srgbClr val="404040"/>
                </a:solidFill>
                <a:sym typeface="Trebuchet MS" panose="020B0603020202020204" pitchFamily="34" charset="0"/>
              </a:rPr>
              <a:t>, </a:t>
            </a:r>
            <a:r>
              <a:rPr lang="en-US" altLang="en-US" sz="2800" i="1" dirty="0" smtClean="0">
                <a:solidFill>
                  <a:srgbClr val="404040"/>
                </a:solidFill>
                <a:sym typeface="Trebuchet MS" panose="020B0603020202020204" pitchFamily="34" charset="0"/>
              </a:rPr>
              <a:t>goal-oriented</a:t>
            </a:r>
            <a:r>
              <a:rPr lang="en-US" altLang="en-US" sz="2800" dirty="0" smtClean="0">
                <a:solidFill>
                  <a:srgbClr val="404040"/>
                </a:solidFill>
                <a:cs typeface="Calibri" panose="020F0502020204030204" pitchFamily="34" charset="0"/>
                <a:sym typeface="Calibri" panose="020F0502020204030204" pitchFamily="34" charset="0"/>
              </a:rPr>
              <a:t> </a:t>
            </a:r>
            <a:r>
              <a:rPr lang="en-US" altLang="en-US" sz="2800" i="1" dirty="0" smtClean="0">
                <a:solidFill>
                  <a:srgbClr val="404040"/>
                </a:solidFill>
                <a:cs typeface="Calibri" panose="020F0502020204030204" pitchFamily="34" charset="0"/>
                <a:sym typeface="Calibri" panose="020F0502020204030204" pitchFamily="34" charset="0"/>
              </a:rPr>
              <a:t>style of communication </a:t>
            </a:r>
            <a:r>
              <a:rPr lang="en-US" altLang="en-US" sz="2800" dirty="0" smtClean="0">
                <a:solidFill>
                  <a:srgbClr val="404040"/>
                </a:solidFill>
                <a:cs typeface="Calibri" panose="020F0502020204030204" pitchFamily="34" charset="0"/>
                <a:sym typeface="Calibri" panose="020F0502020204030204" pitchFamily="34" charset="0"/>
              </a:rPr>
              <a:t>with particular attention to the language of change. It is designed to </a:t>
            </a:r>
            <a:r>
              <a:rPr lang="en-US" altLang="en-US" sz="2800" i="1" dirty="0" smtClean="0">
                <a:solidFill>
                  <a:srgbClr val="404040"/>
                </a:solidFill>
                <a:sym typeface="Trebuchet MS" panose="020B0603020202020204" pitchFamily="34" charset="0"/>
              </a:rPr>
              <a:t>strengthen personal motivation</a:t>
            </a:r>
            <a:r>
              <a:rPr lang="en-US" altLang="en-US" sz="2800" i="1" dirty="0" smtClean="0">
                <a:solidFill>
                  <a:srgbClr val="404040"/>
                </a:solidFill>
                <a:cs typeface="Calibri" panose="020F0502020204030204" pitchFamily="34" charset="0"/>
                <a:sym typeface="Calibri" panose="020F0502020204030204" pitchFamily="34" charset="0"/>
              </a:rPr>
              <a:t> </a:t>
            </a:r>
            <a:r>
              <a:rPr lang="en-US" altLang="en-US" sz="2800" dirty="0" smtClean="0">
                <a:solidFill>
                  <a:srgbClr val="404040"/>
                </a:solidFill>
                <a:cs typeface="Calibri" panose="020F0502020204030204" pitchFamily="34" charset="0"/>
                <a:sym typeface="Calibri" panose="020F0502020204030204" pitchFamily="34" charset="0"/>
              </a:rPr>
              <a:t>for and </a:t>
            </a:r>
            <a:r>
              <a:rPr lang="en-US" altLang="en-US" sz="2800" dirty="0" smtClean="0">
                <a:solidFill>
                  <a:srgbClr val="404040"/>
                </a:solidFill>
                <a:sym typeface="Trebuchet MS" panose="020B0603020202020204" pitchFamily="34" charset="0"/>
              </a:rPr>
              <a:t>commitment</a:t>
            </a:r>
            <a:r>
              <a:rPr lang="en-US" altLang="en-US" sz="2800" dirty="0" smtClean="0">
                <a:solidFill>
                  <a:srgbClr val="404040"/>
                </a:solidFill>
                <a:cs typeface="Calibri" panose="020F0502020204030204" pitchFamily="34" charset="0"/>
                <a:sym typeface="Calibri" panose="020F0502020204030204" pitchFamily="34" charset="0"/>
              </a:rPr>
              <a:t> to a specific goal by </a:t>
            </a:r>
            <a:r>
              <a:rPr lang="en-US" altLang="en-US" sz="2800" i="1" u="sng" dirty="0" smtClean="0">
                <a:solidFill>
                  <a:srgbClr val="404040"/>
                </a:solidFill>
                <a:cs typeface="Calibri" panose="020F0502020204030204" pitchFamily="34" charset="0"/>
                <a:sym typeface="Calibri" panose="020F0502020204030204" pitchFamily="34" charset="0"/>
              </a:rPr>
              <a:t>eliciting and exploring the person</a:t>
            </a:r>
            <a:r>
              <a:rPr lang="en-US" altLang="en-US" sz="2800" i="1" u="sng" dirty="0" smtClean="0">
                <a:solidFill>
                  <a:srgbClr val="404040"/>
                </a:solidFill>
              </a:rPr>
              <a:t>’</a:t>
            </a:r>
            <a:r>
              <a:rPr lang="en-US" altLang="ja-JP" sz="2800" i="1" u="sng" dirty="0" smtClean="0">
                <a:solidFill>
                  <a:srgbClr val="404040"/>
                </a:solidFill>
                <a:cs typeface="Calibri" panose="020F0502020204030204" pitchFamily="34" charset="0"/>
                <a:sym typeface="Calibri" panose="020F0502020204030204" pitchFamily="34" charset="0"/>
              </a:rPr>
              <a:t>s own reasons for change within an</a:t>
            </a:r>
            <a:r>
              <a:rPr lang="en-US" altLang="ja-JP" sz="2800" i="1" u="sng" dirty="0" smtClean="0">
                <a:solidFill>
                  <a:srgbClr val="404040"/>
                </a:solidFill>
                <a:sym typeface="Trebuchet MS Bold" panose="020B0703020202020204" pitchFamily="34" charset="0"/>
              </a:rPr>
              <a:t> </a:t>
            </a:r>
            <a:r>
              <a:rPr lang="en-US" altLang="ja-JP" sz="2800" i="1" u="sng" dirty="0" smtClean="0">
                <a:solidFill>
                  <a:srgbClr val="404040"/>
                </a:solidFill>
                <a:sym typeface="Trebuchet MS" panose="020B0603020202020204" pitchFamily="34" charset="0"/>
              </a:rPr>
              <a:t>atmosphere of acceptance and compassion</a:t>
            </a:r>
            <a:r>
              <a:rPr lang="en-US" altLang="ja-JP" sz="2800" dirty="0" smtClean="0">
                <a:solidFill>
                  <a:srgbClr val="404040"/>
                </a:solidFill>
                <a:sym typeface="Trebuchet MS" panose="020B0603020202020204" pitchFamily="34" charset="0"/>
              </a:rPr>
              <a:t>. </a:t>
            </a:r>
          </a:p>
          <a:p>
            <a:pPr marL="0" indent="0" defTabSz="447675">
              <a:buNone/>
            </a:pPr>
            <a:endParaRPr lang="en-US" altLang="ja-JP" dirty="0" smtClean="0">
              <a:solidFill>
                <a:srgbClr val="404040"/>
              </a:solidFill>
              <a:cs typeface="Calibri" panose="020F0502020204030204" pitchFamily="34" charset="0"/>
              <a:sym typeface="Calibri" panose="020F0502020204030204" pitchFamily="34" charset="0"/>
            </a:endParaRPr>
          </a:p>
          <a:p>
            <a:pPr marL="0" indent="0" defTabSz="447675">
              <a:buNone/>
            </a:pPr>
            <a:r>
              <a:rPr lang="en-US" altLang="en-US" dirty="0">
                <a:solidFill>
                  <a:srgbClr val="404040"/>
                </a:solidFill>
                <a:sym typeface="Arial Bold" panose="020B0704020202020204" pitchFamily="34" charset="0"/>
              </a:rPr>
              <a:t>	- </a:t>
            </a:r>
            <a:r>
              <a:rPr lang="en-US" altLang="en-US" sz="2400" dirty="0">
                <a:solidFill>
                  <a:srgbClr val="404040"/>
                </a:solidFill>
                <a:sym typeface="Arial Bold" panose="020B0704020202020204" pitchFamily="34" charset="0"/>
              </a:rPr>
              <a:t>Stephen Rollnick and William R. Miller, Sheffield, UK Oct 2011</a:t>
            </a:r>
          </a:p>
          <a:p>
            <a:pPr marL="0" indent="0" defTabSz="447675">
              <a:buNone/>
            </a:pPr>
            <a:endParaRPr lang="en-US" altLang="en-US" dirty="0" smtClean="0"/>
          </a:p>
        </p:txBody>
      </p:sp>
    </p:spTree>
    <p:extLst>
      <p:ext uri="{BB962C8B-B14F-4D97-AF65-F5344CB8AC3E}">
        <p14:creationId xmlns:p14="http://schemas.microsoft.com/office/powerpoint/2010/main" val="243884951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2192000" cy="1469203"/>
          </a:xfrm>
          <a:solidFill>
            <a:schemeClr val="accent6">
              <a:lumMod val="20000"/>
              <a:lumOff val="80000"/>
            </a:schemeClr>
          </a:solidFill>
          <a:ln>
            <a:solidFill>
              <a:schemeClr val="accent6">
                <a:lumMod val="75000"/>
              </a:schemeClr>
            </a:solidFill>
          </a:ln>
        </p:spPr>
        <p:txBody>
          <a:bodyPr/>
          <a:lstStyle/>
          <a:p>
            <a:pPr algn="ctr"/>
            <a:r>
              <a:rPr lang="en-US" dirty="0" smtClean="0">
                <a:latin typeface="+mn-lt"/>
              </a:rPr>
              <a:t>Two Aspects of MI</a:t>
            </a:r>
            <a:endParaRPr lang="en-US" dirty="0">
              <a:latin typeface="+mn-lt"/>
            </a:endParaRPr>
          </a:p>
        </p:txBody>
      </p:sp>
      <p:sp>
        <p:nvSpPr>
          <p:cNvPr id="3" name="Content Placeholder 2"/>
          <p:cNvSpPr>
            <a:spLocks noGrp="1"/>
          </p:cNvSpPr>
          <p:nvPr>
            <p:ph sz="half" idx="1"/>
          </p:nvPr>
        </p:nvSpPr>
        <p:spPr>
          <a:xfrm>
            <a:off x="168965" y="1772347"/>
            <a:ext cx="5620578" cy="4931596"/>
          </a:xfrm>
          <a:ln w="9525">
            <a:solidFill>
              <a:schemeClr val="accent6">
                <a:lumMod val="75000"/>
              </a:schemeClr>
            </a:solidFill>
          </a:ln>
        </p:spPr>
        <p:txBody>
          <a:bodyPr>
            <a:normAutofit fontScale="92500" lnSpcReduction="10000"/>
          </a:bodyPr>
          <a:lstStyle/>
          <a:p>
            <a:pPr marL="0" indent="0" algn="ctr">
              <a:buNone/>
            </a:pPr>
            <a:r>
              <a:rPr lang="en-US" sz="3200" u="sng" dirty="0" smtClean="0"/>
              <a:t>The MI Spirit</a:t>
            </a:r>
          </a:p>
          <a:p>
            <a:pPr marL="0" indent="0" algn="ctr">
              <a:buNone/>
            </a:pPr>
            <a:endParaRPr lang="en-US" sz="1400" u="sng" dirty="0" smtClean="0"/>
          </a:p>
          <a:p>
            <a:r>
              <a:rPr lang="en-US" dirty="0" smtClean="0"/>
              <a:t>Way of being with clients; encompasses </a:t>
            </a:r>
            <a:r>
              <a:rPr lang="en-US" dirty="0"/>
              <a:t>respect for each </a:t>
            </a:r>
            <a:r>
              <a:rPr lang="en-US" dirty="0" smtClean="0"/>
              <a:t>client.</a:t>
            </a:r>
            <a:endParaRPr lang="en-US" dirty="0"/>
          </a:p>
          <a:p>
            <a:r>
              <a:rPr lang="en-US" dirty="0" smtClean="0"/>
              <a:t>Four inter-related elements: </a:t>
            </a:r>
            <a:r>
              <a:rPr lang="en-US" i="1" dirty="0" smtClean="0"/>
              <a:t>Acceptance</a:t>
            </a:r>
            <a:r>
              <a:rPr lang="en-US" i="1" dirty="0"/>
              <a:t>, </a:t>
            </a:r>
            <a:r>
              <a:rPr lang="en-US" i="1" dirty="0" smtClean="0"/>
              <a:t>Partnership, </a:t>
            </a:r>
            <a:r>
              <a:rPr lang="en-US" i="1" dirty="0"/>
              <a:t>C</a:t>
            </a:r>
            <a:r>
              <a:rPr lang="en-US" i="1" dirty="0" smtClean="0"/>
              <a:t>ompassion</a:t>
            </a:r>
            <a:r>
              <a:rPr lang="en-US" i="1" dirty="0"/>
              <a:t>, E</a:t>
            </a:r>
            <a:r>
              <a:rPr lang="en-US" i="1" dirty="0" smtClean="0"/>
              <a:t>vocation</a:t>
            </a:r>
            <a:r>
              <a:rPr lang="en-US" i="1" dirty="0"/>
              <a:t>.</a:t>
            </a:r>
            <a:endParaRPr lang="en-US" i="1" dirty="0" smtClean="0"/>
          </a:p>
          <a:p>
            <a:r>
              <a:rPr lang="en-US" dirty="0" smtClean="0"/>
              <a:t>Each element has behavioral components.</a:t>
            </a:r>
          </a:p>
        </p:txBody>
      </p:sp>
      <p:sp>
        <p:nvSpPr>
          <p:cNvPr id="4" name="Content Placeholder 3"/>
          <p:cNvSpPr>
            <a:spLocks noGrp="1"/>
          </p:cNvSpPr>
          <p:nvPr>
            <p:ph sz="half" idx="2"/>
          </p:nvPr>
        </p:nvSpPr>
        <p:spPr>
          <a:xfrm>
            <a:off x="6226865" y="1772347"/>
            <a:ext cx="5819361" cy="4931596"/>
          </a:xfrm>
          <a:ln w="9525">
            <a:solidFill>
              <a:schemeClr val="accent6">
                <a:lumMod val="75000"/>
              </a:schemeClr>
            </a:solidFill>
          </a:ln>
        </p:spPr>
        <p:txBody>
          <a:bodyPr>
            <a:normAutofit fontScale="92500" lnSpcReduction="10000"/>
          </a:bodyPr>
          <a:lstStyle/>
          <a:p>
            <a:pPr marL="0" indent="0" algn="ctr">
              <a:buNone/>
            </a:pPr>
            <a:r>
              <a:rPr lang="en-US" sz="3200" u="sng" dirty="0" smtClean="0"/>
              <a:t>The MI Skills:</a:t>
            </a:r>
          </a:p>
          <a:p>
            <a:pPr marL="0" indent="0" algn="ctr">
              <a:buNone/>
            </a:pPr>
            <a:endParaRPr lang="en-US" sz="1400" u="sng" dirty="0" smtClean="0"/>
          </a:p>
          <a:p>
            <a:r>
              <a:rPr lang="en-US" dirty="0" smtClean="0"/>
              <a:t>Used to increase motivation to  change a specific behavior.</a:t>
            </a:r>
          </a:p>
          <a:p>
            <a:r>
              <a:rPr lang="en-US" dirty="0" smtClean="0"/>
              <a:t>Basic Skills: </a:t>
            </a:r>
          </a:p>
          <a:p>
            <a:pPr marL="0" indent="0">
              <a:buNone/>
            </a:pPr>
            <a:r>
              <a:rPr lang="en-US" dirty="0"/>
              <a:t>	</a:t>
            </a:r>
            <a:r>
              <a:rPr lang="en-US" dirty="0" smtClean="0"/>
              <a:t>  </a:t>
            </a:r>
            <a:r>
              <a:rPr lang="en-US" u="sng" dirty="0" smtClean="0"/>
              <a:t>O</a:t>
            </a:r>
            <a:r>
              <a:rPr lang="en-US" dirty="0" smtClean="0"/>
              <a:t>pen ended questions</a:t>
            </a:r>
          </a:p>
          <a:p>
            <a:pPr marL="0" indent="0">
              <a:buNone/>
            </a:pPr>
            <a:r>
              <a:rPr lang="en-US" dirty="0" smtClean="0"/>
              <a:t>	  </a:t>
            </a:r>
            <a:r>
              <a:rPr lang="en-US" u="sng" dirty="0" smtClean="0"/>
              <a:t>A</a:t>
            </a:r>
            <a:r>
              <a:rPr lang="en-US" dirty="0" smtClean="0"/>
              <a:t>ffirmations</a:t>
            </a:r>
          </a:p>
          <a:p>
            <a:pPr marL="0" indent="0">
              <a:buNone/>
            </a:pPr>
            <a:r>
              <a:rPr lang="en-US" dirty="0" smtClean="0"/>
              <a:t> 	  </a:t>
            </a:r>
            <a:r>
              <a:rPr lang="en-US" u="sng" dirty="0" smtClean="0"/>
              <a:t>R</a:t>
            </a:r>
            <a:r>
              <a:rPr lang="en-US" dirty="0" smtClean="0"/>
              <a:t>eflections</a:t>
            </a:r>
          </a:p>
          <a:p>
            <a:pPr marL="0" indent="0">
              <a:buNone/>
            </a:pPr>
            <a:r>
              <a:rPr lang="en-US" dirty="0" smtClean="0"/>
              <a:t>	  </a:t>
            </a:r>
            <a:r>
              <a:rPr lang="en-US" u="sng" dirty="0" smtClean="0"/>
              <a:t>S</a:t>
            </a:r>
            <a:r>
              <a:rPr lang="en-US" dirty="0" smtClean="0"/>
              <a:t>ummaries</a:t>
            </a:r>
          </a:p>
          <a:p>
            <a:r>
              <a:rPr lang="en-US" dirty="0" smtClean="0"/>
              <a:t>Higher level skill: </a:t>
            </a:r>
          </a:p>
          <a:p>
            <a:pPr marL="0" indent="0">
              <a:buNone/>
            </a:pPr>
            <a:r>
              <a:rPr lang="en-US" dirty="0"/>
              <a:t> </a:t>
            </a:r>
            <a:r>
              <a:rPr lang="en-US" dirty="0" smtClean="0"/>
              <a:t>     	 Evoking </a:t>
            </a:r>
            <a:r>
              <a:rPr lang="en-US" dirty="0"/>
              <a:t>C</a:t>
            </a:r>
            <a:r>
              <a:rPr lang="en-US" dirty="0" smtClean="0"/>
              <a:t>hange </a:t>
            </a:r>
            <a:r>
              <a:rPr lang="en-US" dirty="0"/>
              <a:t>T</a:t>
            </a:r>
            <a:r>
              <a:rPr lang="en-US" dirty="0" smtClean="0"/>
              <a:t>alk &amp;    	  	 	 Softening </a:t>
            </a:r>
            <a:r>
              <a:rPr lang="en-US" dirty="0"/>
              <a:t>S</a:t>
            </a:r>
            <a:r>
              <a:rPr lang="en-US" dirty="0" smtClean="0"/>
              <a:t>ustain </a:t>
            </a:r>
            <a:r>
              <a:rPr lang="en-US" dirty="0"/>
              <a:t>T</a:t>
            </a:r>
            <a:r>
              <a:rPr lang="en-US" dirty="0" smtClean="0"/>
              <a:t>alk</a:t>
            </a:r>
            <a:endParaRPr lang="en-US" dirty="0"/>
          </a:p>
        </p:txBody>
      </p:sp>
    </p:spTree>
    <p:extLst>
      <p:ext uri="{BB962C8B-B14F-4D97-AF65-F5344CB8AC3E}">
        <p14:creationId xmlns:p14="http://schemas.microsoft.com/office/powerpoint/2010/main" val="264040187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6D49BA-7AF5-457C-A3AD-7008FF180FBC}"/>
              </a:ext>
            </a:extLst>
          </p:cNvPr>
          <p:cNvSpPr>
            <a:spLocks noGrp="1"/>
          </p:cNvSpPr>
          <p:nvPr>
            <p:ph type="title"/>
          </p:nvPr>
        </p:nvSpPr>
        <p:spPr>
          <a:xfrm>
            <a:off x="0" y="0"/>
            <a:ext cx="12192000" cy="1696995"/>
          </a:xfrm>
          <a:solidFill>
            <a:schemeClr val="accent6">
              <a:lumMod val="20000"/>
              <a:lumOff val="80000"/>
            </a:schemeClr>
          </a:solidFill>
          <a:ln>
            <a:solidFill>
              <a:schemeClr val="accent6">
                <a:lumMod val="75000"/>
              </a:schemeClr>
            </a:solidFill>
          </a:ln>
        </p:spPr>
        <p:txBody>
          <a:bodyPr>
            <a:normAutofit/>
          </a:bodyPr>
          <a:lstStyle/>
          <a:p>
            <a:pPr algn="ctr"/>
            <a:r>
              <a:rPr lang="en-US" sz="4000" dirty="0">
                <a:latin typeface="+mn-lt"/>
              </a:rPr>
              <a:t>Three </a:t>
            </a:r>
            <a:r>
              <a:rPr lang="en-US" sz="4000" dirty="0" smtClean="0">
                <a:latin typeface="+mn-lt"/>
              </a:rPr>
              <a:t>Key </a:t>
            </a:r>
            <a:r>
              <a:rPr lang="en-US" sz="4000" dirty="0">
                <a:latin typeface="+mn-lt"/>
              </a:rPr>
              <a:t>Concepts </a:t>
            </a:r>
            <a:r>
              <a:rPr lang="en-US" sz="4000" dirty="0" smtClean="0">
                <a:latin typeface="+mn-lt"/>
              </a:rPr>
              <a:t>of MI:</a:t>
            </a:r>
            <a:br>
              <a:rPr lang="en-US" sz="4000" dirty="0" smtClean="0">
                <a:latin typeface="+mn-lt"/>
              </a:rPr>
            </a:br>
            <a:r>
              <a:rPr lang="en-US" sz="4000" dirty="0" smtClean="0">
                <a:latin typeface="+mn-lt"/>
              </a:rPr>
              <a:t>People and the Nature of Change</a:t>
            </a:r>
            <a:endParaRPr lang="en-US" sz="4000" dirty="0">
              <a:latin typeface="+mn-lt"/>
            </a:endParaRPr>
          </a:p>
        </p:txBody>
      </p:sp>
      <p:sp>
        <p:nvSpPr>
          <p:cNvPr id="3" name="Content Placeholder 2">
            <a:extLst>
              <a:ext uri="{FF2B5EF4-FFF2-40B4-BE49-F238E27FC236}">
                <a16:creationId xmlns:a16="http://schemas.microsoft.com/office/drawing/2014/main" id="{B9CCC9EC-B9EE-490B-96D2-BAA6300B4358}"/>
              </a:ext>
            </a:extLst>
          </p:cNvPr>
          <p:cNvSpPr>
            <a:spLocks noGrp="1"/>
          </p:cNvSpPr>
          <p:nvPr>
            <p:ph idx="1"/>
          </p:nvPr>
        </p:nvSpPr>
        <p:spPr>
          <a:xfrm>
            <a:off x="402535" y="1787610"/>
            <a:ext cx="11454848" cy="4846759"/>
          </a:xfrm>
        </p:spPr>
        <p:txBody>
          <a:bodyPr>
            <a:normAutofit/>
          </a:bodyPr>
          <a:lstStyle/>
          <a:p>
            <a:pPr marL="514350" indent="-514350">
              <a:buFont typeface="+mj-lt"/>
              <a:buAutoNum type="arabicPeriod"/>
            </a:pPr>
            <a:endParaRPr lang="en-US" dirty="0" smtClean="0">
              <a:solidFill>
                <a:schemeClr val="accent5">
                  <a:lumMod val="75000"/>
                </a:schemeClr>
              </a:solidFill>
            </a:endParaRPr>
          </a:p>
          <a:p>
            <a:pPr marL="971550" lvl="1" indent="-514350">
              <a:buFont typeface="+mj-lt"/>
              <a:buAutoNum type="arabicPeriod"/>
            </a:pPr>
            <a:r>
              <a:rPr lang="en-US" sz="2800" dirty="0" smtClean="0"/>
              <a:t>Ambivalence is a normal part of the change process. Change happens by resolving ambivalence.</a:t>
            </a:r>
          </a:p>
          <a:p>
            <a:pPr marL="971550" lvl="1" indent="-514350">
              <a:buFont typeface="+mj-lt"/>
              <a:buAutoNum type="arabicPeriod"/>
            </a:pPr>
            <a:endParaRPr lang="en-US" sz="2800" dirty="0" smtClean="0"/>
          </a:p>
          <a:p>
            <a:pPr marL="971550" lvl="1" indent="-514350">
              <a:buFont typeface="+mj-lt"/>
              <a:buAutoNum type="arabicPeriod"/>
            </a:pPr>
            <a:r>
              <a:rPr lang="en-US" sz="2800" dirty="0" smtClean="0"/>
              <a:t>People </a:t>
            </a:r>
            <a:r>
              <a:rPr lang="en-US" sz="2800" dirty="0"/>
              <a:t>want to be their best </a:t>
            </a:r>
            <a:r>
              <a:rPr lang="en-US" sz="2800" dirty="0" smtClean="0"/>
              <a:t>self.</a:t>
            </a:r>
          </a:p>
          <a:p>
            <a:pPr marL="971550" lvl="1" indent="-514350">
              <a:buFont typeface="+mj-lt"/>
              <a:buAutoNum type="arabicPeriod"/>
            </a:pPr>
            <a:endParaRPr lang="en-US" sz="2800" dirty="0"/>
          </a:p>
          <a:p>
            <a:pPr marL="971550" lvl="1" indent="-514350">
              <a:buFont typeface="+mj-lt"/>
              <a:buAutoNum type="arabicPeriod"/>
            </a:pPr>
            <a:r>
              <a:rPr lang="en-US" sz="2800" dirty="0"/>
              <a:t>People already have what they need to be that best </a:t>
            </a:r>
            <a:r>
              <a:rPr lang="en-US" sz="2800" dirty="0" smtClean="0"/>
              <a:t>self.</a:t>
            </a:r>
          </a:p>
          <a:p>
            <a:pPr marL="457200" lvl="1" indent="0">
              <a:buNone/>
            </a:pPr>
            <a:endParaRPr lang="en-US" sz="2800" dirty="0" smtClean="0"/>
          </a:p>
          <a:p>
            <a:pPr lvl="1"/>
            <a:endParaRPr lang="en-US" dirty="0"/>
          </a:p>
        </p:txBody>
      </p:sp>
    </p:spTree>
    <p:extLst>
      <p:ext uri="{BB962C8B-B14F-4D97-AF65-F5344CB8AC3E}">
        <p14:creationId xmlns:p14="http://schemas.microsoft.com/office/powerpoint/2010/main" val="148795989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 y="0"/>
            <a:ext cx="12192000" cy="1480929"/>
          </a:xfrm>
          <a:solidFill>
            <a:schemeClr val="accent6">
              <a:lumMod val="20000"/>
              <a:lumOff val="80000"/>
            </a:schemeClr>
          </a:solidFill>
          <a:ln w="19050">
            <a:solidFill>
              <a:schemeClr val="accent6">
                <a:lumMod val="75000"/>
              </a:schemeClr>
            </a:solidFill>
          </a:ln>
        </p:spPr>
        <p:txBody>
          <a:bodyPr/>
          <a:lstStyle/>
          <a:p>
            <a:pPr algn="ctr"/>
            <a:r>
              <a:rPr lang="en-US" dirty="0" smtClean="0">
                <a:latin typeface="+mn-lt"/>
              </a:rPr>
              <a:t>Acceptance</a:t>
            </a:r>
            <a:endParaRPr lang="en-US" dirty="0">
              <a:latin typeface="+mn-lt"/>
            </a:endParaRPr>
          </a:p>
        </p:txBody>
      </p:sp>
      <p:sp>
        <p:nvSpPr>
          <p:cNvPr id="3" name="Content Placeholder 2"/>
          <p:cNvSpPr>
            <a:spLocks noGrp="1"/>
          </p:cNvSpPr>
          <p:nvPr>
            <p:ph idx="4294967295"/>
          </p:nvPr>
        </p:nvSpPr>
        <p:spPr>
          <a:xfrm>
            <a:off x="4372077" y="1820764"/>
            <a:ext cx="7438145" cy="4525894"/>
          </a:xfrm>
          <a:solidFill>
            <a:schemeClr val="bg1"/>
          </a:solidFill>
          <a:ln w="19050">
            <a:solidFill>
              <a:schemeClr val="accent6">
                <a:lumMod val="75000"/>
              </a:schemeClr>
            </a:solidFill>
          </a:ln>
        </p:spPr>
        <p:style>
          <a:lnRef idx="0">
            <a:scrgbClr r="0" g="0" b="0"/>
          </a:lnRef>
          <a:fillRef idx="0">
            <a:scrgbClr r="0" g="0" b="0"/>
          </a:fillRef>
          <a:effectRef idx="0">
            <a:scrgbClr r="0" g="0" b="0"/>
          </a:effectRef>
          <a:fontRef idx="minor">
            <a:schemeClr val="lt1"/>
          </a:fontRef>
        </p:style>
        <p:txBody>
          <a:bodyPr>
            <a:normAutofit/>
          </a:bodyPr>
          <a:lstStyle/>
          <a:p>
            <a:pPr marL="27675" indent="0" algn="ctr">
              <a:buNone/>
            </a:pPr>
            <a:endParaRPr lang="en-US" sz="1800" b="1" u="sng" dirty="0" smtClean="0">
              <a:solidFill>
                <a:schemeClr val="tx1">
                  <a:lumMod val="65000"/>
                  <a:lumOff val="35000"/>
                </a:schemeClr>
              </a:solidFill>
            </a:endParaRPr>
          </a:p>
          <a:p>
            <a:pPr marL="27675" indent="0" algn="ctr">
              <a:buNone/>
            </a:pPr>
            <a:r>
              <a:rPr lang="en-US" sz="2200" b="1" u="sng" dirty="0" smtClean="0">
                <a:solidFill>
                  <a:schemeClr val="tx1"/>
                </a:solidFill>
              </a:rPr>
              <a:t>Absolute </a:t>
            </a:r>
            <a:r>
              <a:rPr lang="en-US" sz="2200" b="1" u="sng" dirty="0">
                <a:solidFill>
                  <a:schemeClr val="tx1"/>
                </a:solidFill>
              </a:rPr>
              <a:t>Worth</a:t>
            </a:r>
            <a:r>
              <a:rPr lang="en-US" sz="2200" b="1" dirty="0">
                <a:solidFill>
                  <a:schemeClr val="tx1"/>
                </a:solidFill>
              </a:rPr>
              <a:t>  </a:t>
            </a:r>
          </a:p>
          <a:p>
            <a:pPr marL="27675" indent="0" algn="ctr">
              <a:buNone/>
            </a:pPr>
            <a:r>
              <a:rPr lang="en-US" sz="2200" dirty="0">
                <a:solidFill>
                  <a:schemeClr val="tx1"/>
                </a:solidFill>
              </a:rPr>
              <a:t>Each person will grow if given optimal conditions.</a:t>
            </a:r>
          </a:p>
          <a:p>
            <a:pPr marL="27675" indent="0" algn="ctr">
              <a:buNone/>
            </a:pPr>
            <a:r>
              <a:rPr lang="en-US" sz="2200" b="1" u="sng" dirty="0">
                <a:solidFill>
                  <a:schemeClr val="tx1"/>
                </a:solidFill>
              </a:rPr>
              <a:t>Accurate Empathy</a:t>
            </a:r>
            <a:r>
              <a:rPr lang="en-US" sz="2200" b="1" dirty="0">
                <a:solidFill>
                  <a:schemeClr val="tx1"/>
                </a:solidFill>
              </a:rPr>
              <a:t>  </a:t>
            </a:r>
          </a:p>
          <a:p>
            <a:pPr marL="27675" indent="0" algn="ctr">
              <a:buNone/>
            </a:pPr>
            <a:r>
              <a:rPr lang="en-US" sz="2200" dirty="0">
                <a:solidFill>
                  <a:schemeClr val="tx1"/>
                </a:solidFill>
              </a:rPr>
              <a:t>See the world through their eyes.</a:t>
            </a:r>
            <a:endParaRPr lang="en-US" sz="600" dirty="0">
              <a:solidFill>
                <a:schemeClr val="tx1"/>
              </a:solidFill>
            </a:endParaRPr>
          </a:p>
          <a:p>
            <a:pPr marL="27675" indent="0" algn="ctr">
              <a:buNone/>
            </a:pPr>
            <a:r>
              <a:rPr lang="en-US" sz="2200" b="1" u="sng" dirty="0">
                <a:solidFill>
                  <a:schemeClr val="tx1"/>
                </a:solidFill>
              </a:rPr>
              <a:t>Autonomy</a:t>
            </a:r>
            <a:r>
              <a:rPr lang="en-US" sz="2200" b="1" dirty="0">
                <a:solidFill>
                  <a:schemeClr val="tx1"/>
                </a:solidFill>
              </a:rPr>
              <a:t>  </a:t>
            </a:r>
          </a:p>
          <a:p>
            <a:pPr marL="27675" indent="0" algn="ctr">
              <a:buNone/>
            </a:pPr>
            <a:r>
              <a:rPr lang="en-US" sz="2200" dirty="0">
                <a:solidFill>
                  <a:schemeClr val="tx1"/>
                </a:solidFill>
              </a:rPr>
              <a:t>Honoring and respecting each person’s choice.</a:t>
            </a:r>
            <a:endParaRPr lang="en-US" sz="600" dirty="0">
              <a:solidFill>
                <a:schemeClr val="tx1"/>
              </a:solidFill>
            </a:endParaRPr>
          </a:p>
          <a:p>
            <a:pPr marL="27675" indent="0" algn="ctr">
              <a:buNone/>
            </a:pPr>
            <a:r>
              <a:rPr lang="en-US" sz="2200" b="1" u="sng" dirty="0">
                <a:solidFill>
                  <a:schemeClr val="tx1"/>
                </a:solidFill>
              </a:rPr>
              <a:t>Affirmation</a:t>
            </a:r>
            <a:r>
              <a:rPr lang="en-US" sz="2200" b="1" dirty="0">
                <a:solidFill>
                  <a:schemeClr val="tx1"/>
                </a:solidFill>
              </a:rPr>
              <a:t>  </a:t>
            </a:r>
          </a:p>
          <a:p>
            <a:pPr marL="27675" indent="0" algn="ctr">
              <a:buNone/>
            </a:pPr>
            <a:r>
              <a:rPr lang="en-US" sz="2200" dirty="0">
                <a:solidFill>
                  <a:schemeClr val="tx1"/>
                </a:solidFill>
              </a:rPr>
              <a:t>Seek and acknowledge the person’s strengths and efforts. </a:t>
            </a:r>
            <a:endParaRPr lang="en-US" sz="2200" u="sng" dirty="0">
              <a:solidFill>
                <a:schemeClr val="tx1"/>
              </a:solidFill>
            </a:endParaRPr>
          </a:p>
        </p:txBody>
      </p:sp>
      <p:pic>
        <p:nvPicPr>
          <p:cNvPr id="5" name="Picture 4"/>
          <p:cNvPicPr>
            <a:picLocks noChangeAspect="1"/>
          </p:cNvPicPr>
          <p:nvPr/>
        </p:nvPicPr>
        <p:blipFill rotWithShape="1">
          <a:blip r:embed="rId3"/>
          <a:srcRect l="16273" t="2300" r="19782" b="2011"/>
          <a:stretch/>
        </p:blipFill>
        <p:spPr>
          <a:xfrm>
            <a:off x="466516" y="1608319"/>
            <a:ext cx="2978151" cy="4456514"/>
          </a:xfrm>
          <a:prstGeom prst="rect">
            <a:avLst/>
          </a:prstGeom>
        </p:spPr>
      </p:pic>
    </p:spTree>
    <p:extLst>
      <p:ext uri="{BB962C8B-B14F-4D97-AF65-F5344CB8AC3E}">
        <p14:creationId xmlns:p14="http://schemas.microsoft.com/office/powerpoint/2010/main" val="2462141656"/>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466</TotalTime>
  <Words>1854</Words>
  <Application>Microsoft Office PowerPoint</Application>
  <PresentationFormat>Widescreen</PresentationFormat>
  <Paragraphs>244</Paragraphs>
  <Slides>19</Slides>
  <Notes>9</Notes>
  <HiddenSlides>0</HiddenSlides>
  <MMClips>0</MMClips>
  <ScaleCrop>false</ScaleCrop>
  <HeadingPairs>
    <vt:vector size="6" baseType="variant">
      <vt:variant>
        <vt:lpstr>Fonts Used</vt:lpstr>
      </vt:variant>
      <vt:variant>
        <vt:i4>14</vt:i4>
      </vt:variant>
      <vt:variant>
        <vt:lpstr>Theme</vt:lpstr>
      </vt:variant>
      <vt:variant>
        <vt:i4>1</vt:i4>
      </vt:variant>
      <vt:variant>
        <vt:lpstr>Slide Titles</vt:lpstr>
      </vt:variant>
      <vt:variant>
        <vt:i4>19</vt:i4>
      </vt:variant>
    </vt:vector>
  </HeadingPairs>
  <TitlesOfParts>
    <vt:vector size="34" baseType="lpstr">
      <vt:lpstr>MS PGothic</vt:lpstr>
      <vt:lpstr>MS PGothic</vt:lpstr>
      <vt:lpstr>Arial</vt:lpstr>
      <vt:lpstr>Arial Bold</vt:lpstr>
      <vt:lpstr>BrowalliaUPC</vt:lpstr>
      <vt:lpstr>Calibri</vt:lpstr>
      <vt:lpstr>Calibri Light</vt:lpstr>
      <vt:lpstr>Calisto MT</vt:lpstr>
      <vt:lpstr>Georgia</vt:lpstr>
      <vt:lpstr>Noto Sans Symbols</vt:lpstr>
      <vt:lpstr>Segoe UI Semibold</vt:lpstr>
      <vt:lpstr>Trebuchet MS</vt:lpstr>
      <vt:lpstr>Trebuchet MS Bold</vt:lpstr>
      <vt:lpstr>Verdana</vt:lpstr>
      <vt:lpstr>Office Theme</vt:lpstr>
      <vt:lpstr>Motivational Interviewing (MI):  A Very Brief Overview  </vt:lpstr>
      <vt:lpstr>PowerPoint Presentation</vt:lpstr>
      <vt:lpstr> A Little Background on MI…. </vt:lpstr>
      <vt:lpstr>Applicability of MI</vt:lpstr>
      <vt:lpstr>MI Philosophy</vt:lpstr>
      <vt:lpstr>A Definition of MI </vt:lpstr>
      <vt:lpstr>Two Aspects of MI</vt:lpstr>
      <vt:lpstr>Three Key Concepts of MI: People and the Nature of Change</vt:lpstr>
      <vt:lpstr>Acceptance</vt:lpstr>
      <vt:lpstr>A Taste of MI Skills: Affirmations</vt:lpstr>
      <vt:lpstr>Partnership </vt:lpstr>
      <vt:lpstr> Ask Permission:   1. Evoke:  “Would it be OK if I share some information with you?”     2. Offer:  Share 1 or 2 facts or suggestions. These are true facts and    not value statements or commands, and as applicable to the person as possible.              3. Evoke: “What do you think about that?”     “How does that fit into your life?” </vt:lpstr>
      <vt:lpstr>Compassion</vt:lpstr>
      <vt:lpstr>A Taste of MI Skills: Reflection</vt:lpstr>
      <vt:lpstr>Evocation</vt:lpstr>
      <vt:lpstr>A Taste Of MI Skills: Open Ended Questions</vt:lpstr>
      <vt:lpstr>Why Integrate MI into our Practice? </vt:lpstr>
      <vt:lpstr>Developing an MI Practice is a Commitment!</vt:lpstr>
      <vt:lpstr>PowerPoint Presentation</vt:lpstr>
    </vt:vector>
  </TitlesOfParts>
  <Company>Boston Medical Center</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Ellenberg, Lee</dc:creator>
  <cp:lastModifiedBy>Stadhard, Sacha (EOL)</cp:lastModifiedBy>
  <cp:revision>44</cp:revision>
  <cp:lastPrinted>2017-12-12T18:49:41Z</cp:lastPrinted>
  <dcterms:created xsi:type="dcterms:W3CDTF">2017-12-12T14:48:50Z</dcterms:created>
  <dcterms:modified xsi:type="dcterms:W3CDTF">2018-01-10T13:56:49Z</dcterms:modified>
</cp:coreProperties>
</file>