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8" r:id="rId2"/>
    <p:sldId id="329" r:id="rId3"/>
    <p:sldId id="432" r:id="rId4"/>
    <p:sldId id="381" r:id="rId5"/>
    <p:sldId id="316" r:id="rId6"/>
    <p:sldId id="448" r:id="rId7"/>
    <p:sldId id="420" r:id="rId8"/>
    <p:sldId id="445" r:id="rId9"/>
    <p:sldId id="453" r:id="rId10"/>
    <p:sldId id="441" r:id="rId11"/>
    <p:sldId id="372" r:id="rId12"/>
    <p:sldId id="374" r:id="rId13"/>
    <p:sldId id="375" r:id="rId14"/>
    <p:sldId id="446" r:id="rId15"/>
    <p:sldId id="422" r:id="rId16"/>
    <p:sldId id="393" r:id="rId17"/>
    <p:sldId id="433" r:id="rId18"/>
    <p:sldId id="439" r:id="rId19"/>
    <p:sldId id="395" r:id="rId20"/>
    <p:sldId id="396" r:id="rId21"/>
    <p:sldId id="397" r:id="rId22"/>
    <p:sldId id="398" r:id="rId23"/>
    <p:sldId id="399" r:id="rId24"/>
    <p:sldId id="400" r:id="rId25"/>
    <p:sldId id="401" r:id="rId26"/>
    <p:sldId id="404" r:id="rId27"/>
    <p:sldId id="405" r:id="rId28"/>
    <p:sldId id="423" r:id="rId29"/>
    <p:sldId id="435" r:id="rId30"/>
    <p:sldId id="436" r:id="rId31"/>
    <p:sldId id="409" r:id="rId32"/>
    <p:sldId id="410" r:id="rId33"/>
    <p:sldId id="450" r:id="rId34"/>
    <p:sldId id="451" r:id="rId35"/>
    <p:sldId id="413" r:id="rId36"/>
    <p:sldId id="447" r:id="rId37"/>
    <p:sldId id="414" r:id="rId38"/>
  </p:sldIdLst>
  <p:sldSz cx="9144000" cy="6858000" type="screen4x3"/>
  <p:notesSz cx="7010400" cy="9296400"/>
  <p:custDataLst>
    <p:tags r:id="rId41"/>
  </p:custDataLst>
  <p:defaultTextStyle>
    <a:defPPr>
      <a:defRPr lang="en-US"/>
    </a:defPPr>
    <a:lvl1pPr marL="0" algn="l" defTabSz="913907" rtl="0" eaLnBrk="1" latinLnBrk="0" hangingPunct="1">
      <a:defRPr sz="1800" kern="1200">
        <a:solidFill>
          <a:schemeClr val="tx1"/>
        </a:solidFill>
        <a:latin typeface="+mn-lt"/>
        <a:ea typeface="+mn-ea"/>
        <a:cs typeface="+mn-cs"/>
      </a:defRPr>
    </a:lvl1pPr>
    <a:lvl2pPr marL="456954" algn="l" defTabSz="913907" rtl="0" eaLnBrk="1" latinLnBrk="0" hangingPunct="1">
      <a:defRPr sz="1800" kern="1200">
        <a:solidFill>
          <a:schemeClr val="tx1"/>
        </a:solidFill>
        <a:latin typeface="+mn-lt"/>
        <a:ea typeface="+mn-ea"/>
        <a:cs typeface="+mn-cs"/>
      </a:defRPr>
    </a:lvl2pPr>
    <a:lvl3pPr marL="913907" algn="l" defTabSz="913907" rtl="0" eaLnBrk="1" latinLnBrk="0" hangingPunct="1">
      <a:defRPr sz="1800" kern="1200">
        <a:solidFill>
          <a:schemeClr val="tx1"/>
        </a:solidFill>
        <a:latin typeface="+mn-lt"/>
        <a:ea typeface="+mn-ea"/>
        <a:cs typeface="+mn-cs"/>
      </a:defRPr>
    </a:lvl3pPr>
    <a:lvl4pPr marL="1370862" algn="l" defTabSz="913907" rtl="0" eaLnBrk="1" latinLnBrk="0" hangingPunct="1">
      <a:defRPr sz="1800" kern="1200">
        <a:solidFill>
          <a:schemeClr val="tx1"/>
        </a:solidFill>
        <a:latin typeface="+mn-lt"/>
        <a:ea typeface="+mn-ea"/>
        <a:cs typeface="+mn-cs"/>
      </a:defRPr>
    </a:lvl4pPr>
    <a:lvl5pPr marL="1827816" algn="l" defTabSz="913907" rtl="0" eaLnBrk="1" latinLnBrk="0" hangingPunct="1">
      <a:defRPr sz="1800" kern="1200">
        <a:solidFill>
          <a:schemeClr val="tx1"/>
        </a:solidFill>
        <a:latin typeface="+mn-lt"/>
        <a:ea typeface="+mn-ea"/>
        <a:cs typeface="+mn-cs"/>
      </a:defRPr>
    </a:lvl5pPr>
    <a:lvl6pPr marL="2284769" algn="l" defTabSz="913907" rtl="0" eaLnBrk="1" latinLnBrk="0" hangingPunct="1">
      <a:defRPr sz="1800" kern="1200">
        <a:solidFill>
          <a:schemeClr val="tx1"/>
        </a:solidFill>
        <a:latin typeface="+mn-lt"/>
        <a:ea typeface="+mn-ea"/>
        <a:cs typeface="+mn-cs"/>
      </a:defRPr>
    </a:lvl6pPr>
    <a:lvl7pPr marL="2741723" algn="l" defTabSz="913907" rtl="0" eaLnBrk="1" latinLnBrk="0" hangingPunct="1">
      <a:defRPr sz="1800" kern="1200">
        <a:solidFill>
          <a:schemeClr val="tx1"/>
        </a:solidFill>
        <a:latin typeface="+mn-lt"/>
        <a:ea typeface="+mn-ea"/>
        <a:cs typeface="+mn-cs"/>
      </a:defRPr>
    </a:lvl7pPr>
    <a:lvl8pPr marL="3198676" algn="l" defTabSz="913907" rtl="0" eaLnBrk="1" latinLnBrk="0" hangingPunct="1">
      <a:defRPr sz="1800" kern="1200">
        <a:solidFill>
          <a:schemeClr val="tx1"/>
        </a:solidFill>
        <a:latin typeface="+mn-lt"/>
        <a:ea typeface="+mn-ea"/>
        <a:cs typeface="+mn-cs"/>
      </a:defRPr>
    </a:lvl8pPr>
    <a:lvl9pPr marL="3655630" algn="l" defTabSz="913907"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dden, Andrew" initials="AM" lastIdx="4" clrIdx="0"/>
  <p:cmAuthor id="7" name=" " initials=" HT" lastIdx="1" clrIdx="7"/>
  <p:cmAuthor id="1" name="EHS" initials="EHS" lastIdx="2" clrIdx="1"/>
  <p:cmAuthor id="8" name=" Aliza Norcross" initials=" AN" lastIdx="2" clrIdx="8"/>
  <p:cmAuthor id="2" name="Kristen Hayashi" initials="KH" lastIdx="18" clrIdx="2"/>
  <p:cmAuthor id="3" name="Stephanie Buckler" initials="SB" lastIdx="16" clrIdx="3"/>
  <p:cmAuthor id="4" name="Gary Sing" initials="GS" lastIdx="5" clrIdx="4"/>
  <p:cmAuthor id="5" name="Karen Piatt" initials="KP" lastIdx="6" clrIdx="5"/>
  <p:cmAuthor id="6" name="EOHHS" initials="EOHHS" lastIdx="1"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C000"/>
    <a:srgbClr val="5E8BFF"/>
    <a:srgbClr val="CC99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5" autoAdjust="0"/>
    <p:restoredTop sz="90935" autoAdjust="0"/>
  </p:normalViewPr>
  <p:slideViewPr>
    <p:cSldViewPr>
      <p:cViewPr varScale="1">
        <p:scale>
          <a:sx n="84" d="100"/>
          <a:sy n="84"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1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13BEA6C-9FDF-403F-906C-C7C01FB29531}" type="datetimeFigureOut">
              <a:rPr lang="en-US" smtClean="0"/>
              <a:t>3/12/2018</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D8993EF6-5217-4779-9441-D8E90EF8C328}" type="slidenum">
              <a:rPr lang="en-US" smtClean="0"/>
              <a:t>‹#›</a:t>
            </a:fld>
            <a:endParaRPr lang="en-US" dirty="0"/>
          </a:p>
        </p:txBody>
      </p:sp>
    </p:spTree>
    <p:extLst>
      <p:ext uri="{BB962C8B-B14F-4D97-AF65-F5344CB8AC3E}">
        <p14:creationId xmlns:p14="http://schemas.microsoft.com/office/powerpoint/2010/main" val="949711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84B9D98-54C2-4610-B9DA-0DD9152944A6}" type="datetimeFigureOut">
              <a:rPr lang="en-US" smtClean="0"/>
              <a:t>3/12/2018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102DFA1-2845-423E-8169-1206DF239C0B}" type="slidenum">
              <a:rPr lang="en-US" smtClean="0"/>
              <a:t>‹#›</a:t>
            </a:fld>
            <a:endParaRPr lang="en-US" dirty="0"/>
          </a:p>
        </p:txBody>
      </p:sp>
    </p:spTree>
    <p:extLst>
      <p:ext uri="{BB962C8B-B14F-4D97-AF65-F5344CB8AC3E}">
        <p14:creationId xmlns:p14="http://schemas.microsoft.com/office/powerpoint/2010/main" val="1067253435"/>
      </p:ext>
    </p:extLst>
  </p:cSld>
  <p:clrMap bg1="lt1" tx1="dk1" bg2="lt2" tx2="dk2" accent1="accent1" accent2="accent2" accent3="accent3" accent4="accent4" accent5="accent5" accent6="accent6" hlink="hlink" folHlink="folHlink"/>
  <p:notesStyle>
    <a:lvl1pPr marL="0" algn="l" defTabSz="913907" rtl="0" eaLnBrk="1" latinLnBrk="0" hangingPunct="1">
      <a:defRPr sz="1200" kern="1200">
        <a:solidFill>
          <a:schemeClr val="tx1"/>
        </a:solidFill>
        <a:latin typeface="+mn-lt"/>
        <a:ea typeface="+mn-ea"/>
        <a:cs typeface="+mn-cs"/>
      </a:defRPr>
    </a:lvl1pPr>
    <a:lvl2pPr marL="456954" algn="l" defTabSz="913907" rtl="0" eaLnBrk="1" latinLnBrk="0" hangingPunct="1">
      <a:defRPr sz="1200" kern="1200">
        <a:solidFill>
          <a:schemeClr val="tx1"/>
        </a:solidFill>
        <a:latin typeface="+mn-lt"/>
        <a:ea typeface="+mn-ea"/>
        <a:cs typeface="+mn-cs"/>
      </a:defRPr>
    </a:lvl2pPr>
    <a:lvl3pPr marL="913907" algn="l" defTabSz="913907" rtl="0" eaLnBrk="1" latinLnBrk="0" hangingPunct="1">
      <a:defRPr sz="1200" kern="1200">
        <a:solidFill>
          <a:schemeClr val="tx1"/>
        </a:solidFill>
        <a:latin typeface="+mn-lt"/>
        <a:ea typeface="+mn-ea"/>
        <a:cs typeface="+mn-cs"/>
      </a:defRPr>
    </a:lvl3pPr>
    <a:lvl4pPr marL="1370862" algn="l" defTabSz="913907" rtl="0" eaLnBrk="1" latinLnBrk="0" hangingPunct="1">
      <a:defRPr sz="1200" kern="1200">
        <a:solidFill>
          <a:schemeClr val="tx1"/>
        </a:solidFill>
        <a:latin typeface="+mn-lt"/>
        <a:ea typeface="+mn-ea"/>
        <a:cs typeface="+mn-cs"/>
      </a:defRPr>
    </a:lvl4pPr>
    <a:lvl5pPr marL="1827816" algn="l" defTabSz="913907" rtl="0" eaLnBrk="1" latinLnBrk="0" hangingPunct="1">
      <a:defRPr sz="1200" kern="1200">
        <a:solidFill>
          <a:schemeClr val="tx1"/>
        </a:solidFill>
        <a:latin typeface="+mn-lt"/>
        <a:ea typeface="+mn-ea"/>
        <a:cs typeface="+mn-cs"/>
      </a:defRPr>
    </a:lvl5pPr>
    <a:lvl6pPr marL="2284769" algn="l" defTabSz="913907" rtl="0" eaLnBrk="1" latinLnBrk="0" hangingPunct="1">
      <a:defRPr sz="1200" kern="1200">
        <a:solidFill>
          <a:schemeClr val="tx1"/>
        </a:solidFill>
        <a:latin typeface="+mn-lt"/>
        <a:ea typeface="+mn-ea"/>
        <a:cs typeface="+mn-cs"/>
      </a:defRPr>
    </a:lvl6pPr>
    <a:lvl7pPr marL="2741723" algn="l" defTabSz="913907" rtl="0" eaLnBrk="1" latinLnBrk="0" hangingPunct="1">
      <a:defRPr sz="1200" kern="1200">
        <a:solidFill>
          <a:schemeClr val="tx1"/>
        </a:solidFill>
        <a:latin typeface="+mn-lt"/>
        <a:ea typeface="+mn-ea"/>
        <a:cs typeface="+mn-cs"/>
      </a:defRPr>
    </a:lvl7pPr>
    <a:lvl8pPr marL="3198676" algn="l" defTabSz="913907" rtl="0" eaLnBrk="1" latinLnBrk="0" hangingPunct="1">
      <a:defRPr sz="1200" kern="1200">
        <a:solidFill>
          <a:schemeClr val="tx1"/>
        </a:solidFill>
        <a:latin typeface="+mn-lt"/>
        <a:ea typeface="+mn-ea"/>
        <a:cs typeface="+mn-cs"/>
      </a:defRPr>
    </a:lvl8pPr>
    <a:lvl9pPr marL="3655630" algn="l" defTabSz="91390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FDFA2-4BFD-47E4-8C6A-84A72A411BAE}" type="slidenum">
              <a:rPr lang="en-US" smtClean="0"/>
              <a:pPr/>
              <a:t>3</a:t>
            </a:fld>
            <a:endParaRPr lang="en-US" dirty="0"/>
          </a:p>
        </p:txBody>
      </p:sp>
    </p:spTree>
    <p:extLst>
      <p:ext uri="{BB962C8B-B14F-4D97-AF65-F5344CB8AC3E}">
        <p14:creationId xmlns:p14="http://schemas.microsoft.com/office/powerpoint/2010/main" val="3648602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a:xfrm>
            <a:off x="3970339" y="8829675"/>
            <a:ext cx="3038475" cy="465138"/>
          </a:xfrm>
          <a:prstGeom prst="rect">
            <a:avLst/>
          </a:prstGeom>
        </p:spPr>
        <p:txBody>
          <a:bodyPr/>
          <a:lstStyle/>
          <a:p>
            <a:pPr algn="l" defTabSz="901071">
              <a:defRPr/>
            </a:pPr>
            <a:fld id="{6102DFA1-2845-423E-8169-1206DF239C0B}" type="slidenum">
              <a:rPr lang="en-US" sz="1600">
                <a:solidFill>
                  <a:prstClr val="black"/>
                </a:solidFill>
                <a:latin typeface="Arial"/>
                <a:cs typeface="Arial"/>
              </a:rPr>
              <a:pPr algn="l" defTabSz="901071">
                <a:defRPr/>
              </a:pPr>
              <a:t>34</a:t>
            </a:fld>
            <a:endParaRPr lang="en-US" sz="1600" dirty="0">
              <a:solidFill>
                <a:prstClr val="black"/>
              </a:solidFill>
              <a:latin typeface="Arial"/>
              <a:cs typeface="Arial"/>
            </a:endParaRPr>
          </a:p>
        </p:txBody>
      </p:sp>
    </p:spTree>
    <p:extLst>
      <p:ext uri="{BB962C8B-B14F-4D97-AF65-F5344CB8AC3E}">
        <p14:creationId xmlns:p14="http://schemas.microsoft.com/office/powerpoint/2010/main" val="1473771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FDFA2-4BFD-47E4-8C6A-84A72A411BAE}"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2857016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240103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240103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240103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2401037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t>25</a:t>
            </a:fld>
            <a:endParaRPr lang="en-US" dirty="0"/>
          </a:p>
        </p:txBody>
      </p:sp>
    </p:spTree>
    <p:extLst>
      <p:ext uri="{BB962C8B-B14F-4D97-AF65-F5344CB8AC3E}">
        <p14:creationId xmlns:p14="http://schemas.microsoft.com/office/powerpoint/2010/main" val="4011137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11558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a:xfrm>
            <a:off x="3970339" y="8829675"/>
            <a:ext cx="3038475" cy="465138"/>
          </a:xfrm>
          <a:prstGeom prst="rect">
            <a:avLst/>
          </a:prstGeom>
        </p:spPr>
        <p:txBody>
          <a:bodyPr/>
          <a:lstStyle/>
          <a:p>
            <a:pPr defTabSz="914350">
              <a:defRPr/>
            </a:pPr>
            <a:fld id="{6102DFA1-2845-423E-8169-1206DF239C0B}" type="slidenum">
              <a:rPr lang="en-US" kern="1200" smtClean="0">
                <a:solidFill>
                  <a:prstClr val="black"/>
                </a:solidFill>
              </a:rPr>
              <a:pPr defTabSz="914350">
                <a:defRPr/>
              </a:pPr>
              <a:t>32</a:t>
            </a:fld>
            <a:endParaRPr lang="en-US" kern="1200" dirty="0">
              <a:solidFill>
                <a:prstClr val="black"/>
              </a:solidFill>
            </a:endParaRPr>
          </a:p>
        </p:txBody>
      </p:sp>
    </p:spTree>
    <p:extLst>
      <p:ext uri="{BB962C8B-B14F-4D97-AF65-F5344CB8AC3E}">
        <p14:creationId xmlns:p14="http://schemas.microsoft.com/office/powerpoint/2010/main" val="24541663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vmlDrawing" Target="../drawings/vmlDrawing3.vml"/><Relationship Id="rId6" Type="http://schemas.openxmlformats.org/officeDocument/2006/relationships/image" Target="../media/image2.png"/><Relationship Id="rId5" Type="http://schemas.openxmlformats.org/officeDocument/2006/relationships/image" Target="../media/image3.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vmlDrawing" Target="../drawings/vmlDrawing5.vml"/><Relationship Id="rId5" Type="http://schemas.openxmlformats.org/officeDocument/2006/relationships/image" Target="../media/image5.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684938899"/>
              </p:ext>
            </p:extLst>
          </p:nvPr>
        </p:nvGraphicFramePr>
        <p:xfrm>
          <a:off x="1625" y="1621"/>
          <a:ext cx="1619" cy="1619"/>
        </p:xfrm>
        <a:graphic>
          <a:graphicData uri="http://schemas.openxmlformats.org/presentationml/2006/ole">
            <mc:AlternateContent xmlns:mc="http://schemas.openxmlformats.org/markup-compatibility/2006">
              <mc:Choice xmlns:v="urn:schemas-microsoft-com:vml" Requires="v">
                <p:oleObj spid="_x0000_s2555"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5"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801"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800" y="2648245"/>
            <a:ext cx="5539245"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800" y="3770660"/>
            <a:ext cx="5539245" cy="219820"/>
          </a:xfrm>
        </p:spPr>
        <p:txBody>
          <a:bodyPr>
            <a:spAutoFit/>
          </a:bodyPr>
          <a:lstStyle>
            <a:lvl1pPr>
              <a:defRPr sz="140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8" y="3245969"/>
            <a:ext cx="2293946" cy="437329"/>
          </a:xfrm>
          <a:prstGeom prst="rect">
            <a:avLst/>
          </a:prstGeom>
          <a:solidFill>
            <a:schemeClr val="accent4">
              <a:alpha val="77000"/>
            </a:scheme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5" y="3245968"/>
            <a:ext cx="2125653" cy="436455"/>
          </a:xfrm>
          <a:prstGeom prst="rect">
            <a:avLst/>
          </a:prstGeom>
          <a:solidFill>
            <a:srgbClr val="FFC000">
              <a:alpha val="80000"/>
            </a:srgb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5968"/>
            <a:ext cx="5257994" cy="437331"/>
          </a:xfrm>
          <a:prstGeom prst="rect">
            <a:avLst/>
          </a:prstGeom>
          <a:solidFill>
            <a:srgbClr val="009900">
              <a:alpha val="69000"/>
            </a:srgb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7"/>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4722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310445172"/>
              </p:ext>
            </p:extLst>
          </p:nvPr>
        </p:nvGraphicFramePr>
        <p:xfrm>
          <a:off x="1625" y="1621"/>
          <a:ext cx="1619" cy="1619"/>
        </p:xfrm>
        <a:graphic>
          <a:graphicData uri="http://schemas.openxmlformats.org/presentationml/2006/ole">
            <mc:AlternateContent xmlns:mc="http://schemas.openxmlformats.org/markup-compatibility/2006">
              <mc:Choice xmlns:v="urn:schemas-microsoft-com:vml" Requires="v">
                <p:oleObj spid="_x0000_s30184"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5"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801"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503004" y="2590800"/>
            <a:ext cx="5539245" cy="507831"/>
          </a:xfrm>
          <a:prstGeom prst="rect">
            <a:avLst/>
          </a:prstGeom>
        </p:spPr>
        <p:txBody>
          <a:bodyPr anchor="b">
            <a:spAutoFit/>
          </a:bodyPr>
          <a:lstStyle>
            <a:lvl1pPr>
              <a:defRPr sz="3300" b="0" baseline="0">
                <a:latin typeface="+mj-lt"/>
                <a:ea typeface="+mj-ea"/>
              </a:defRPr>
            </a:lvl1pPr>
          </a:lstStyle>
          <a:p>
            <a:pPr lvl="0"/>
            <a:r>
              <a:rPr lang="en-US" noProof="0" dirty="0"/>
              <a:t>Title</a:t>
            </a:r>
          </a:p>
        </p:txBody>
      </p:sp>
      <p:sp>
        <p:nvSpPr>
          <p:cNvPr id="12" name="TitleTopPlaceholder"/>
          <p:cNvSpPr>
            <a:spLocks noChangeArrowheads="1"/>
          </p:cNvSpPr>
          <p:nvPr/>
        </p:nvSpPr>
        <p:spPr bwMode="ltGray">
          <a:xfrm>
            <a:off x="2125658" y="3245969"/>
            <a:ext cx="2293946" cy="437329"/>
          </a:xfrm>
          <a:prstGeom prst="rect">
            <a:avLst/>
          </a:prstGeom>
          <a:solidFill>
            <a:schemeClr val="accent4">
              <a:alpha val="77000"/>
            </a:scheme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5" y="3245968"/>
            <a:ext cx="2125653" cy="436455"/>
          </a:xfrm>
          <a:prstGeom prst="rect">
            <a:avLst/>
          </a:prstGeom>
          <a:solidFill>
            <a:srgbClr val="FFC000">
              <a:alpha val="80000"/>
            </a:srgb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5968"/>
            <a:ext cx="5257994" cy="437331"/>
          </a:xfrm>
          <a:prstGeom prst="rect">
            <a:avLst/>
          </a:prstGeom>
          <a:solidFill>
            <a:srgbClr val="009900">
              <a:alpha val="69000"/>
            </a:srgb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pic>
        <p:nvPicPr>
          <p:cNvPr id="16"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8"/>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159425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2005360576"/>
              </p:ext>
            </p:extLst>
          </p:nvPr>
        </p:nvGraphicFramePr>
        <p:xfrm>
          <a:off x="1588" y="1592"/>
          <a:ext cx="1587" cy="1587"/>
        </p:xfrm>
        <a:graphic>
          <a:graphicData uri="http://schemas.openxmlformats.org/presentationml/2006/ole">
            <mc:AlternateContent xmlns:mc="http://schemas.openxmlformats.org/markup-compatibility/2006">
              <mc:Choice xmlns:v="urn:schemas-microsoft-com:vml" Requires="v">
                <p:oleObj spid="_x0000_s14838" name="think-cell Slide" r:id="rId4" imgW="360" imgH="360" progId="TCLayout.ActiveDocument.1">
                  <p:embed/>
                </p:oleObj>
              </mc:Choice>
              <mc:Fallback>
                <p:oleObj name="think-cell Slide" r:id="rId4" imgW="360" imgH="360" progId="TCLayout.ActiveDocument.1">
                  <p:embed/>
                  <p:pic>
                    <p:nvPicPr>
                      <p:cNvPr id="0" name=""/>
                      <p:cNvPicPr/>
                      <p:nvPr/>
                    </p:nvPicPr>
                    <p:blipFill>
                      <a:blip r:embed="rId5"/>
                      <a:stretch>
                        <a:fillRect/>
                      </a:stretch>
                    </p:blipFill>
                    <p:spPr>
                      <a:xfrm>
                        <a:off x="1588" y="1592"/>
                        <a:ext cx="1587" cy="1587"/>
                      </a:xfrm>
                      <a:prstGeom prst="rect">
                        <a:avLst/>
                      </a:prstGeom>
                    </p:spPr>
                  </p:pic>
                </p:oleObj>
              </mc:Fallback>
            </mc:AlternateContent>
          </a:graphicData>
        </a:graphic>
      </p:graphicFrame>
      <p:sp>
        <p:nvSpPr>
          <p:cNvPr id="2" name="McK 2. Slide Title"/>
          <p:cNvSpPr>
            <a:spLocks noGrp="1"/>
          </p:cNvSpPr>
          <p:nvPr>
            <p:ph type="title"/>
          </p:nvPr>
        </p:nvSpPr>
        <p:spPr>
          <a:xfrm>
            <a:off x="304803" y="304804"/>
            <a:ext cx="8053675" cy="298327"/>
          </a:xfrm>
        </p:spPr>
        <p:txBody>
          <a:bodyPr/>
          <a:lstStyle/>
          <a:p>
            <a:r>
              <a:rPr lang="en-US" dirty="0"/>
              <a:t>Click to edit Master title style</a:t>
            </a:r>
          </a:p>
        </p:txBody>
      </p:sp>
    </p:spTree>
    <p:extLst>
      <p:ext uri="{BB962C8B-B14F-4D97-AF65-F5344CB8AC3E}">
        <p14:creationId xmlns:p14="http://schemas.microsoft.com/office/powerpoint/2010/main" val="124973505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12629222"/>
              </p:ext>
            </p:extLst>
          </p:nvPr>
        </p:nvGraphicFramePr>
        <p:xfrm>
          <a:off x="1588" y="1592"/>
          <a:ext cx="1587" cy="1587"/>
        </p:xfrm>
        <a:graphic>
          <a:graphicData uri="http://schemas.openxmlformats.org/presentationml/2006/ole">
            <mc:AlternateContent xmlns:mc="http://schemas.openxmlformats.org/markup-compatibility/2006">
              <mc:Choice xmlns:v="urn:schemas-microsoft-com:vml" Requires="v">
                <p:oleObj spid="_x0000_s24049" name="think-cell Slide" r:id="rId4" imgW="360" imgH="360" progId="TCLayout.ActiveDocument.1">
                  <p:embed/>
                </p:oleObj>
              </mc:Choice>
              <mc:Fallback>
                <p:oleObj name="think-cell Slide" r:id="rId4" imgW="360" imgH="360" progId="TCLayout.ActiveDocument.1">
                  <p:embed/>
                  <p:pic>
                    <p:nvPicPr>
                      <p:cNvPr id="0" name=""/>
                      <p:cNvPicPr/>
                      <p:nvPr/>
                    </p:nvPicPr>
                    <p:blipFill>
                      <a:blip r:embed="rId5"/>
                      <a:stretch>
                        <a:fillRect/>
                      </a:stretch>
                    </p:blipFill>
                    <p:spPr>
                      <a:xfrm>
                        <a:off x="1588" y="1592"/>
                        <a:ext cx="1587"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p:nvPr>
        </p:nvSpPr>
        <p:spPr bwMode="auto">
          <a:xfrm>
            <a:off x="152404" y="762003"/>
            <a:ext cx="8077200" cy="15708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Tree>
    <p:extLst>
      <p:ext uri="{BB962C8B-B14F-4D97-AF65-F5344CB8AC3E}">
        <p14:creationId xmlns:p14="http://schemas.microsoft.com/office/powerpoint/2010/main" val="10699209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369465" y="1665292"/>
            <a:ext cx="6975608" cy="1570882"/>
          </a:xfrm>
          <a:prstGeom prst="rect">
            <a:avLst/>
          </a:prstGeom>
        </p:spPr>
        <p:txBody>
          <a:bodyPr/>
          <a:lstStyle>
            <a:lvl1pPr>
              <a:tabLst>
                <a:tab pos="6231032" algn="r"/>
              </a:tabLst>
              <a:defRPr/>
            </a:lvl1pPr>
            <a:lvl2pPr>
              <a:tabLst>
                <a:tab pos="6231032" algn="r"/>
              </a:tabLst>
              <a:defRPr/>
            </a:lvl2pPr>
            <a:lvl3pPr>
              <a:tabLst>
                <a:tab pos="6231032" algn="r"/>
              </a:tabLst>
              <a:defRPr/>
            </a:lvl3pPr>
            <a:lvl4pPr>
              <a:tabLst>
                <a:tab pos="6231032" algn="r"/>
              </a:tabLst>
              <a:defRPr/>
            </a:lvl4pPr>
            <a:lvl5pPr>
              <a:tabLst>
                <a:tab pos="4656739" algn="r"/>
              </a:tabLst>
              <a:defRPr baseline="0"/>
            </a:lvl5pPr>
            <a:lvl6pPr>
              <a:tabLst>
                <a:tab pos="6231032" algn="r"/>
              </a:tabLst>
              <a:defRPr/>
            </a:lvl6pPr>
            <a:lvl7pPr>
              <a:tabLst>
                <a:tab pos="6231032" algn="r"/>
              </a:tabLst>
              <a:defRPr/>
            </a:lvl7pPr>
            <a:lvl8pPr>
              <a:tabLst>
                <a:tab pos="6231032" algn="r"/>
              </a:tabLst>
              <a:defRPr/>
            </a:lvl8pPr>
            <a:lvl9pPr>
              <a:tabLst>
                <a:tab pos="6231032" algn="r"/>
              </a:tabLs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Placeholder 1"/>
          <p:cNvSpPr>
            <a:spLocks noGrp="1"/>
          </p:cNvSpPr>
          <p:nvPr>
            <p:ph type="title" hasCustomPrompt="1"/>
          </p:nvPr>
        </p:nvSpPr>
        <p:spPr>
          <a:xfrm>
            <a:off x="369465" y="317509"/>
            <a:ext cx="8402534" cy="698501"/>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7695752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18" Type="http://schemas.openxmlformats.org/officeDocument/2006/relationships/tags" Target="../tags/tag12.xml"/><Relationship Id="rId26"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tags" Target="../tags/tag15.xml"/><Relationship Id="rId7" Type="http://schemas.openxmlformats.org/officeDocument/2006/relationships/vmlDrawing" Target="../drawings/vmlDrawing1.vml"/><Relationship Id="rId12" Type="http://schemas.openxmlformats.org/officeDocument/2006/relationships/tags" Target="../tags/tag6.xml"/><Relationship Id="rId17" Type="http://schemas.openxmlformats.org/officeDocument/2006/relationships/tags" Target="../tags/tag11.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ags" Target="../tags/tag10.xml"/><Relationship Id="rId20" Type="http://schemas.openxmlformats.org/officeDocument/2006/relationships/tags" Target="../tags/tag14.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tags" Target="../tags/tag5.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tags" Target="../tags/tag9.xml"/><Relationship Id="rId23" Type="http://schemas.openxmlformats.org/officeDocument/2006/relationships/tags" Target="../tags/tag17.xml"/><Relationship Id="rId10" Type="http://schemas.openxmlformats.org/officeDocument/2006/relationships/tags" Target="../tags/tag4.xml"/><Relationship Id="rId19" Type="http://schemas.openxmlformats.org/officeDocument/2006/relationships/tags" Target="../tags/tag13.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tags" Target="../tags/tag8.xml"/><Relationship Id="rId22" Type="http://schemas.openxmlformats.org/officeDocument/2006/relationships/tags" Target="../tags/tag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8"/>
            </p:custDataLst>
            <p:extLst>
              <p:ext uri="{D42A27DB-BD31-4B8C-83A1-F6EECF244321}">
                <p14:modId xmlns:p14="http://schemas.microsoft.com/office/powerpoint/2010/main" val="1785980910"/>
              </p:ext>
            </p:extLst>
          </p:nvPr>
        </p:nvGraphicFramePr>
        <p:xfrm>
          <a:off x="0" y="4"/>
          <a:ext cx="161984" cy="161974"/>
        </p:xfrm>
        <a:graphic>
          <a:graphicData uri="http://schemas.openxmlformats.org/presentationml/2006/ole">
            <mc:AlternateContent xmlns:mc="http://schemas.openxmlformats.org/markup-compatibility/2006">
              <mc:Choice xmlns:v="urn:schemas-microsoft-com:vml" Requires="v">
                <p:oleObj spid="_x0000_s1535" name="think-cell Slide" r:id="rId24" imgW="270" imgH="270" progId="TCLayout.ActiveDocument.1">
                  <p:embed/>
                </p:oleObj>
              </mc:Choice>
              <mc:Fallback>
                <p:oleObj name="think-cell Slide" r:id="rId24" imgW="270" imgH="270" progId="TCLayout.ActiveDocument.1">
                  <p:embed/>
                  <p:pic>
                    <p:nvPicPr>
                      <p:cNvPr id="0" name=""/>
                      <p:cNvPicPr/>
                      <p:nvPr/>
                    </p:nvPicPr>
                    <p:blipFill>
                      <a:blip r:embed="rId25"/>
                      <a:stretch>
                        <a:fillRect/>
                      </a:stretch>
                    </p:blipFill>
                    <p:spPr>
                      <a:xfrm>
                        <a:off x="0" y="4"/>
                        <a:ext cx="161984" cy="161974"/>
                      </a:xfrm>
                      <a:prstGeom prst="rect">
                        <a:avLst/>
                      </a:prstGeom>
                    </p:spPr>
                  </p:pic>
                </p:oleObj>
              </mc:Fallback>
            </mc:AlternateContent>
          </a:graphicData>
        </a:graphic>
      </p:graphicFrame>
      <p:grpSp>
        <p:nvGrpSpPr>
          <p:cNvPr id="58" name="Group 57"/>
          <p:cNvGrpSpPr/>
          <p:nvPr userDrawn="1"/>
        </p:nvGrpSpPr>
        <p:grpSpPr bwMode="ltGray">
          <a:xfrm>
            <a:off x="5" y="6565690"/>
            <a:ext cx="9162288" cy="301752"/>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a:extLst/>
          </p:spPr>
          <p:txBody>
            <a:bodyPr wrap="none" anchor="ctr"/>
            <a:lstStyle/>
            <a:p>
              <a:pPr fontAlgn="base">
                <a:spcBef>
                  <a:spcPct val="0"/>
                </a:spcBef>
                <a:spcAft>
                  <a:spcPct val="0"/>
                </a:spcAft>
              </a:pPr>
              <a:endParaRPr lang="en-US" sz="1600" dirty="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a:extLst/>
          </p:spPr>
          <p:txBody>
            <a:bodyPr wrap="none" anchor="ctr"/>
            <a:lstStyle/>
            <a:p>
              <a:pPr fontAlgn="base">
                <a:spcBef>
                  <a:spcPct val="0"/>
                </a:spcBef>
                <a:spcAft>
                  <a:spcPct val="0"/>
                </a:spcAft>
              </a:pPr>
              <a:endParaRPr lang="en-US" sz="1600" dirty="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a:extLst/>
          </p:spPr>
          <p:txBody>
            <a:bodyPr wrap="none" anchor="ctr"/>
            <a:lstStyle/>
            <a:p>
              <a:pPr fontAlgn="base">
                <a:spcBef>
                  <a:spcPct val="0"/>
                </a:spcBef>
                <a:spcAft>
                  <a:spcPct val="0"/>
                </a:spcAft>
              </a:pPr>
              <a:endParaRPr lang="en-US" sz="1600" dirty="0">
                <a:solidFill>
                  <a:srgbClr val="000000"/>
                </a:solidFill>
              </a:endParaRPr>
            </a:p>
          </p:txBody>
        </p:sp>
      </p:grpSp>
      <p:sp>
        <p:nvSpPr>
          <p:cNvPr id="1036" name="Rectangle 286"/>
          <p:cNvSpPr>
            <a:spLocks noGrp="1" noChangeArrowheads="1"/>
          </p:cNvSpPr>
          <p:nvPr>
            <p:ph type="body" idx="1"/>
          </p:nvPr>
        </p:nvSpPr>
        <p:spPr bwMode="auto">
          <a:xfrm>
            <a:off x="1482160" y="1990668"/>
            <a:ext cx="4389769" cy="15708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9" name="Title Placeholder 2"/>
          <p:cNvSpPr>
            <a:spLocks noGrp="1" noChangeArrowheads="1"/>
          </p:cNvSpPr>
          <p:nvPr>
            <p:ph type="title"/>
          </p:nvPr>
        </p:nvSpPr>
        <p:spPr bwMode="auto">
          <a:xfrm>
            <a:off x="259076" y="25247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nvSpPr>
        <p:spPr bwMode="auto">
          <a:xfrm>
            <a:off x="174948"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McK Slide Elements" hidden="1"/>
          <p:cNvGrpSpPr>
            <a:grpSpLocks/>
          </p:cNvGrpSpPr>
          <p:nvPr/>
        </p:nvGrpSpPr>
        <p:grpSpPr bwMode="auto">
          <a:xfrm>
            <a:off x="174948" y="6086395"/>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575" indent="-621575" defTabSz="912937" fontAlgn="base">
                <a:spcBef>
                  <a:spcPct val="0"/>
                </a:spcBef>
                <a:spcAft>
                  <a:spcPct val="0"/>
                </a:spcAft>
                <a:tabLst>
                  <a:tab pos="624811"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7" y="275443"/>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32"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034"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7" y="275438"/>
            <a:ext cx="847347" cy="1333054"/>
            <a:chOff x="6655594" y="273840"/>
            <a:chExt cx="830430" cy="1306516"/>
          </a:xfrm>
        </p:grpSpPr>
        <p:grpSp>
          <p:nvGrpSpPr>
            <p:cNvPr id="84" name="MoonLegend1"/>
            <p:cNvGrpSpPr>
              <a:grpSpLocks noChangeAspect="1"/>
            </p:cNvGrpSpPr>
            <p:nvPr>
              <p:custDataLst>
                <p:tags r:id="rId9"/>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2"/>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3"/>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0"/>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0"/>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1"/>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1"/>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19"/>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2"/>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6"/>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17"/>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3"/>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4"/>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5"/>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08767"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rgbClr val="FFFFFF"/>
                </a:solidFill>
              </a:rPr>
              <a:pPr algn="r" fontAlgn="base">
                <a:spcBef>
                  <a:spcPct val="0"/>
                </a:spcBef>
                <a:spcAft>
                  <a:spcPct val="0"/>
                </a:spcAft>
              </a:pPr>
              <a:t>‹#›</a:t>
            </a:fld>
            <a:endParaRPr lang="en-US" dirty="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userDrawn="1"/>
        </p:nvPicPr>
        <p:blipFill>
          <a:blip r:embed="rId2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8"/>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1111479"/>
      </p:ext>
    </p:extLst>
  </p:cSld>
  <p:clrMap bg1="lt1" tx1="dk1" bg2="lt2" tx2="dk2" accent1="accent1" accent2="accent2" accent3="accent3" accent4="accent4" accent5="accent5" accent6="accent6" hlink="hlink" folHlink="folHlink"/>
  <p:sldLayoutIdLst>
    <p:sldLayoutId id="2147483661" r:id="rId1"/>
    <p:sldLayoutId id="2147483809" r:id="rId2"/>
    <p:sldLayoutId id="2147483662" r:id="rId3"/>
    <p:sldLayoutId id="2147483664" r:id="rId4"/>
    <p:sldLayoutId id="2147483674" r:id="rId5"/>
  </p:sldLayoutIdLst>
  <p:timing>
    <p:tnLst>
      <p:par>
        <p:cTn id="1" dur="indefinite" restart="never" nodeType="tmRoot"/>
      </p:par>
    </p:tnLst>
  </p:timing>
  <p:hf hdr="0" ftr="0" dt="0"/>
  <p:txStyles>
    <p:titleStyle>
      <a:lvl1pPr algn="l" defTabSz="912937" rtl="0" eaLnBrk="1" fontAlgn="base" hangingPunct="1">
        <a:spcBef>
          <a:spcPct val="0"/>
        </a:spcBef>
        <a:spcAft>
          <a:spcPct val="0"/>
        </a:spcAft>
        <a:tabLst>
          <a:tab pos="275176" algn="l"/>
        </a:tabLst>
        <a:defRPr sz="1900" b="1" baseline="0">
          <a:solidFill>
            <a:schemeClr val="tx2"/>
          </a:solidFill>
          <a:latin typeface="+mj-lt"/>
          <a:ea typeface="+mj-ea"/>
          <a:cs typeface="+mj-cs"/>
        </a:defRPr>
      </a:lvl1pPr>
      <a:lvl2pPr algn="l" defTabSz="912937" rtl="0" eaLnBrk="1" fontAlgn="base" hangingPunct="1">
        <a:spcBef>
          <a:spcPct val="0"/>
        </a:spcBef>
        <a:spcAft>
          <a:spcPct val="0"/>
        </a:spcAft>
        <a:defRPr sz="1900" b="1">
          <a:solidFill>
            <a:schemeClr val="tx2"/>
          </a:solidFill>
          <a:latin typeface="Arial" charset="0"/>
        </a:defRPr>
      </a:lvl2pPr>
      <a:lvl3pPr algn="l" defTabSz="912937" rtl="0" eaLnBrk="1" fontAlgn="base" hangingPunct="1">
        <a:spcBef>
          <a:spcPct val="0"/>
        </a:spcBef>
        <a:spcAft>
          <a:spcPct val="0"/>
        </a:spcAft>
        <a:defRPr sz="1900" b="1">
          <a:solidFill>
            <a:schemeClr val="tx2"/>
          </a:solidFill>
          <a:latin typeface="Arial" charset="0"/>
        </a:defRPr>
      </a:lvl3pPr>
      <a:lvl4pPr algn="l" defTabSz="912937" rtl="0" eaLnBrk="1" fontAlgn="base" hangingPunct="1">
        <a:spcBef>
          <a:spcPct val="0"/>
        </a:spcBef>
        <a:spcAft>
          <a:spcPct val="0"/>
        </a:spcAft>
        <a:defRPr sz="1900" b="1">
          <a:solidFill>
            <a:schemeClr val="tx2"/>
          </a:solidFill>
          <a:latin typeface="Arial" charset="0"/>
        </a:defRPr>
      </a:lvl4pPr>
      <a:lvl5pPr algn="l" defTabSz="912937" rtl="0" eaLnBrk="1" fontAlgn="base" hangingPunct="1">
        <a:spcBef>
          <a:spcPct val="0"/>
        </a:spcBef>
        <a:spcAft>
          <a:spcPct val="0"/>
        </a:spcAft>
        <a:defRPr sz="1900" b="1">
          <a:solidFill>
            <a:schemeClr val="tx2"/>
          </a:solidFill>
          <a:latin typeface="Arial" charset="0"/>
        </a:defRPr>
      </a:lvl5pPr>
      <a:lvl6pPr marL="466179" algn="l" defTabSz="912937" rtl="0" eaLnBrk="1" fontAlgn="base" hangingPunct="1">
        <a:spcBef>
          <a:spcPct val="0"/>
        </a:spcBef>
        <a:spcAft>
          <a:spcPct val="0"/>
        </a:spcAft>
        <a:defRPr sz="1900" b="1">
          <a:solidFill>
            <a:schemeClr val="tx2"/>
          </a:solidFill>
          <a:latin typeface="Arial" charset="0"/>
        </a:defRPr>
      </a:lvl6pPr>
      <a:lvl7pPr marL="932361" algn="l" defTabSz="912937" rtl="0" eaLnBrk="1" fontAlgn="base" hangingPunct="1">
        <a:spcBef>
          <a:spcPct val="0"/>
        </a:spcBef>
        <a:spcAft>
          <a:spcPct val="0"/>
        </a:spcAft>
        <a:defRPr sz="1900" b="1">
          <a:solidFill>
            <a:schemeClr val="tx2"/>
          </a:solidFill>
          <a:latin typeface="Arial" charset="0"/>
        </a:defRPr>
      </a:lvl7pPr>
      <a:lvl8pPr marL="1398540" algn="l" defTabSz="912937" rtl="0" eaLnBrk="1" fontAlgn="base" hangingPunct="1">
        <a:spcBef>
          <a:spcPct val="0"/>
        </a:spcBef>
        <a:spcAft>
          <a:spcPct val="0"/>
        </a:spcAft>
        <a:defRPr sz="1900" b="1">
          <a:solidFill>
            <a:schemeClr val="tx2"/>
          </a:solidFill>
          <a:latin typeface="Arial" charset="0"/>
        </a:defRPr>
      </a:lvl8pPr>
      <a:lvl9pPr marL="1864723" algn="l" defTabSz="912937" rtl="0" eaLnBrk="1" fontAlgn="base" hangingPunct="1">
        <a:spcBef>
          <a:spcPct val="0"/>
        </a:spcBef>
        <a:spcAft>
          <a:spcPct val="0"/>
        </a:spcAft>
        <a:defRPr sz="1900" b="1">
          <a:solidFill>
            <a:schemeClr val="tx2"/>
          </a:solidFill>
          <a:latin typeface="Arial" charset="0"/>
        </a:defRPr>
      </a:lvl9pPr>
    </p:titleStyle>
    <p:bodyStyle>
      <a:lvl1pPr marL="0" indent="0" algn="l" defTabSz="912937"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197480" indent="-195861" algn="l" defTabSz="912937" rtl="0" eaLnBrk="1" fontAlgn="base" hangingPunct="1">
        <a:spcBef>
          <a:spcPct val="0"/>
        </a:spcBef>
        <a:spcAft>
          <a:spcPts val="600"/>
        </a:spcAft>
        <a:buClr>
          <a:schemeClr val="tx2"/>
        </a:buClr>
        <a:buSzPct val="125000"/>
        <a:buFont typeface="Arial" charset="0"/>
        <a:buChar char="▪"/>
        <a:defRPr sz="1600" baseline="0">
          <a:solidFill>
            <a:schemeClr val="tx1"/>
          </a:solidFill>
          <a:latin typeface="+mn-lt"/>
        </a:defRPr>
      </a:lvl2pPr>
      <a:lvl3pPr marL="466179" indent="-267083" algn="l" defTabSz="912937" rtl="0" eaLnBrk="1" fontAlgn="base" hangingPunct="1">
        <a:spcBef>
          <a:spcPct val="0"/>
        </a:spcBef>
        <a:spcAft>
          <a:spcPts val="600"/>
        </a:spcAft>
        <a:buClr>
          <a:schemeClr val="tx2"/>
        </a:buClr>
        <a:buSzPct val="120000"/>
        <a:buFont typeface="Arial" charset="0"/>
        <a:buChar char="–"/>
        <a:defRPr sz="1600" baseline="0">
          <a:solidFill>
            <a:schemeClr val="tx1"/>
          </a:solidFill>
          <a:latin typeface="+mn-lt"/>
        </a:defRPr>
      </a:lvl3pPr>
      <a:lvl4pPr marL="626430" indent="-158631" algn="l" defTabSz="912937" rtl="0" eaLnBrk="1" fontAlgn="base" hangingPunct="1">
        <a:spcBef>
          <a:spcPct val="0"/>
        </a:spcBef>
        <a:spcAft>
          <a:spcPts val="600"/>
        </a:spcAft>
        <a:buClr>
          <a:schemeClr val="tx2"/>
        </a:buClr>
        <a:buSzPct val="120000"/>
        <a:buFont typeface="Arial" charset="0"/>
        <a:buChar char="▫"/>
        <a:defRPr sz="1600" baseline="0">
          <a:solidFill>
            <a:schemeClr val="tx1"/>
          </a:solidFill>
          <a:latin typeface="+mn-lt"/>
        </a:defRPr>
      </a:lvl4pPr>
      <a:lvl5pPr marL="764535" indent="-132732" algn="l" defTabSz="912937" rtl="0" eaLnBrk="1" fontAlgn="base" hangingPunct="1">
        <a:spcBef>
          <a:spcPct val="0"/>
        </a:spcBef>
        <a:spcAft>
          <a:spcPts val="600"/>
        </a:spcAft>
        <a:buClr>
          <a:schemeClr val="tx2"/>
        </a:buClr>
        <a:buSzPct val="89000"/>
        <a:buFont typeface="Arial" charset="0"/>
        <a:buChar char="-"/>
        <a:defRPr sz="1600" baseline="0">
          <a:solidFill>
            <a:schemeClr val="tx1"/>
          </a:solidFill>
          <a:latin typeface="+mn-lt"/>
        </a:defRPr>
      </a:lvl5pPr>
      <a:lvl6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361" rtl="0" eaLnBrk="1" latinLnBrk="0" hangingPunct="1">
        <a:defRPr sz="1800" kern="1200">
          <a:solidFill>
            <a:schemeClr val="tx1"/>
          </a:solidFill>
          <a:latin typeface="+mn-lt"/>
          <a:ea typeface="+mn-ea"/>
          <a:cs typeface="+mn-cs"/>
        </a:defRPr>
      </a:lvl1pPr>
      <a:lvl2pPr marL="466179" algn="l" defTabSz="932361" rtl="0" eaLnBrk="1" latinLnBrk="0" hangingPunct="1">
        <a:defRPr sz="1800" kern="1200">
          <a:solidFill>
            <a:schemeClr val="tx1"/>
          </a:solidFill>
          <a:latin typeface="+mn-lt"/>
          <a:ea typeface="+mn-ea"/>
          <a:cs typeface="+mn-cs"/>
        </a:defRPr>
      </a:lvl2pPr>
      <a:lvl3pPr marL="932361" algn="l" defTabSz="932361" rtl="0" eaLnBrk="1" latinLnBrk="0" hangingPunct="1">
        <a:defRPr sz="1800" kern="1200">
          <a:solidFill>
            <a:schemeClr val="tx1"/>
          </a:solidFill>
          <a:latin typeface="+mn-lt"/>
          <a:ea typeface="+mn-ea"/>
          <a:cs typeface="+mn-cs"/>
        </a:defRPr>
      </a:lvl3pPr>
      <a:lvl4pPr marL="1398540" algn="l" defTabSz="932361" rtl="0" eaLnBrk="1" latinLnBrk="0" hangingPunct="1">
        <a:defRPr sz="1800" kern="1200">
          <a:solidFill>
            <a:schemeClr val="tx1"/>
          </a:solidFill>
          <a:latin typeface="+mn-lt"/>
          <a:ea typeface="+mn-ea"/>
          <a:cs typeface="+mn-cs"/>
        </a:defRPr>
      </a:lvl4pPr>
      <a:lvl5pPr marL="1864723" algn="l" defTabSz="932361" rtl="0" eaLnBrk="1" latinLnBrk="0" hangingPunct="1">
        <a:defRPr sz="1800" kern="1200">
          <a:solidFill>
            <a:schemeClr val="tx1"/>
          </a:solidFill>
          <a:latin typeface="+mn-lt"/>
          <a:ea typeface="+mn-ea"/>
          <a:cs typeface="+mn-cs"/>
        </a:defRPr>
      </a:lvl5pPr>
      <a:lvl6pPr marL="2330903" algn="l" defTabSz="932361" rtl="0" eaLnBrk="1" latinLnBrk="0" hangingPunct="1">
        <a:defRPr sz="1800" kern="1200">
          <a:solidFill>
            <a:schemeClr val="tx1"/>
          </a:solidFill>
          <a:latin typeface="+mn-lt"/>
          <a:ea typeface="+mn-ea"/>
          <a:cs typeface="+mn-cs"/>
        </a:defRPr>
      </a:lvl6pPr>
      <a:lvl7pPr marL="2797083" algn="l" defTabSz="932361" rtl="0" eaLnBrk="1" latinLnBrk="0" hangingPunct="1">
        <a:defRPr sz="1800" kern="1200">
          <a:solidFill>
            <a:schemeClr val="tx1"/>
          </a:solidFill>
          <a:latin typeface="+mn-lt"/>
          <a:ea typeface="+mn-ea"/>
          <a:cs typeface="+mn-cs"/>
        </a:defRPr>
      </a:lvl7pPr>
      <a:lvl8pPr marL="3263262" algn="l" defTabSz="932361" rtl="0" eaLnBrk="1" latinLnBrk="0" hangingPunct="1">
        <a:defRPr sz="1800" kern="1200">
          <a:solidFill>
            <a:schemeClr val="tx1"/>
          </a:solidFill>
          <a:latin typeface="+mn-lt"/>
          <a:ea typeface="+mn-ea"/>
          <a:cs typeface="+mn-cs"/>
        </a:defRPr>
      </a:lvl8pPr>
      <a:lvl9pPr marL="3729442" algn="l" defTabSz="932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1.xml"/><Relationship Id="rId3" Type="http://schemas.openxmlformats.org/officeDocument/2006/relationships/tags" Target="../tags/tag24.xml"/><Relationship Id="rId7" Type="http://schemas.openxmlformats.org/officeDocument/2006/relationships/slideLayout" Target="../slideLayouts/slideLayout3.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hyperlink" Target="mailto:MassHealth.Innovations@MassMail.State.MA.US" TargetMode="External"/><Relationship Id="rId2" Type="http://schemas.openxmlformats.org/officeDocument/2006/relationships/hyperlink" Target="http://www.mass.gov/hhs/masshealth-innovations"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10" Type="http://schemas.openxmlformats.org/officeDocument/2006/relationships/notesSlide" Target="../notesSlides/notesSlide2.xml"/><Relationship Id="rId4" Type="http://schemas.openxmlformats.org/officeDocument/2006/relationships/tags" Target="../tags/tag31.xml"/><Relationship Id="rId9"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2140409"/>
            <a:ext cx="6374004" cy="1015663"/>
          </a:xfrm>
        </p:spPr>
        <p:txBody>
          <a:bodyPr/>
          <a:lstStyle/>
          <a:p>
            <a:r>
              <a:rPr lang="en-US" dirty="0"/>
              <a:t>MassHealth </a:t>
            </a:r>
            <a:r>
              <a:rPr lang="en-US" dirty="0" smtClean="0">
                <a:solidFill>
                  <a:schemeClr val="tx1"/>
                </a:solidFill>
              </a:rPr>
              <a:t>DSRIP</a:t>
            </a:r>
            <a:r>
              <a:rPr lang="en-US" dirty="0" smtClean="0">
                <a:solidFill>
                  <a:srgbClr val="FF0000"/>
                </a:solidFill>
              </a:rPr>
              <a:t> </a:t>
            </a:r>
            <a:r>
              <a:rPr lang="en-US" dirty="0" smtClean="0"/>
              <a:t>Statewide </a:t>
            </a:r>
            <a:r>
              <a:rPr lang="en-US" dirty="0"/>
              <a:t>Investments</a:t>
            </a:r>
          </a:p>
        </p:txBody>
      </p:sp>
      <p:sp>
        <p:nvSpPr>
          <p:cNvPr id="3" name="Subtitle 2"/>
          <p:cNvSpPr>
            <a:spLocks noGrp="1"/>
          </p:cNvSpPr>
          <p:nvPr>
            <p:ph type="subTitle" idx="1"/>
          </p:nvPr>
        </p:nvSpPr>
        <p:spPr>
          <a:xfrm>
            <a:off x="2768266" y="3810000"/>
            <a:ext cx="5539245" cy="816859"/>
          </a:xfrm>
        </p:spPr>
        <p:txBody>
          <a:bodyPr/>
          <a:lstStyle/>
          <a:p>
            <a:r>
              <a:rPr lang="en-US" b="1" dirty="0" smtClean="0"/>
              <a:t>Overview of Statewide Investments #1 - #6, and #8 </a:t>
            </a:r>
            <a:endParaRPr lang="en-US" b="1" dirty="0"/>
          </a:p>
          <a:p>
            <a:endParaRPr lang="en-US" i="1" dirty="0"/>
          </a:p>
          <a:p>
            <a:r>
              <a:rPr lang="en-US" i="1" dirty="0" smtClean="0"/>
              <a:t>Updated March 2018</a:t>
            </a:r>
            <a:endParaRPr lang="en-US" dirty="0"/>
          </a:p>
        </p:txBody>
      </p:sp>
    </p:spTree>
    <p:extLst>
      <p:ext uri="{BB962C8B-B14F-4D97-AF65-F5344CB8AC3E}">
        <p14:creationId xmlns:p14="http://schemas.microsoft.com/office/powerpoint/2010/main" val="5037016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3" y="299591"/>
            <a:ext cx="7467597" cy="292388"/>
          </a:xfrm>
        </p:spPr>
        <p:txBody>
          <a:bodyPr/>
          <a:lstStyle/>
          <a:p>
            <a:r>
              <a:rPr lang="en-US" dirty="0"/>
              <a:t>Community Partner </a:t>
            </a:r>
            <a:r>
              <a:rPr lang="en-US" dirty="0" smtClean="0"/>
              <a:t>Recruitment </a:t>
            </a:r>
            <a:r>
              <a:rPr lang="en-US" dirty="0"/>
              <a:t>Incentive </a:t>
            </a:r>
            <a:r>
              <a:rPr lang="en-US" dirty="0" smtClean="0"/>
              <a:t>Program </a:t>
            </a:r>
            <a:r>
              <a:rPr lang="en-US" sz="1600" b="0" i="1" dirty="0" smtClean="0"/>
              <a:t>(new program)</a:t>
            </a:r>
            <a:endParaRPr lang="en-US" sz="1600" b="0" i="1" dirty="0"/>
          </a:p>
        </p:txBody>
      </p:sp>
      <p:graphicFrame>
        <p:nvGraphicFramePr>
          <p:cNvPr id="7" name="Table 6"/>
          <p:cNvGraphicFramePr>
            <a:graphicFrameLocks noGrp="1"/>
          </p:cNvGraphicFramePr>
          <p:nvPr>
            <p:extLst>
              <p:ext uri="{D42A27DB-BD31-4B8C-83A1-F6EECF244321}">
                <p14:modId xmlns:p14="http://schemas.microsoft.com/office/powerpoint/2010/main" val="2405162628"/>
              </p:ext>
            </p:extLst>
          </p:nvPr>
        </p:nvGraphicFramePr>
        <p:xfrm>
          <a:off x="265176" y="2895600"/>
          <a:ext cx="8603469" cy="2255520"/>
        </p:xfrm>
        <a:graphic>
          <a:graphicData uri="http://schemas.openxmlformats.org/drawingml/2006/table">
            <a:tbl>
              <a:tblPr firstRow="1" bandRow="1">
                <a:tableStyleId>{5DA37D80-6434-44D0-A028-1B22A696006F}</a:tableStyleId>
              </a:tblPr>
              <a:tblGrid>
                <a:gridCol w="1944624">
                  <a:extLst>
                    <a:ext uri="{9D8B030D-6E8A-4147-A177-3AD203B41FA5}">
                      <a16:colId xmlns:a16="http://schemas.microsoft.com/office/drawing/2014/main" xmlns="" val="29487190"/>
                    </a:ext>
                  </a:extLst>
                </a:gridCol>
                <a:gridCol w="4267200">
                  <a:extLst>
                    <a:ext uri="{9D8B030D-6E8A-4147-A177-3AD203B41FA5}">
                      <a16:colId xmlns:a16="http://schemas.microsoft.com/office/drawing/2014/main" xmlns="" val="2768105056"/>
                    </a:ext>
                  </a:extLst>
                </a:gridCol>
                <a:gridCol w="1143000"/>
                <a:gridCol w="1248645"/>
              </a:tblGrid>
              <a:tr h="312243">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Provider Type</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Funding</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Slots per </a:t>
                      </a:r>
                      <a:r>
                        <a:rPr lang="en-US" sz="1400" b="1" u="sng" kern="1200" dirty="0" smtClean="0">
                          <a:solidFill>
                            <a:schemeClr val="tx1"/>
                          </a:solidFill>
                          <a:effectLst/>
                          <a:latin typeface="+mn-lt"/>
                          <a:ea typeface="+mn-ea"/>
                          <a:cs typeface="+mn-cs"/>
                        </a:rPr>
                        <a:t>BH CP</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(Year</a:t>
                      </a:r>
                      <a:r>
                        <a:rPr lang="en-US" sz="1200" b="0" kern="1200" baseline="0" dirty="0" smtClean="0">
                          <a:solidFill>
                            <a:schemeClr val="tx1"/>
                          </a:solidFill>
                          <a:effectLst/>
                          <a:latin typeface="+mn-lt"/>
                          <a:ea typeface="+mn-ea"/>
                          <a:cs typeface="+mn-cs"/>
                        </a:rPr>
                        <a:t> One)</a:t>
                      </a:r>
                      <a:endParaRPr lang="en-US" sz="1200" b="0"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Slots per </a:t>
                      </a:r>
                      <a:r>
                        <a:rPr lang="en-US" sz="1400" b="1" u="sng" kern="1200" dirty="0" smtClean="0">
                          <a:solidFill>
                            <a:schemeClr val="tx1"/>
                          </a:solidFill>
                          <a:effectLst/>
                          <a:latin typeface="+mn-lt"/>
                          <a:ea typeface="+mn-ea"/>
                          <a:cs typeface="+mn-cs"/>
                        </a:rPr>
                        <a:t>LTSS CP</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100" b="0" kern="1200" dirty="0" smtClean="0">
                          <a:solidFill>
                            <a:schemeClr val="tx1"/>
                          </a:solidFill>
                          <a:effectLst/>
                          <a:latin typeface="+mn-lt"/>
                          <a:ea typeface="+mn-ea"/>
                          <a:cs typeface="+mn-cs"/>
                        </a:rPr>
                        <a:t>(Year</a:t>
                      </a:r>
                      <a:r>
                        <a:rPr lang="en-US" sz="1100" b="0" kern="1200" baseline="0" dirty="0" smtClean="0">
                          <a:solidFill>
                            <a:schemeClr val="tx1"/>
                          </a:solidFill>
                          <a:effectLst/>
                          <a:latin typeface="+mn-lt"/>
                          <a:ea typeface="+mn-ea"/>
                          <a:cs typeface="+mn-cs"/>
                        </a:rPr>
                        <a:t> One)</a:t>
                      </a:r>
                      <a:endParaRPr lang="en-US" sz="1100" b="0"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82296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Care Coordinator (CC)</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Up to $7,500 per recruited care coordinator</a:t>
                      </a:r>
                      <a:r>
                        <a:rPr lang="en-US" sz="1400" b="0" kern="1200" baseline="0" dirty="0" smtClean="0">
                          <a:solidFill>
                            <a:schemeClr val="tx1"/>
                          </a:solidFill>
                          <a:effectLst/>
                          <a:latin typeface="+mn-lt"/>
                          <a:ea typeface="+mn-ea"/>
                          <a:cs typeface="+mn-cs"/>
                        </a:rPr>
                        <a:t> </a:t>
                      </a:r>
                      <a:r>
                        <a:rPr lang="en-US" sz="1400" b="0" kern="1200" dirty="0" smtClean="0">
                          <a:solidFill>
                            <a:schemeClr val="tx1"/>
                          </a:solidFill>
                          <a:effectLst/>
                          <a:latin typeface="+mn-lt"/>
                          <a:ea typeface="+mn-ea"/>
                          <a:cs typeface="+mn-cs"/>
                        </a:rPr>
                        <a:t>to support student loan repayment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2</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3</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r h="317441">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Registered Nurse (RN) or Licensed Practical</a:t>
                      </a:r>
                      <a:r>
                        <a:rPr lang="en-US" sz="1400" baseline="0" dirty="0" smtClean="0"/>
                        <a:t> Nurse (LPN)</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Up to $30,000 per recruited RN or LPN</a:t>
                      </a:r>
                      <a:r>
                        <a:rPr lang="en-US" sz="1400" b="0" kern="1200" baseline="0" dirty="0" smtClean="0">
                          <a:solidFill>
                            <a:schemeClr val="tx1"/>
                          </a:solidFill>
                          <a:effectLst/>
                          <a:latin typeface="+mn-lt"/>
                          <a:ea typeface="+mn-ea"/>
                          <a:cs typeface="+mn-cs"/>
                        </a:rPr>
                        <a:t> </a:t>
                      </a:r>
                      <a:r>
                        <a:rPr lang="en-US" sz="1400" b="0" kern="1200" dirty="0" smtClean="0">
                          <a:solidFill>
                            <a:schemeClr val="tx1"/>
                          </a:solidFill>
                          <a:effectLst/>
                          <a:latin typeface="+mn-lt"/>
                          <a:ea typeface="+mn-ea"/>
                          <a:cs typeface="+mn-cs"/>
                        </a:rPr>
                        <a:t>to support student loan repayment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1</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400" b="0"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1779167409"/>
              </p:ext>
            </p:extLst>
          </p:nvPr>
        </p:nvGraphicFramePr>
        <p:xfrm>
          <a:off x="265176" y="1066800"/>
          <a:ext cx="8602911" cy="1629394"/>
        </p:xfrm>
        <a:graphic>
          <a:graphicData uri="http://schemas.openxmlformats.org/drawingml/2006/table">
            <a:tbl>
              <a:tblPr firstRow="1" bandRow="1">
                <a:tableStyleId>{2D5ABB26-0587-4C30-8999-92F81FD0307C}</a:tableStyleId>
              </a:tblPr>
              <a:tblGrid>
                <a:gridCol w="1298320">
                  <a:extLst>
                    <a:ext uri="{9D8B030D-6E8A-4147-A177-3AD203B41FA5}">
                      <a16:colId xmlns:a16="http://schemas.microsoft.com/office/drawing/2014/main" xmlns="" val="595132427"/>
                    </a:ext>
                  </a:extLst>
                </a:gridCol>
                <a:gridCol w="7304591">
                  <a:extLst>
                    <a:ext uri="{9D8B030D-6E8A-4147-A177-3AD203B41FA5}">
                      <a16:colId xmlns:a16="http://schemas.microsoft.com/office/drawing/2014/main" xmlns="" val="3332578796"/>
                    </a:ext>
                  </a:extLst>
                </a:gridCol>
              </a:tblGrid>
              <a:tr h="527034">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care coordinators,</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registered nurses</a:t>
                      </a:r>
                      <a:r>
                        <a:rPr lang="en-US" sz="1400" kern="1200" baseline="0" dirty="0" smtClean="0">
                          <a:solidFill>
                            <a:schemeClr val="tx1"/>
                          </a:solidFill>
                          <a:effectLst/>
                          <a:latin typeface="+mn-lt"/>
                          <a:ea typeface="+mn-ea"/>
                          <a:cs typeface="+mn-cs"/>
                        </a:rPr>
                        <a:t> (RN), and licensed practical nurses (LPN) as CPs launch in Year One </a:t>
                      </a:r>
                      <a:r>
                        <a:rPr lang="en-US" sz="1400" kern="1200" dirty="0" smtClean="0">
                          <a:solidFill>
                            <a:schemeClr val="tx1"/>
                          </a:solidFill>
                          <a:effectLst/>
                          <a:latin typeface="+mn-lt"/>
                          <a:ea typeface="+mn-ea"/>
                          <a:cs typeface="+mn-cs"/>
                        </a:rPr>
                        <a:t>by diminishing known obstacles to recruitment</a:t>
                      </a:r>
                      <a:endParaRPr lang="en-US" sz="1400" b="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make an allocation of student loan repayment slots available that CPs can offer as enticements to prospective new hires in exchange for an</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eighteen month commitment from care coordinators and a four-year</a:t>
                      </a:r>
                      <a:r>
                        <a:rPr lang="en-US" sz="1400" kern="1200" baseline="0" dirty="0" smtClean="0">
                          <a:solidFill>
                            <a:schemeClr val="tx1"/>
                          </a:solidFill>
                          <a:effectLst/>
                          <a:latin typeface="+mn-lt"/>
                          <a:ea typeface="+mn-ea"/>
                          <a:cs typeface="+mn-cs"/>
                        </a:rPr>
                        <a:t> commitment from RNs and LPNs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r h="370840">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BH</a:t>
                      </a:r>
                      <a:r>
                        <a:rPr lang="en-US" sz="1400" kern="1200" baseline="0" dirty="0" smtClean="0">
                          <a:solidFill>
                            <a:schemeClr val="tx1"/>
                          </a:solidFill>
                          <a:effectLst/>
                          <a:latin typeface="+mn-lt"/>
                          <a:ea typeface="+mn-ea"/>
                          <a:cs typeface="+mn-cs"/>
                        </a:rPr>
                        <a:t> and LTSS </a:t>
                      </a:r>
                      <a:r>
                        <a:rPr lang="en-US" sz="1400" kern="1200" dirty="0" smtClean="0">
                          <a:solidFill>
                            <a:schemeClr val="tx1"/>
                          </a:solidFill>
                          <a:effectLst/>
                          <a:latin typeface="+mn-lt"/>
                          <a:ea typeface="+mn-ea"/>
                          <a:cs typeface="+mn-cs"/>
                        </a:rPr>
                        <a:t>CPs </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sp>
        <p:nvSpPr>
          <p:cNvPr id="3" name="TextBox 2"/>
          <p:cNvSpPr txBox="1"/>
          <p:nvPr/>
        </p:nvSpPr>
        <p:spPr>
          <a:xfrm>
            <a:off x="265176" y="5257800"/>
            <a:ext cx="8650224" cy="584775"/>
          </a:xfrm>
          <a:prstGeom prst="rect">
            <a:avLst/>
          </a:prstGeom>
          <a:noFill/>
        </p:spPr>
        <p:txBody>
          <a:bodyPr wrap="square" rtlCol="0">
            <a:spAutoFit/>
          </a:bodyPr>
          <a:lstStyle/>
          <a:p>
            <a:r>
              <a:rPr lang="en-US" sz="1600" dirty="0" smtClean="0"/>
              <a:t>BH CPs can choose to replace their RN/LPN recruitment slot with two care coordinator recruitment slots.</a:t>
            </a:r>
            <a:endParaRPr lang="en-US" sz="1600" strike="sngStrike" dirty="0">
              <a:solidFill>
                <a:srgbClr val="FF0000"/>
              </a:solidFill>
            </a:endParaRPr>
          </a:p>
        </p:txBody>
      </p:sp>
      <p:sp>
        <p:nvSpPr>
          <p:cNvPr id="11" name="Oval 10"/>
          <p:cNvSpPr/>
          <p:nvPr/>
        </p:nvSpPr>
        <p:spPr>
          <a:xfrm>
            <a:off x="265176" y="28525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1c</a:t>
            </a:r>
            <a:endParaRPr lang="en-US" sz="1400" b="1" dirty="0">
              <a:solidFill>
                <a:schemeClr val="bg1"/>
              </a:solidFill>
            </a:endParaRPr>
          </a:p>
        </p:txBody>
      </p:sp>
      <p:sp>
        <p:nvSpPr>
          <p:cNvPr id="8" name="TextBox 7"/>
          <p:cNvSpPr txBox="1"/>
          <p:nvPr/>
        </p:nvSpPr>
        <p:spPr>
          <a:xfrm>
            <a:off x="1676400" y="5905043"/>
            <a:ext cx="6172200" cy="369332"/>
          </a:xfrm>
          <a:prstGeom prst="rect">
            <a:avLst/>
          </a:prstGeom>
          <a:noFill/>
        </p:spPr>
        <p:txBody>
          <a:bodyPr wrap="square" rtlCol="0">
            <a:spAutoFit/>
          </a:bodyPr>
          <a:lstStyle/>
          <a:p>
            <a:pPr algn="ctr"/>
            <a:r>
              <a:rPr lang="en-US" dirty="0"/>
              <a:t>App</a:t>
            </a:r>
            <a:r>
              <a:rPr lang="en-US" dirty="0" smtClean="0"/>
              <a:t>lications open March 2018</a:t>
            </a:r>
            <a:endParaRPr lang="en-US" dirty="0"/>
          </a:p>
        </p:txBody>
      </p:sp>
    </p:spTree>
    <p:extLst>
      <p:ext uri="{BB962C8B-B14F-4D97-AF65-F5344CB8AC3E}">
        <p14:creationId xmlns:p14="http://schemas.microsoft.com/office/powerpoint/2010/main" val="2186463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383" y="285254"/>
            <a:ext cx="8053675" cy="298468"/>
          </a:xfrm>
        </p:spPr>
        <p:txBody>
          <a:bodyPr/>
          <a:lstStyle/>
          <a:p>
            <a:r>
              <a:rPr lang="en-US" dirty="0"/>
              <a:t>Primary </a:t>
            </a:r>
            <a:r>
              <a:rPr lang="en-US" dirty="0" smtClean="0"/>
              <a:t>Care/Behavioral Health Special Projects </a:t>
            </a:r>
            <a:r>
              <a:rPr lang="en-US" dirty="0"/>
              <a:t>Program</a:t>
            </a:r>
          </a:p>
        </p:txBody>
      </p:sp>
      <p:graphicFrame>
        <p:nvGraphicFramePr>
          <p:cNvPr id="7" name="Table 6"/>
          <p:cNvGraphicFramePr>
            <a:graphicFrameLocks noGrp="1"/>
          </p:cNvGraphicFramePr>
          <p:nvPr>
            <p:extLst>
              <p:ext uri="{D42A27DB-BD31-4B8C-83A1-F6EECF244321}">
                <p14:modId xmlns:p14="http://schemas.microsoft.com/office/powerpoint/2010/main" val="553661475"/>
              </p:ext>
            </p:extLst>
          </p:nvPr>
        </p:nvGraphicFramePr>
        <p:xfrm>
          <a:off x="265176" y="2819400"/>
          <a:ext cx="8574027" cy="2334870"/>
        </p:xfrm>
        <a:graphic>
          <a:graphicData uri="http://schemas.openxmlformats.org/drawingml/2006/table">
            <a:tbl>
              <a:tblPr firstRow="1" bandRow="1">
                <a:tableStyleId>{0660B408-B3CF-4A94-85FC-2B1E0A45F4A2}</a:tableStyleId>
              </a:tblPr>
              <a:tblGrid>
                <a:gridCol w="3118965">
                  <a:extLst>
                    <a:ext uri="{9D8B030D-6E8A-4147-A177-3AD203B41FA5}">
                      <a16:colId xmlns:a16="http://schemas.microsoft.com/office/drawing/2014/main" xmlns="" val="29487190"/>
                    </a:ext>
                  </a:extLst>
                </a:gridCol>
                <a:gridCol w="3078935">
                  <a:extLst>
                    <a:ext uri="{9D8B030D-6E8A-4147-A177-3AD203B41FA5}">
                      <a16:colId xmlns:a16="http://schemas.microsoft.com/office/drawing/2014/main" xmlns="" val="2768105056"/>
                    </a:ext>
                  </a:extLst>
                </a:gridCol>
                <a:gridCol w="1077627">
                  <a:extLst>
                    <a:ext uri="{9D8B030D-6E8A-4147-A177-3AD203B41FA5}">
                      <a16:colId xmlns:a16="http://schemas.microsoft.com/office/drawing/2014/main" xmlns="" val="1161562658"/>
                    </a:ext>
                  </a:extLst>
                </a:gridCol>
                <a:gridCol w="1298500"/>
              </a:tblGrid>
              <a:tr h="68580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rPr>
                        <a:t>Eligible</a:t>
                      </a:r>
                      <a:r>
                        <a:rPr lang="en-US" sz="1400" kern="1200" baseline="0" dirty="0" smtClean="0">
                          <a:solidFill>
                            <a:schemeClr val="tx1"/>
                          </a:solidFill>
                          <a:effectLst/>
                        </a:rPr>
                        <a:t> A</a:t>
                      </a:r>
                      <a:r>
                        <a:rPr lang="en-US" sz="1400" kern="1200" dirty="0" smtClean="0">
                          <a:solidFill>
                            <a:schemeClr val="tx1"/>
                          </a:solidFill>
                          <a:effectLst/>
                        </a:rPr>
                        <a:t>pplicants</a:t>
                      </a:r>
                      <a:endParaRPr lang="en-US" sz="140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rPr>
                        <a:t>Providers Eligible to Lead Projects</a:t>
                      </a:r>
                      <a:endParaRPr lang="en-US" sz="140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US" sz="1400" dirty="0" smtClean="0">
                          <a:solidFill>
                            <a:schemeClr val="tx1"/>
                          </a:solidFill>
                        </a:rPr>
                        <a:t>Funded Projects </a:t>
                      </a:r>
                    </a:p>
                    <a:p>
                      <a:r>
                        <a:rPr lang="en-US" sz="1200" b="0" dirty="0" smtClean="0">
                          <a:solidFill>
                            <a:schemeClr val="tx1"/>
                          </a:solidFill>
                        </a:rPr>
                        <a:t>(in</a:t>
                      </a:r>
                      <a:r>
                        <a:rPr lang="en-US" sz="1200" b="0" baseline="0" dirty="0" smtClean="0">
                          <a:solidFill>
                            <a:schemeClr val="tx1"/>
                          </a:solidFill>
                        </a:rPr>
                        <a:t> Year 1)</a:t>
                      </a:r>
                      <a:endParaRPr lang="en-US" sz="1200" b="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US" sz="1400" dirty="0" smtClean="0">
                          <a:solidFill>
                            <a:schemeClr val="tx1"/>
                          </a:solidFill>
                        </a:rPr>
                        <a:t>Funded Projects</a:t>
                      </a:r>
                      <a:r>
                        <a:rPr lang="en-US" sz="1400" baseline="0" dirty="0" smtClean="0">
                          <a:solidFill>
                            <a:schemeClr val="tx1"/>
                          </a:solidFill>
                        </a:rPr>
                        <a:t> </a:t>
                      </a:r>
                    </a:p>
                    <a:p>
                      <a:r>
                        <a:rPr lang="en-US" sz="1200" b="0" baseline="0" dirty="0" smtClean="0">
                          <a:solidFill>
                            <a:schemeClr val="tx1"/>
                          </a:solidFill>
                        </a:rPr>
                        <a:t>(over five years) </a:t>
                      </a:r>
                      <a:endParaRPr lang="en-US" sz="1200" b="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411852646"/>
                  </a:ext>
                </a:extLst>
              </a:tr>
              <a:tr h="744830">
                <a:tc rowSpan="3">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CHCs, CMHCs, ESPs, and CSAs</a:t>
                      </a:r>
                      <a:r>
                        <a:rPr lang="en-US" sz="1400" kern="1200" baseline="0" dirty="0" smtClean="0">
                          <a:effectLst/>
                        </a:rPr>
                        <a:t> participating in MassHealth payment reform, </a:t>
                      </a:r>
                      <a:r>
                        <a:rPr lang="en-US" sz="1400" kern="1200" dirty="0" smtClean="0">
                          <a:effectLst/>
                        </a:rPr>
                        <a:t>and CPs or their </a:t>
                      </a:r>
                      <a:r>
                        <a:rPr lang="en-US" sz="1400" kern="1200" baseline="0" dirty="0" smtClean="0">
                          <a:solidFill>
                            <a:schemeClr val="tx1"/>
                          </a:solidFill>
                          <a:effectLst/>
                          <a:latin typeface="+mn-lt"/>
                          <a:ea typeface="+mn-ea"/>
                          <a:cs typeface="+mn-cs"/>
                        </a:rPr>
                        <a:t>Affiliated Partners or Consortium Entities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Family </a:t>
                      </a:r>
                      <a:r>
                        <a:rPr lang="en-US" sz="1400" kern="1200" dirty="0">
                          <a:effectLst/>
                        </a:rPr>
                        <a:t>physicians, general internists, </a:t>
                      </a:r>
                      <a:r>
                        <a:rPr lang="en-US" sz="1400" kern="1200" dirty="0" smtClean="0">
                          <a:effectLst/>
                        </a:rPr>
                        <a:t>pediatricians, psychologists,</a:t>
                      </a:r>
                      <a:r>
                        <a:rPr lang="en-US" sz="1400" kern="1200" baseline="0" dirty="0" smtClean="0">
                          <a:effectLst/>
                        </a:rPr>
                        <a:t> </a:t>
                      </a:r>
                      <a:r>
                        <a:rPr lang="en-US" sz="1400" kern="1200" dirty="0" smtClean="0">
                          <a:effectLst/>
                        </a:rPr>
                        <a:t>psychiatrists</a:t>
                      </a:r>
                      <a:endParaRPr lang="en-US" sz="140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3">
                  <a:txBody>
                    <a:bodyPr/>
                    <a:lstStyle/>
                    <a:p>
                      <a:r>
                        <a:rPr lang="en-US" sz="1400" dirty="0" smtClean="0"/>
                        <a:t>~25</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3">
                  <a:txBody>
                    <a:bodyPr/>
                    <a:lstStyle/>
                    <a:p>
                      <a:r>
                        <a:rPr lang="en-US" sz="1400" dirty="0" smtClean="0"/>
                        <a:t>~120</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3340130271"/>
                  </a:ext>
                </a:extLst>
              </a:tr>
              <a:tr h="370840">
                <a:tc v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a:effectLst/>
                        </a:rPr>
                        <a:t>APRNs, NPs, </a:t>
                      </a:r>
                      <a:r>
                        <a:rPr lang="en-US" sz="1400" kern="1200" dirty="0" smtClean="0">
                          <a:effectLst/>
                        </a:rPr>
                        <a:t>PAs</a:t>
                      </a:r>
                      <a:endParaRPr lang="en-US" sz="14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endParaRPr lang="en-US" sz="1600" dirty="0"/>
                    </a:p>
                  </a:txBody>
                  <a:tcPr/>
                </a:tc>
                <a:tc vMerge="1">
                  <a:txBody>
                    <a:bodyPr/>
                    <a:lstStyle/>
                    <a:p>
                      <a:endParaRPr lang="en-US"/>
                    </a:p>
                  </a:txBody>
                  <a:tcPr/>
                </a:tc>
                <a:extLst>
                  <a:ext uri="{0D108BD9-81ED-4DB2-BD59-A6C34878D82A}">
                    <a16:rowId xmlns:a16="http://schemas.microsoft.com/office/drawing/2014/main" xmlns="" val="614124780"/>
                  </a:ext>
                </a:extLst>
              </a:tr>
              <a:tr h="370840">
                <a:tc vMerge="1">
                  <a:txBody>
                    <a:bodyPr/>
                    <a:lstStyle/>
                    <a:p>
                      <a:endParaRPr lang="en-US" sz="1600" dirty="0"/>
                    </a:p>
                  </a:txBody>
                  <a:tcPr/>
                </a:tc>
                <a:tc>
                  <a:txBody>
                    <a:bodyPr/>
                    <a:lstStyle/>
                    <a:p>
                      <a:r>
                        <a:rPr lang="en-US" sz="1400" dirty="0" smtClean="0"/>
                        <a:t>LICSWs, LCSWs, LMHCs, LMFTs,</a:t>
                      </a:r>
                      <a:r>
                        <a:rPr lang="en-US" sz="1400" baseline="0" dirty="0" smtClean="0"/>
                        <a:t> LADC1s</a:t>
                      </a:r>
                      <a:endParaRPr lang="en-US" sz="14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endParaRPr lang="en-US" sz="1600" dirty="0"/>
                    </a:p>
                  </a:txBody>
                  <a:tcPr/>
                </a:tc>
                <a:tc vMerge="1">
                  <a:txBody>
                    <a:bodyPr/>
                    <a:lstStyle/>
                    <a:p>
                      <a:endParaRPr lang="en-US"/>
                    </a:p>
                  </a:txBody>
                  <a:tcPr/>
                </a:tc>
                <a:extLst>
                  <a:ext uri="{0D108BD9-81ED-4DB2-BD59-A6C34878D82A}">
                    <a16:rowId xmlns:a16="http://schemas.microsoft.com/office/drawing/2014/main" xmlns="" val="3948348074"/>
                  </a:ext>
                </a:extLst>
              </a:tr>
            </a:tbl>
          </a:graphicData>
        </a:graphic>
      </p:graphicFrame>
      <p:sp>
        <p:nvSpPr>
          <p:cNvPr id="11" name="Oval 10"/>
          <p:cNvSpPr/>
          <p:nvPr/>
        </p:nvSpPr>
        <p:spPr>
          <a:xfrm>
            <a:off x="265176" y="28525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chemeClr val="bg1"/>
                </a:solidFill>
              </a:rPr>
              <a:t>2</a:t>
            </a:r>
          </a:p>
        </p:txBody>
      </p:sp>
      <p:graphicFrame>
        <p:nvGraphicFramePr>
          <p:cNvPr id="12" name="Table 11"/>
          <p:cNvGraphicFramePr>
            <a:graphicFrameLocks noGrp="1"/>
          </p:cNvGraphicFramePr>
          <p:nvPr>
            <p:extLst>
              <p:ext uri="{D42A27DB-BD31-4B8C-83A1-F6EECF244321}">
                <p14:modId xmlns:p14="http://schemas.microsoft.com/office/powerpoint/2010/main" val="2207249881"/>
              </p:ext>
            </p:extLst>
          </p:nvPr>
        </p:nvGraphicFramePr>
        <p:xfrm>
          <a:off x="265176" y="990600"/>
          <a:ext cx="8613657" cy="1476350"/>
        </p:xfrm>
        <a:graphic>
          <a:graphicData uri="http://schemas.openxmlformats.org/drawingml/2006/table">
            <a:tbl>
              <a:tblPr firstRow="1" bandRow="1">
                <a:tableStyleId>{2D5ABB26-0587-4C30-8999-92F81FD0307C}</a:tableStyleId>
              </a:tblPr>
              <a:tblGrid>
                <a:gridCol w="1200152">
                  <a:extLst>
                    <a:ext uri="{9D8B030D-6E8A-4147-A177-3AD203B41FA5}">
                      <a16:colId xmlns:a16="http://schemas.microsoft.com/office/drawing/2014/main" xmlns="" val="595132427"/>
                    </a:ext>
                  </a:extLst>
                </a:gridCol>
                <a:gridCol w="7413505">
                  <a:extLst>
                    <a:ext uri="{9D8B030D-6E8A-4147-A177-3AD203B41FA5}">
                      <a16:colId xmlns:a16="http://schemas.microsoft.com/office/drawing/2014/main" xmlns="" val="3332578796"/>
                    </a:ext>
                  </a:extLst>
                </a:gridCol>
              </a:tblGrid>
              <a:tr h="744830">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Engage and retain primary care</a:t>
                      </a:r>
                      <a:r>
                        <a:rPr lang="en-US" sz="1400" kern="1200" baseline="0" dirty="0" smtClean="0">
                          <a:solidFill>
                            <a:schemeClr val="tx1"/>
                          </a:solidFill>
                          <a:effectLst/>
                          <a:latin typeface="+mn-lt"/>
                          <a:ea typeface="+mn-ea"/>
                          <a:cs typeface="+mn-cs"/>
                        </a:rPr>
                        <a:t> and </a:t>
                      </a:r>
                      <a:r>
                        <a:rPr lang="en-US" sz="1400" kern="1200" dirty="0" smtClean="0">
                          <a:solidFill>
                            <a:schemeClr val="tx1"/>
                          </a:solidFill>
                          <a:effectLst/>
                          <a:latin typeface="+mn-lt"/>
                          <a:ea typeface="+mn-ea"/>
                          <a:cs typeface="+mn-cs"/>
                        </a:rPr>
                        <a:t>behavioral health providers in community settings, while fostering the implementation of provider-led initiatives aimed at advancing delivery</a:t>
                      </a:r>
                      <a:r>
                        <a:rPr lang="en-US" sz="1400" kern="1200" baseline="0" dirty="0" smtClean="0">
                          <a:solidFill>
                            <a:schemeClr val="tx1"/>
                          </a:solidFill>
                          <a:effectLst/>
                          <a:latin typeface="+mn-lt"/>
                          <a:ea typeface="+mn-ea"/>
                          <a:cs typeface="+mn-cs"/>
                        </a:rPr>
                        <a:t> system reform goals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award one-year grants of $40,000 to support</a:t>
                      </a:r>
                      <a:r>
                        <a:rPr lang="en-US" sz="1400" kern="1200" baseline="0" dirty="0" smtClean="0">
                          <a:solidFill>
                            <a:schemeClr val="tx1"/>
                          </a:solidFill>
                          <a:effectLst/>
                          <a:latin typeface="+mn-lt"/>
                          <a:ea typeface="+mn-ea"/>
                          <a:cs typeface="+mn-cs"/>
                        </a:rPr>
                        <a:t> projects </a:t>
                      </a:r>
                      <a:r>
                        <a:rPr lang="en-US" sz="1400" kern="1200" dirty="0" smtClean="0">
                          <a:solidFill>
                            <a:schemeClr val="tx1"/>
                          </a:solidFill>
                          <a:effectLst/>
                          <a:latin typeface="+mn-lt"/>
                          <a:ea typeface="+mn-ea"/>
                          <a:cs typeface="+mn-cs"/>
                        </a:rPr>
                        <a:t>related to accountable care to CHCs, CMHCs, ESPs, CSAs, and CPs or</a:t>
                      </a:r>
                      <a:r>
                        <a:rPr lang="en-US" sz="1400" kern="1200" baseline="0" dirty="0" smtClean="0">
                          <a:solidFill>
                            <a:schemeClr val="tx1"/>
                          </a:solidFill>
                          <a:effectLst/>
                          <a:latin typeface="+mn-lt"/>
                          <a:ea typeface="+mn-ea"/>
                          <a:cs typeface="+mn-cs"/>
                        </a:rPr>
                        <a:t> their Affiliated Partners or Consortium Entities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bl>
          </a:graphicData>
        </a:graphic>
      </p:graphicFrame>
      <p:sp>
        <p:nvSpPr>
          <p:cNvPr id="8" name="TextBox 7"/>
          <p:cNvSpPr txBox="1"/>
          <p:nvPr/>
        </p:nvSpPr>
        <p:spPr>
          <a:xfrm>
            <a:off x="1676400" y="5638800"/>
            <a:ext cx="6172200" cy="369332"/>
          </a:xfrm>
          <a:prstGeom prst="rect">
            <a:avLst/>
          </a:prstGeom>
          <a:noFill/>
        </p:spPr>
        <p:txBody>
          <a:bodyPr wrap="square" rtlCol="0">
            <a:spAutoFit/>
          </a:bodyPr>
          <a:lstStyle/>
          <a:p>
            <a:pPr algn="ctr"/>
            <a:r>
              <a:rPr lang="en-US" dirty="0"/>
              <a:t>App</a:t>
            </a:r>
            <a:r>
              <a:rPr lang="en-US" dirty="0" smtClean="0"/>
              <a:t>lications open March/April 2018</a:t>
            </a:r>
            <a:endParaRPr lang="en-US" dirty="0"/>
          </a:p>
        </p:txBody>
      </p:sp>
    </p:spTree>
    <p:extLst>
      <p:ext uri="{BB962C8B-B14F-4D97-AF65-F5344CB8AC3E}">
        <p14:creationId xmlns:p14="http://schemas.microsoft.com/office/powerpoint/2010/main" val="13891661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3" y="228604"/>
            <a:ext cx="8053675" cy="596935"/>
          </a:xfrm>
        </p:spPr>
        <p:txBody>
          <a:bodyPr/>
          <a:lstStyle/>
          <a:p>
            <a:r>
              <a:rPr lang="en-US" dirty="0"/>
              <a:t>Investments in </a:t>
            </a:r>
            <a:r>
              <a:rPr lang="en-US" dirty="0" smtClean="0"/>
              <a:t>Community-based Training and Recruitment:</a:t>
            </a:r>
            <a:br>
              <a:rPr lang="en-US" dirty="0" smtClean="0"/>
            </a:br>
            <a:r>
              <a:rPr lang="en-US" b="0" i="1" dirty="0" smtClean="0"/>
              <a:t>Family Medicine and Nurse Practitioner Residency Training</a:t>
            </a:r>
            <a:endParaRPr lang="en-US" b="0" i="1" dirty="0"/>
          </a:p>
        </p:txBody>
      </p:sp>
      <p:graphicFrame>
        <p:nvGraphicFramePr>
          <p:cNvPr id="7" name="Table 6"/>
          <p:cNvGraphicFramePr>
            <a:graphicFrameLocks noGrp="1"/>
          </p:cNvGraphicFramePr>
          <p:nvPr>
            <p:extLst>
              <p:ext uri="{D42A27DB-BD31-4B8C-83A1-F6EECF244321}">
                <p14:modId xmlns:p14="http://schemas.microsoft.com/office/powerpoint/2010/main" val="3633156964"/>
              </p:ext>
            </p:extLst>
          </p:nvPr>
        </p:nvGraphicFramePr>
        <p:xfrm>
          <a:off x="265176" y="3352800"/>
          <a:ext cx="8650228" cy="2079813"/>
        </p:xfrm>
        <a:graphic>
          <a:graphicData uri="http://schemas.openxmlformats.org/drawingml/2006/table">
            <a:tbl>
              <a:tblPr firstRow="1" bandRow="1">
                <a:tableStyleId>{5DA37D80-6434-44D0-A028-1B22A696006F}</a:tableStyleId>
              </a:tblPr>
              <a:tblGrid>
                <a:gridCol w="7345299">
                  <a:extLst>
                    <a:ext uri="{9D8B030D-6E8A-4147-A177-3AD203B41FA5}">
                      <a16:colId xmlns:a16="http://schemas.microsoft.com/office/drawing/2014/main" xmlns="" val="2768105056"/>
                    </a:ext>
                  </a:extLst>
                </a:gridCol>
                <a:gridCol w="1304929"/>
              </a:tblGrid>
              <a:tr h="295387">
                <a:tc>
                  <a:txBody>
                    <a:bodyPr/>
                    <a:lstStyle/>
                    <a:p>
                      <a:pPr lvl="0"/>
                      <a:r>
                        <a:rPr lang="en-US" sz="1400" b="1" kern="1200" dirty="0" smtClean="0">
                          <a:solidFill>
                            <a:schemeClr val="tx1"/>
                          </a:solidFill>
                          <a:effectLst/>
                          <a:latin typeface="+mn-lt"/>
                          <a:ea typeface="+mn-ea"/>
                          <a:cs typeface="+mn-cs"/>
                        </a:rPr>
                        <a:t>Funding Details</a:t>
                      </a:r>
                      <a:endParaRPr lang="en-US" sz="1400" b="1"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lvl="0"/>
                      <a:r>
                        <a:rPr lang="en-US" sz="1400" b="1" kern="1200" dirty="0" smtClean="0">
                          <a:solidFill>
                            <a:schemeClr val="tx1"/>
                          </a:solidFill>
                          <a:effectLst/>
                          <a:latin typeface="+mn-lt"/>
                          <a:ea typeface="+mn-ea"/>
                          <a:cs typeface="+mn-cs"/>
                        </a:rPr>
                        <a:t>Slots</a:t>
                      </a:r>
                    </a:p>
                    <a:p>
                      <a:pPr lvl="0"/>
                      <a:r>
                        <a:rPr lang="en-US" sz="1200" b="0" kern="1200" dirty="0" smtClean="0">
                          <a:solidFill>
                            <a:schemeClr val="tx1"/>
                          </a:solidFill>
                          <a:effectLst/>
                          <a:latin typeface="+mn-lt"/>
                          <a:ea typeface="+mn-ea"/>
                          <a:cs typeface="+mn-cs"/>
                        </a:rPr>
                        <a:t>(Years two through four) </a:t>
                      </a:r>
                      <a:endParaRPr lang="en-US" sz="12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443080">
                <a:tc>
                  <a:txBody>
                    <a:bodyPr/>
                    <a:lstStyle/>
                    <a:p>
                      <a:pPr lvl="0"/>
                      <a:r>
                        <a:rPr lang="en-US" sz="1200" b="0" kern="1200" dirty="0">
                          <a:solidFill>
                            <a:schemeClr val="tx1"/>
                          </a:solidFill>
                          <a:effectLst/>
                          <a:latin typeface="+mn-lt"/>
                          <a:ea typeface="+mn-ea"/>
                          <a:cs typeface="+mn-cs"/>
                        </a:rPr>
                        <a:t>Up to </a:t>
                      </a:r>
                      <a:r>
                        <a:rPr lang="en-US" sz="1200" b="0" u="sng" kern="1200" dirty="0">
                          <a:solidFill>
                            <a:schemeClr val="tx1"/>
                          </a:solidFill>
                          <a:effectLst/>
                          <a:latin typeface="+mn-lt"/>
                          <a:ea typeface="+mn-ea"/>
                          <a:cs typeface="+mn-cs"/>
                        </a:rPr>
                        <a:t>$150,000</a:t>
                      </a:r>
                      <a:r>
                        <a:rPr lang="en-US" sz="1200" b="0" kern="1200" dirty="0">
                          <a:solidFill>
                            <a:schemeClr val="tx1"/>
                          </a:solidFill>
                          <a:effectLst/>
                          <a:latin typeface="+mn-lt"/>
                          <a:ea typeface="+mn-ea"/>
                          <a:cs typeface="+mn-cs"/>
                        </a:rPr>
                        <a:t> per </a:t>
                      </a:r>
                      <a:r>
                        <a:rPr lang="en-US" sz="1200" b="0" i="1" kern="1200" dirty="0">
                          <a:solidFill>
                            <a:schemeClr val="tx1"/>
                          </a:solidFill>
                          <a:effectLst/>
                          <a:latin typeface="+mn-lt"/>
                          <a:ea typeface="+mn-ea"/>
                          <a:cs typeface="+mn-cs"/>
                        </a:rPr>
                        <a:t>family medicine resident </a:t>
                      </a:r>
                      <a:r>
                        <a:rPr lang="en-US" sz="1200" b="0" kern="1200" dirty="0">
                          <a:solidFill>
                            <a:schemeClr val="tx1"/>
                          </a:solidFill>
                          <a:effectLst/>
                          <a:latin typeface="+mn-lt"/>
                          <a:ea typeface="+mn-ea"/>
                          <a:cs typeface="+mn-cs"/>
                        </a:rPr>
                        <a:t>per year to cover resident compensation, as well as the CHC costs associated with training </a:t>
                      </a:r>
                      <a:r>
                        <a:rPr lang="en-US" sz="1200" b="0" kern="1200" dirty="0" smtClean="0">
                          <a:solidFill>
                            <a:schemeClr val="tx1"/>
                          </a:solidFill>
                          <a:effectLst/>
                          <a:latin typeface="+mn-lt"/>
                          <a:ea typeface="+mn-ea"/>
                          <a:cs typeface="+mn-cs"/>
                        </a:rPr>
                        <a:t>residents</a:t>
                      </a:r>
                      <a:endParaRPr lang="en-US" sz="12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2">
                  <a:txBody>
                    <a:bodyPr/>
                    <a:lstStyle/>
                    <a:p>
                      <a:pPr lvl="0"/>
                      <a:r>
                        <a:rPr lang="en-US" sz="1200" b="0" kern="1200" dirty="0" smtClean="0">
                          <a:solidFill>
                            <a:schemeClr val="tx1"/>
                          </a:solidFill>
                          <a:effectLst/>
                          <a:latin typeface="+mn-lt"/>
                          <a:ea typeface="+mn-ea"/>
                          <a:cs typeface="+mn-cs"/>
                        </a:rPr>
                        <a:t>~10</a:t>
                      </a:r>
                      <a:endParaRPr lang="en-US" sz="1200" b="0" kern="1200" dirty="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411852646"/>
                  </a:ext>
                </a:extLst>
              </a:tr>
              <a:tr h="443080">
                <a:tc>
                  <a:txBody>
                    <a:bodyPr/>
                    <a:lstStyle/>
                    <a:p>
                      <a:pPr lvl="0"/>
                      <a:r>
                        <a:rPr lang="en-US" sz="1200" kern="1200" dirty="0">
                          <a:solidFill>
                            <a:schemeClr val="tx1"/>
                          </a:solidFill>
                          <a:effectLst/>
                          <a:latin typeface="+mn-lt"/>
                          <a:ea typeface="+mn-ea"/>
                          <a:cs typeface="+mn-cs"/>
                        </a:rPr>
                        <a:t>Up to </a:t>
                      </a:r>
                      <a:r>
                        <a:rPr lang="en-US" sz="1200" u="sng" kern="1200" dirty="0">
                          <a:solidFill>
                            <a:schemeClr val="tx1"/>
                          </a:solidFill>
                          <a:effectLst/>
                          <a:latin typeface="+mn-lt"/>
                          <a:ea typeface="+mn-ea"/>
                          <a:cs typeface="+mn-cs"/>
                        </a:rPr>
                        <a:t>$20,000</a:t>
                      </a:r>
                      <a:r>
                        <a:rPr lang="en-US" sz="1200" kern="1200" dirty="0">
                          <a:solidFill>
                            <a:schemeClr val="tx1"/>
                          </a:solidFill>
                          <a:effectLst/>
                          <a:latin typeface="+mn-lt"/>
                          <a:ea typeface="+mn-ea"/>
                          <a:cs typeface="+mn-cs"/>
                        </a:rPr>
                        <a:t> per </a:t>
                      </a:r>
                      <a:r>
                        <a:rPr lang="en-US" sz="1200" i="1" kern="1200" dirty="0">
                          <a:solidFill>
                            <a:schemeClr val="tx1"/>
                          </a:solidFill>
                          <a:effectLst/>
                          <a:latin typeface="+mn-lt"/>
                          <a:ea typeface="+mn-ea"/>
                          <a:cs typeface="+mn-cs"/>
                        </a:rPr>
                        <a:t>family medicine resident </a:t>
                      </a:r>
                      <a:r>
                        <a:rPr lang="en-US" sz="1200" kern="1200" dirty="0">
                          <a:solidFill>
                            <a:schemeClr val="tx1"/>
                          </a:solidFill>
                          <a:effectLst/>
                          <a:latin typeface="+mn-lt"/>
                          <a:ea typeface="+mn-ea"/>
                          <a:cs typeface="+mn-cs"/>
                        </a:rPr>
                        <a:t>per year to cover hospital-based costs of training residents and/or other costs associated with implementing novel ideas within established residency </a:t>
                      </a:r>
                      <a:r>
                        <a:rPr lang="en-US" sz="1200" kern="1200" dirty="0" smtClean="0">
                          <a:solidFill>
                            <a:schemeClr val="tx1"/>
                          </a:solidFill>
                          <a:effectLst/>
                          <a:latin typeface="+mn-lt"/>
                          <a:ea typeface="+mn-ea"/>
                          <a:cs typeface="+mn-cs"/>
                        </a:rPr>
                        <a:t>programs</a:t>
                      </a:r>
                      <a:endParaRPr lang="en-US" sz="120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pPr lvl="0"/>
                      <a:endParaRPr lang="en-US" sz="160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3340130271"/>
                  </a:ext>
                </a:extLst>
              </a:tr>
              <a:tr h="494853">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Up to </a:t>
                      </a:r>
                      <a:r>
                        <a:rPr lang="en-US" sz="1200" u="sng" kern="1200" dirty="0">
                          <a:solidFill>
                            <a:schemeClr val="tx1"/>
                          </a:solidFill>
                          <a:effectLst/>
                          <a:latin typeface="+mn-lt"/>
                          <a:ea typeface="+mn-ea"/>
                          <a:cs typeface="+mn-cs"/>
                        </a:rPr>
                        <a:t>$85,000</a:t>
                      </a:r>
                      <a:r>
                        <a:rPr lang="en-US" sz="1200" kern="1200" dirty="0">
                          <a:solidFill>
                            <a:schemeClr val="tx1"/>
                          </a:solidFill>
                          <a:effectLst/>
                          <a:latin typeface="+mn-lt"/>
                          <a:ea typeface="+mn-ea"/>
                          <a:cs typeface="+mn-cs"/>
                        </a:rPr>
                        <a:t> per </a:t>
                      </a:r>
                      <a:r>
                        <a:rPr lang="en-US" sz="1200" i="1" kern="1200" dirty="0">
                          <a:solidFill>
                            <a:schemeClr val="tx1"/>
                          </a:solidFill>
                          <a:effectLst/>
                          <a:latin typeface="+mn-lt"/>
                          <a:ea typeface="+mn-ea"/>
                          <a:cs typeface="+mn-cs"/>
                        </a:rPr>
                        <a:t>nurse practitioner resident </a:t>
                      </a:r>
                      <a:r>
                        <a:rPr lang="en-US" sz="1200" i="0" kern="1200" dirty="0" smtClean="0">
                          <a:solidFill>
                            <a:schemeClr val="tx1"/>
                          </a:solidFill>
                          <a:effectLst/>
                          <a:latin typeface="+mn-lt"/>
                          <a:ea typeface="+mn-ea"/>
                          <a:cs typeface="+mn-cs"/>
                        </a:rPr>
                        <a:t>per year </a:t>
                      </a:r>
                      <a:r>
                        <a:rPr lang="en-US" sz="1200" kern="1200" dirty="0" smtClean="0">
                          <a:solidFill>
                            <a:schemeClr val="tx1"/>
                          </a:solidFill>
                          <a:effectLst/>
                          <a:latin typeface="+mn-lt"/>
                          <a:ea typeface="+mn-ea"/>
                          <a:cs typeface="+mn-cs"/>
                        </a:rPr>
                        <a:t>to </a:t>
                      </a:r>
                      <a:r>
                        <a:rPr lang="en-US" sz="1200" kern="1200" dirty="0">
                          <a:solidFill>
                            <a:schemeClr val="tx1"/>
                          </a:solidFill>
                          <a:effectLst/>
                          <a:latin typeface="+mn-lt"/>
                          <a:ea typeface="+mn-ea"/>
                          <a:cs typeface="+mn-cs"/>
                        </a:rPr>
                        <a:t>cover </a:t>
                      </a:r>
                      <a:r>
                        <a:rPr lang="en-US" sz="1200" kern="1200" dirty="0" smtClean="0">
                          <a:solidFill>
                            <a:schemeClr val="tx1"/>
                          </a:solidFill>
                          <a:effectLst/>
                          <a:latin typeface="+mn-lt"/>
                          <a:ea typeface="+mn-ea"/>
                          <a:cs typeface="+mn-cs"/>
                        </a:rPr>
                        <a:t>resident compensation, as well as the CHC costs </a:t>
                      </a:r>
                      <a:r>
                        <a:rPr lang="en-US" sz="1200" kern="1200" dirty="0">
                          <a:solidFill>
                            <a:schemeClr val="tx1"/>
                          </a:solidFill>
                          <a:effectLst/>
                          <a:latin typeface="+mn-lt"/>
                          <a:ea typeface="+mn-ea"/>
                          <a:cs typeface="+mn-cs"/>
                        </a:rPr>
                        <a:t>associated with training </a:t>
                      </a:r>
                      <a:r>
                        <a:rPr lang="en-US" sz="1200" kern="1200" dirty="0" smtClean="0">
                          <a:solidFill>
                            <a:schemeClr val="tx1"/>
                          </a:solidFill>
                          <a:effectLst/>
                          <a:latin typeface="+mn-lt"/>
                          <a:ea typeface="+mn-ea"/>
                          <a:cs typeface="+mn-cs"/>
                        </a:rPr>
                        <a:t>residents</a:t>
                      </a:r>
                      <a:endParaRPr lang="en-US" sz="120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~6</a:t>
                      </a:r>
                      <a:endParaRPr lang="en-US" sz="1200" kern="1200" dirty="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614124780"/>
                  </a:ext>
                </a:extLst>
              </a:tr>
            </a:tbl>
          </a:graphicData>
        </a:graphic>
      </p:graphicFrame>
      <p:sp>
        <p:nvSpPr>
          <p:cNvPr id="10" name="Oval 9"/>
          <p:cNvSpPr/>
          <p:nvPr/>
        </p:nvSpPr>
        <p:spPr>
          <a:xfrm>
            <a:off x="265176" y="304801"/>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500" b="1" dirty="0">
                <a:solidFill>
                  <a:schemeClr val="bg1"/>
                </a:solidFill>
              </a:rPr>
              <a:t>3a</a:t>
            </a:r>
          </a:p>
        </p:txBody>
      </p:sp>
      <p:graphicFrame>
        <p:nvGraphicFramePr>
          <p:cNvPr id="11" name="Table 10"/>
          <p:cNvGraphicFramePr>
            <a:graphicFrameLocks noGrp="1"/>
          </p:cNvGraphicFramePr>
          <p:nvPr>
            <p:extLst>
              <p:ext uri="{D42A27DB-BD31-4B8C-83A1-F6EECF244321}">
                <p14:modId xmlns:p14="http://schemas.microsoft.com/office/powerpoint/2010/main" val="1625387706"/>
              </p:ext>
            </p:extLst>
          </p:nvPr>
        </p:nvGraphicFramePr>
        <p:xfrm>
          <a:off x="265176" y="1219200"/>
          <a:ext cx="8658975" cy="1798898"/>
        </p:xfrm>
        <a:graphic>
          <a:graphicData uri="http://schemas.openxmlformats.org/drawingml/2006/table">
            <a:tbl>
              <a:tblPr firstRow="1" bandRow="1">
                <a:tableStyleId>{2D5ABB26-0587-4C30-8999-92F81FD0307C}</a:tableStyleId>
              </a:tblPr>
              <a:tblGrid>
                <a:gridCol w="1306781">
                  <a:extLst>
                    <a:ext uri="{9D8B030D-6E8A-4147-A177-3AD203B41FA5}">
                      <a16:colId xmlns:a16="http://schemas.microsoft.com/office/drawing/2014/main" xmlns="" val="595132427"/>
                    </a:ext>
                  </a:extLst>
                </a:gridCol>
                <a:gridCol w="7352194">
                  <a:extLst>
                    <a:ext uri="{9D8B030D-6E8A-4147-A177-3AD203B41FA5}">
                      <a16:colId xmlns:a16="http://schemas.microsoft.com/office/drawing/2014/main" xmlns="" val="3332578796"/>
                    </a:ext>
                  </a:extLst>
                </a:gridCol>
              </a:tblGrid>
              <a:tr h="744830">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primary care physicians and nurse</a:t>
                      </a:r>
                      <a:r>
                        <a:rPr lang="en-US" sz="1400" kern="1200" baseline="0" dirty="0" smtClean="0">
                          <a:solidFill>
                            <a:schemeClr val="tx1"/>
                          </a:solidFill>
                          <a:effectLst/>
                          <a:latin typeface="+mn-lt"/>
                          <a:ea typeface="+mn-ea"/>
                          <a:cs typeface="+mn-cs"/>
                        </a:rPr>
                        <a:t> practitioner</a:t>
                      </a:r>
                      <a:r>
                        <a:rPr lang="en-US" sz="1400" kern="1200" dirty="0" smtClean="0">
                          <a:solidFill>
                            <a:schemeClr val="tx1"/>
                          </a:solidFill>
                          <a:effectLst/>
                          <a:latin typeface="+mn-lt"/>
                          <a:ea typeface="+mn-ea"/>
                          <a:cs typeface="+mn-cs"/>
                        </a:rPr>
                        <a:t>s (NPs) trained in CHCs, with the broader goal of expanding the pool of providers who are committed and prepared to care for patients in community settings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provide funding to increase the number of available primary care residency training slots in existing programs that train residents in CHCs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r h="527034">
                <a:tc>
                  <a:txBody>
                    <a:bodyPr/>
                    <a:lstStyle/>
                    <a:p>
                      <a:pPr algn="ctr"/>
                      <a:r>
                        <a:rPr lang="en-US" sz="1400" b="1" dirty="0" smtClean="0"/>
                        <a:t>Eligible Applicants</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Family Medicine Residency Programs and NP Residency Programs with existing infrastructure for</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training residents in community health centers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sp>
        <p:nvSpPr>
          <p:cNvPr id="8" name="TextBox 7"/>
          <p:cNvSpPr txBox="1"/>
          <p:nvPr/>
        </p:nvSpPr>
        <p:spPr>
          <a:xfrm>
            <a:off x="2209800" y="5793994"/>
            <a:ext cx="4724400" cy="369332"/>
          </a:xfrm>
          <a:prstGeom prst="rect">
            <a:avLst/>
          </a:prstGeom>
          <a:noFill/>
        </p:spPr>
        <p:txBody>
          <a:bodyPr wrap="square" rtlCol="0">
            <a:spAutoFit/>
          </a:bodyPr>
          <a:lstStyle/>
          <a:p>
            <a:pPr algn="ctr"/>
            <a:r>
              <a:rPr lang="en-US" dirty="0" smtClean="0"/>
              <a:t>Application release date TBD</a:t>
            </a:r>
            <a:endParaRPr lang="en-US" dirty="0"/>
          </a:p>
        </p:txBody>
      </p:sp>
    </p:spTree>
    <p:extLst>
      <p:ext uri="{BB962C8B-B14F-4D97-AF65-F5344CB8AC3E}">
        <p14:creationId xmlns:p14="http://schemas.microsoft.com/office/powerpoint/2010/main" val="11588394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3" y="228604"/>
            <a:ext cx="8053675" cy="596935"/>
          </a:xfrm>
        </p:spPr>
        <p:txBody>
          <a:bodyPr/>
          <a:lstStyle/>
          <a:p>
            <a:r>
              <a:rPr lang="en-US" dirty="0" smtClean="0"/>
              <a:t>Investments in Community-based Training and Recruitment:</a:t>
            </a:r>
            <a:br>
              <a:rPr lang="en-US" dirty="0" smtClean="0"/>
            </a:br>
            <a:r>
              <a:rPr lang="en-US" b="0" i="1" dirty="0" smtClean="0"/>
              <a:t>Community Mental Health Center Behavioral Health </a:t>
            </a:r>
            <a:r>
              <a:rPr lang="en-US" b="0" i="1" dirty="0"/>
              <a:t>Recruitment Fund</a:t>
            </a:r>
          </a:p>
        </p:txBody>
      </p:sp>
      <p:graphicFrame>
        <p:nvGraphicFramePr>
          <p:cNvPr id="7" name="Table 6"/>
          <p:cNvGraphicFramePr>
            <a:graphicFrameLocks noGrp="1"/>
          </p:cNvGraphicFramePr>
          <p:nvPr>
            <p:extLst>
              <p:ext uri="{D42A27DB-BD31-4B8C-83A1-F6EECF244321}">
                <p14:modId xmlns:p14="http://schemas.microsoft.com/office/powerpoint/2010/main" val="2444741623"/>
              </p:ext>
            </p:extLst>
          </p:nvPr>
        </p:nvGraphicFramePr>
        <p:xfrm>
          <a:off x="265176" y="3048000"/>
          <a:ext cx="8603470" cy="2359510"/>
        </p:xfrm>
        <a:graphic>
          <a:graphicData uri="http://schemas.openxmlformats.org/drawingml/2006/table">
            <a:tbl>
              <a:tblPr firstRow="1" bandRow="1">
                <a:tableStyleId>{5DA37D80-6434-44D0-A028-1B22A696006F}</a:tableStyleId>
              </a:tblPr>
              <a:tblGrid>
                <a:gridCol w="1372798">
                  <a:extLst>
                    <a:ext uri="{9D8B030D-6E8A-4147-A177-3AD203B41FA5}">
                      <a16:colId xmlns:a16="http://schemas.microsoft.com/office/drawing/2014/main" xmlns="" val="29487190"/>
                    </a:ext>
                  </a:extLst>
                </a:gridCol>
                <a:gridCol w="6248400">
                  <a:extLst>
                    <a:ext uri="{9D8B030D-6E8A-4147-A177-3AD203B41FA5}">
                      <a16:colId xmlns:a16="http://schemas.microsoft.com/office/drawing/2014/main" xmlns="" val="2768105056"/>
                    </a:ext>
                  </a:extLst>
                </a:gridCol>
                <a:gridCol w="982272"/>
              </a:tblGrid>
              <a:tr h="312243">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Provider Type</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Funding</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Slots </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(Years</a:t>
                      </a:r>
                      <a:r>
                        <a:rPr lang="en-US" sz="1200" b="0" kern="1200" baseline="0" dirty="0" smtClean="0">
                          <a:solidFill>
                            <a:schemeClr val="tx1"/>
                          </a:solidFill>
                          <a:effectLst/>
                          <a:latin typeface="+mn-lt"/>
                          <a:ea typeface="+mn-ea"/>
                          <a:cs typeface="+mn-cs"/>
                        </a:rPr>
                        <a:t> one and two)</a:t>
                      </a:r>
                      <a:endParaRPr lang="en-US" sz="1200" b="0"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17441">
                <a:tc row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Psychiatrists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Up to $50,000 per recruited psychiatrist to support student loan repayment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15</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r h="527034">
                <a:tc vMerge="1">
                  <a:txBody>
                    <a:bodyPr/>
                    <a:lstStyle/>
                    <a:p>
                      <a:endParaRPr lang="en-US"/>
                    </a:p>
                  </a:txBody>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Up to $50,000 per recruited psychiatrist per year over two years to lead projects related to accountable care</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kern="1200" dirty="0" smtClean="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r h="317441">
                <a:tc row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Nurse Practitioners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Up to $30,000 per recruited NP to support student loan repayment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7</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r h="527034">
                <a:tc vMerge="1">
                  <a:txBody>
                    <a:bodyPr/>
                    <a:lstStyle/>
                    <a:p>
                      <a:endParaRPr lang="en-US"/>
                    </a:p>
                  </a:txBody>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Up to $40,000 per recruited NP per year over two years to lead projects related to accountable care</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kern="1200" dirty="0" smtClean="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12" name="Oval 11"/>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500" b="1" dirty="0">
                <a:solidFill>
                  <a:schemeClr val="bg1"/>
                </a:solidFill>
              </a:rPr>
              <a:t>3b</a:t>
            </a:r>
          </a:p>
        </p:txBody>
      </p:sp>
      <p:graphicFrame>
        <p:nvGraphicFramePr>
          <p:cNvPr id="14" name="Table 13"/>
          <p:cNvGraphicFramePr>
            <a:graphicFrameLocks noGrp="1"/>
          </p:cNvGraphicFramePr>
          <p:nvPr>
            <p:extLst>
              <p:ext uri="{D42A27DB-BD31-4B8C-83A1-F6EECF244321}">
                <p14:modId xmlns:p14="http://schemas.microsoft.com/office/powerpoint/2010/main" val="237267420"/>
              </p:ext>
            </p:extLst>
          </p:nvPr>
        </p:nvGraphicFramePr>
        <p:xfrm>
          <a:off x="265176" y="1219200"/>
          <a:ext cx="8602911" cy="1629394"/>
        </p:xfrm>
        <a:graphic>
          <a:graphicData uri="http://schemas.openxmlformats.org/drawingml/2006/table">
            <a:tbl>
              <a:tblPr firstRow="1" bandRow="1">
                <a:tableStyleId>{2D5ABB26-0587-4C30-8999-92F81FD0307C}</a:tableStyleId>
              </a:tblPr>
              <a:tblGrid>
                <a:gridCol w="1298320">
                  <a:extLst>
                    <a:ext uri="{9D8B030D-6E8A-4147-A177-3AD203B41FA5}">
                      <a16:colId xmlns:a16="http://schemas.microsoft.com/office/drawing/2014/main" xmlns="" val="595132427"/>
                    </a:ext>
                  </a:extLst>
                </a:gridCol>
                <a:gridCol w="7304591">
                  <a:extLst>
                    <a:ext uri="{9D8B030D-6E8A-4147-A177-3AD203B41FA5}">
                      <a16:colId xmlns:a16="http://schemas.microsoft.com/office/drawing/2014/main" xmlns="" val="3332578796"/>
                    </a:ext>
                  </a:extLst>
                </a:gridCol>
              </a:tblGrid>
              <a:tr h="527034">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psychiatrists and nurse practitioners (NPs)</a:t>
                      </a:r>
                      <a:r>
                        <a:rPr lang="en-US" sz="1400" kern="1200" baseline="0" dirty="0" smtClean="0">
                          <a:solidFill>
                            <a:schemeClr val="tx1"/>
                          </a:solidFill>
                          <a:effectLst/>
                          <a:latin typeface="+mn-lt"/>
                          <a:ea typeface="+mn-ea"/>
                          <a:cs typeface="+mn-cs"/>
                        </a:rPr>
                        <a:t> with prescribing privileges </a:t>
                      </a:r>
                      <a:r>
                        <a:rPr lang="en-US" sz="1400" kern="1200" dirty="0" smtClean="0">
                          <a:solidFill>
                            <a:schemeClr val="tx1"/>
                          </a:solidFill>
                          <a:effectLst/>
                          <a:latin typeface="+mn-lt"/>
                          <a:ea typeface="+mn-ea"/>
                          <a:cs typeface="+mn-cs"/>
                        </a:rPr>
                        <a:t>at CMHCs by diminishing known obstacles to recruitment in these settings.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make available “recruitment packages” of student loan repayment</a:t>
                      </a:r>
                      <a:r>
                        <a:rPr lang="en-US" sz="1400" kern="1200" baseline="0" dirty="0" smtClean="0">
                          <a:solidFill>
                            <a:schemeClr val="tx1"/>
                          </a:solidFill>
                          <a:effectLst/>
                          <a:latin typeface="+mn-lt"/>
                          <a:ea typeface="+mn-ea"/>
                          <a:cs typeface="+mn-cs"/>
                        </a:rPr>
                        <a:t> and provider-led special project funding </a:t>
                      </a:r>
                      <a:r>
                        <a:rPr lang="en-US" sz="1400" kern="1200" dirty="0" smtClean="0">
                          <a:solidFill>
                            <a:schemeClr val="tx1"/>
                          </a:solidFill>
                          <a:effectLst/>
                          <a:latin typeface="+mn-lt"/>
                          <a:ea typeface="+mn-ea"/>
                          <a:cs typeface="+mn-cs"/>
                        </a:rPr>
                        <a:t>that CMHCs can offer as enticements to prospective new hires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r h="370840">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Established CMHCs part of an ACO</a:t>
                      </a:r>
                      <a:r>
                        <a:rPr lang="en-US" sz="1400" kern="1200" baseline="0" dirty="0" smtClean="0">
                          <a:solidFill>
                            <a:schemeClr val="tx1"/>
                          </a:solidFill>
                          <a:effectLst/>
                          <a:latin typeface="+mn-lt"/>
                          <a:ea typeface="+mn-ea"/>
                          <a:cs typeface="+mn-cs"/>
                        </a:rPr>
                        <a:t> or CP</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sp>
        <p:nvSpPr>
          <p:cNvPr id="8" name="TextBox 7"/>
          <p:cNvSpPr txBox="1"/>
          <p:nvPr/>
        </p:nvSpPr>
        <p:spPr>
          <a:xfrm>
            <a:off x="1752600" y="5793994"/>
            <a:ext cx="5486400" cy="369332"/>
          </a:xfrm>
          <a:prstGeom prst="rect">
            <a:avLst/>
          </a:prstGeom>
          <a:noFill/>
        </p:spPr>
        <p:txBody>
          <a:bodyPr wrap="square" rtlCol="0">
            <a:spAutoFit/>
          </a:bodyPr>
          <a:lstStyle/>
          <a:p>
            <a:pPr algn="ctr"/>
            <a:r>
              <a:rPr lang="en-US" dirty="0"/>
              <a:t>Ap</a:t>
            </a:r>
            <a:r>
              <a:rPr lang="en-US" dirty="0" smtClean="0"/>
              <a:t>plications open March/April 2018</a:t>
            </a:r>
            <a:endParaRPr lang="en-US" dirty="0"/>
          </a:p>
        </p:txBody>
      </p:sp>
    </p:spTree>
    <p:extLst>
      <p:ext uri="{BB962C8B-B14F-4D97-AF65-F5344CB8AC3E}">
        <p14:creationId xmlns:p14="http://schemas.microsoft.com/office/powerpoint/2010/main" val="24371882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SWI Student Loan Repayment Opportunities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317424829"/>
              </p:ext>
            </p:extLst>
          </p:nvPr>
        </p:nvGraphicFramePr>
        <p:xfrm>
          <a:off x="152400" y="685800"/>
          <a:ext cx="8758715" cy="5672279"/>
        </p:xfrm>
        <a:graphic>
          <a:graphicData uri="http://schemas.openxmlformats.org/drawingml/2006/table">
            <a:tbl>
              <a:tblPr firstRow="1" bandRow="1">
                <a:tableStyleId>{5C22544A-7EE6-4342-B048-85BDC9FD1C3A}</a:tableStyleId>
              </a:tblPr>
              <a:tblGrid>
                <a:gridCol w="1626077"/>
                <a:gridCol w="1410018"/>
                <a:gridCol w="1135380"/>
                <a:gridCol w="1757680"/>
                <a:gridCol w="1678305"/>
                <a:gridCol w="1151255"/>
              </a:tblGrid>
              <a:tr h="397213">
                <a:tc gridSpan="2">
                  <a:txBody>
                    <a:bodyPr/>
                    <a:lstStyle/>
                    <a:p>
                      <a:r>
                        <a:rPr lang="en-US" sz="1100" dirty="0" smtClean="0">
                          <a:solidFill>
                            <a:sysClr val="windowText" lastClr="000000"/>
                          </a:solidFill>
                        </a:rPr>
                        <a:t>Summary of SWI Student Loan Repayment Opportunities </a:t>
                      </a:r>
                      <a:endParaRPr lang="en-US" sz="1100" dirty="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hMerge="1">
                  <a:txBody>
                    <a:bodyPr/>
                    <a:lstStyle/>
                    <a:p>
                      <a:endParaRPr lang="en-US" sz="8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SWI #1a: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Student Loan</a:t>
                      </a:r>
                      <a:br>
                        <a:rPr lang="en-US" sz="1100" dirty="0" smtClean="0">
                          <a:solidFill>
                            <a:sysClr val="windowText" lastClr="000000"/>
                          </a:solidFill>
                        </a:rPr>
                      </a:br>
                      <a:r>
                        <a:rPr lang="en-US" sz="1100" dirty="0" smtClean="0">
                          <a:solidFill>
                            <a:sysClr val="windowText" lastClr="000000"/>
                          </a:solidFill>
                        </a:rPr>
                        <a:t>Repayment</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Program</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SWI #1b: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BH </a:t>
                      </a:r>
                      <a:r>
                        <a:rPr lang="en-US" sz="1100" baseline="0" dirty="0" smtClean="0">
                          <a:solidFill>
                            <a:sysClr val="windowText" lastClr="000000"/>
                          </a:solidFill>
                        </a:rPr>
                        <a:t>Workforce</a:t>
                      </a:r>
                      <a:br>
                        <a:rPr lang="en-US" sz="1100" baseline="0" dirty="0" smtClean="0">
                          <a:solidFill>
                            <a:sysClr val="windowText" lastClr="000000"/>
                          </a:solidFill>
                        </a:rPr>
                      </a:br>
                      <a:r>
                        <a:rPr lang="en-US" sz="1100" baseline="0" dirty="0" smtClean="0">
                          <a:solidFill>
                            <a:sysClr val="windowText" lastClr="000000"/>
                          </a:solidFill>
                        </a:rPr>
                        <a:t>Development Program</a:t>
                      </a:r>
                      <a:endParaRPr lang="en-US" sz="1100" b="0" i="1" dirty="0" smtClean="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SWI #1c: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Community Partner</a:t>
                      </a:r>
                      <a:br>
                        <a:rPr lang="en-US" sz="1100" dirty="0" smtClean="0">
                          <a:solidFill>
                            <a:sysClr val="windowText" lastClr="000000"/>
                          </a:solidFill>
                        </a:rPr>
                      </a:br>
                      <a:r>
                        <a:rPr lang="en-US" sz="1100" dirty="0" smtClean="0">
                          <a:solidFill>
                            <a:sysClr val="windowText" lastClr="000000"/>
                          </a:solidFill>
                        </a:rPr>
                        <a:t>Recruitment Incentive</a:t>
                      </a:r>
                      <a:br>
                        <a:rPr lang="en-US" sz="1100" dirty="0" smtClean="0">
                          <a:solidFill>
                            <a:sysClr val="windowText" lastClr="000000"/>
                          </a:solidFill>
                        </a:rPr>
                      </a:br>
                      <a:r>
                        <a:rPr lang="en-US" sz="1100" baseline="0" dirty="0" smtClean="0">
                          <a:solidFill>
                            <a:sysClr val="windowText" lastClr="000000"/>
                          </a:solidFill>
                        </a:rPr>
                        <a:t>Program</a:t>
                      </a:r>
                      <a:endParaRPr lang="en-US" sz="1100" dirty="0" smtClean="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SWI #3b: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CMHC BH</a:t>
                      </a:r>
                      <a:br>
                        <a:rPr lang="en-US" sz="1100" dirty="0" smtClean="0">
                          <a:solidFill>
                            <a:sysClr val="windowText" lastClr="000000"/>
                          </a:solidFill>
                        </a:rPr>
                      </a:br>
                      <a:r>
                        <a:rPr lang="en-US" sz="1100" dirty="0" smtClean="0">
                          <a:solidFill>
                            <a:sysClr val="windowText" lastClr="000000"/>
                          </a:solidFill>
                        </a:rPr>
                        <a:t>Recruitment</a:t>
                      </a:r>
                      <a:r>
                        <a:rPr lang="en-US" sz="1100" baseline="0" dirty="0" smtClean="0">
                          <a:solidFill>
                            <a:sysClr val="windowText" lastClr="000000"/>
                          </a:solidFill>
                        </a:rPr>
                        <a:t>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baseline="0" dirty="0" smtClean="0">
                          <a:solidFill>
                            <a:sysClr val="windowText" lastClr="000000"/>
                          </a:solidFill>
                        </a:rPr>
                        <a:t>Fund</a:t>
                      </a:r>
                      <a:endParaRPr lang="en-US" sz="1100" dirty="0" smtClean="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r>
              <a:tr h="780239">
                <a:tc>
                  <a:txBody>
                    <a:bodyPr/>
                    <a:lstStyle/>
                    <a:p>
                      <a:endParaRPr lang="en-US" sz="1100" dirty="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r>
                        <a:rPr lang="en-US" sz="1100" b="1" kern="1200" dirty="0" smtClean="0">
                          <a:solidFill>
                            <a:schemeClr val="tx1"/>
                          </a:solidFill>
                          <a:latin typeface="+mn-lt"/>
                          <a:ea typeface="+mn-ea"/>
                          <a:cs typeface="+mn-cs"/>
                        </a:rPr>
                        <a:t>Applicant</a:t>
                      </a:r>
                      <a:endParaRPr lang="en-US" sz="1100" b="1" kern="1200" dirty="0">
                        <a:solidFill>
                          <a:schemeClr val="tx1"/>
                        </a:solidFill>
                        <a:latin typeface="+mn-lt"/>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41165">
                <a:tc rowSpan="6">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1" dirty="0" smtClean="0"/>
                        <a:t>Eligibility</a:t>
                      </a:r>
                      <a:br>
                        <a:rPr lang="en-US" sz="1100" b="1" dirty="0" smtClean="0"/>
                      </a:br>
                      <a:r>
                        <a:rPr lang="en-US" sz="1100" b="1" baseline="0" dirty="0" smtClean="0"/>
                        <a:t>and Funding</a:t>
                      </a:r>
                      <a:endParaRPr lang="en-US" sz="1100" b="1" dirty="0" smtClean="0"/>
                    </a:p>
                    <a:p>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MD,</a:t>
                      </a:r>
                      <a:r>
                        <a:rPr lang="en-US" sz="1100" b="0" i="1" baseline="0" dirty="0" smtClean="0"/>
                        <a:t> </a:t>
                      </a:r>
                      <a:r>
                        <a:rPr lang="en-US" sz="1100" b="0" i="1" dirty="0" smtClean="0"/>
                        <a:t>PhD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$50k</a:t>
                      </a:r>
                      <a:r>
                        <a:rPr lang="en-US" sz="1100" baseline="0" dirty="0" smtClean="0"/>
                        <a:t> over </a:t>
                      </a:r>
                      <a:r>
                        <a:rPr lang="en-US" sz="1100" dirty="0" smtClean="0"/>
                        <a:t>2</a:t>
                      </a:r>
                      <a:r>
                        <a:rPr lang="en-US" sz="1100" baseline="0" dirty="0" smtClean="0"/>
                        <a:t>yrs</a:t>
                      </a: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NP, PA etc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a:t>
                      </a:r>
                      <a:r>
                        <a:rPr lang="en-US" sz="1100" baseline="0" dirty="0" smtClean="0"/>
                        <a:t>yrs</a:t>
                      </a: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BH (Licensed)</a:t>
                      </a:r>
                      <a:r>
                        <a:rPr lang="en-US" sz="1100" b="0" i="1" baseline="0" dirty="0" smtClean="0"/>
                        <a:t> </a:t>
                      </a:r>
                      <a:endParaRPr lang="en-US" sz="1100" b="0" i="1"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a:t>
                      </a:r>
                      <a:r>
                        <a:rPr lang="en-US" sz="1100" baseline="0" dirty="0" smtClean="0"/>
                        <a:t>yrs</a:t>
                      </a: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$30k/2yrs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397213">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BH (Non-Licensed, Master-Prepared)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$30k/2yrs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553261">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CMHC </a:t>
                      </a:r>
                      <a:r>
                        <a:rPr lang="en-US" sz="900" b="0" i="1" dirty="0" smtClean="0"/>
                        <a:t>(see relevant</a:t>
                      </a:r>
                      <a:r>
                        <a:rPr lang="en-US" sz="900" b="0" i="1" baseline="0" dirty="0" smtClean="0"/>
                        <a:t> program slide for full applicant eligibility list)</a:t>
                      </a:r>
                      <a:endParaRPr lang="en-US" sz="900" b="0" i="1"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$50k/2yrs</a:t>
                      </a:r>
                      <a:br>
                        <a:rPr lang="en-US" sz="1100" dirty="0" smtClean="0"/>
                      </a:br>
                      <a:r>
                        <a:rPr lang="en-US" sz="1100" dirty="0" smtClean="0"/>
                        <a:t>(Psychiatrist)</a:t>
                      </a:r>
                    </a:p>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$30k/2yrs (NP)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397213">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CP</a:t>
                      </a:r>
                      <a:endParaRPr lang="en-US" sz="900" b="0" i="1"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$7.5k/1yr (CC)</a:t>
                      </a:r>
                    </a:p>
                    <a:p>
                      <a:pPr algn="ctr"/>
                      <a:r>
                        <a:rPr lang="en-US" sz="1100" dirty="0" smtClean="0"/>
                        <a:t>$30k/2yrs</a:t>
                      </a:r>
                      <a:r>
                        <a:rPr lang="en-US" sz="1100" baseline="0" dirty="0" smtClean="0"/>
                        <a:t> </a:t>
                      </a:r>
                      <a:r>
                        <a:rPr lang="en-US" sz="1100" dirty="0" smtClean="0"/>
                        <a:t>(RN/LPN)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r>
              <a:tr h="241165">
                <a:tc rowSpan="2">
                  <a:txBody>
                    <a:bodyPr/>
                    <a:lstStyle/>
                    <a:p>
                      <a:r>
                        <a:rPr lang="en-US" sz="1100" b="1" dirty="0" smtClean="0"/>
                        <a:t>Service Commitment</a:t>
                      </a:r>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1100" b="0" i="1" dirty="0" smtClean="0"/>
                        <a:t>4 Years</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X (RN/LPN)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r>
                        <a:rPr lang="en-US" sz="1100" b="0" i="1" dirty="0" smtClean="0"/>
                        <a:t>18 Months</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X (CC)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r>
              <a:tr h="241165">
                <a:tc rowSpan="3">
                  <a:txBody>
                    <a:bodyPr/>
                    <a:lstStyle/>
                    <a:p>
                      <a:r>
                        <a:rPr lang="en-US" sz="1100" b="1" dirty="0" smtClean="0"/>
                        <a:t>Special</a:t>
                      </a:r>
                      <a:r>
                        <a:rPr lang="en-US" sz="1100" b="1" baseline="0" dirty="0" smtClean="0"/>
                        <a:t> Features</a:t>
                      </a:r>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1100" b="0" i="1" dirty="0" smtClean="0"/>
                        <a:t>Learning Days</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r>
                        <a:rPr lang="en-US" sz="1100" b="0" i="1" dirty="0" smtClean="0"/>
                        <a:t>Special Projects</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r>
                        <a:rPr lang="en-US" sz="1100" b="0" i="1" dirty="0" smtClean="0"/>
                        <a:t>None</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r>
              <a:tr h="241165">
                <a:tc rowSpan="2">
                  <a:txBody>
                    <a:bodyPr/>
                    <a:lstStyle/>
                    <a:p>
                      <a:r>
                        <a:rPr lang="en-US" sz="1100" b="1" dirty="0" smtClean="0"/>
                        <a:t>Total Slots</a:t>
                      </a:r>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1100" b="0" i="1" dirty="0" smtClean="0"/>
                        <a:t>Year One</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70</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35</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solidFill>
                            <a:schemeClr val="tx1"/>
                          </a:solidFill>
                        </a:rPr>
                        <a:t>81</a:t>
                      </a:r>
                      <a:endParaRPr lang="en-US" sz="11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12</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r>
                        <a:rPr lang="en-US" sz="1100" b="0" i="1" dirty="0" smtClean="0"/>
                        <a:t>Overall</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280</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35</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solidFill>
                            <a:schemeClr val="tx1"/>
                          </a:solidFill>
                        </a:rPr>
                        <a:t>81</a:t>
                      </a:r>
                      <a:endParaRPr lang="en-US" sz="11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22</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r>
              <a:tr h="397213">
                <a:tc>
                  <a:txBody>
                    <a:bodyPr/>
                    <a:lstStyle/>
                    <a:p>
                      <a:r>
                        <a:rPr lang="en-US" sz="1100" b="1" dirty="0" smtClean="0"/>
                        <a:t>Number of</a:t>
                      </a:r>
                      <a:br>
                        <a:rPr lang="en-US" sz="1100" b="1" dirty="0" smtClean="0"/>
                      </a:br>
                      <a:r>
                        <a:rPr lang="en-US" sz="1100" b="1" dirty="0" smtClean="0"/>
                        <a:t>Award Cycles</a:t>
                      </a:r>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1100" b="0" i="1" dirty="0" smtClean="0"/>
                        <a:t>Over</a:t>
                      </a:r>
                      <a:r>
                        <a:rPr lang="en-US" sz="1100" b="0" i="1" baseline="0" dirty="0" smtClean="0"/>
                        <a:t> 5 years </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4</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1</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1</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2</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1443007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3</a:t>
            </a:r>
          </a:p>
        </p:txBody>
      </p:sp>
      <p:sp>
        <p:nvSpPr>
          <p:cNvPr id="4" name="Title 1"/>
          <p:cNvSpPr>
            <a:spLocks noGrp="1"/>
          </p:cNvSpPr>
          <p:nvPr>
            <p:ph type="ctrTitle"/>
          </p:nvPr>
        </p:nvSpPr>
        <p:spPr>
          <a:xfrm>
            <a:off x="838201" y="2544637"/>
            <a:ext cx="8229600" cy="553998"/>
          </a:xfrm>
        </p:spPr>
        <p:txBody>
          <a:bodyPr/>
          <a:lstStyle/>
          <a:p>
            <a:r>
              <a:rPr lang="en-US" sz="3600" dirty="0">
                <a:solidFill>
                  <a:schemeClr val="tx1"/>
                </a:solidFill>
              </a:rPr>
              <a:t>SWI 4: Workforce Development</a:t>
            </a:r>
            <a:endParaRPr lang="en-US" sz="3600" dirty="0"/>
          </a:p>
        </p:txBody>
      </p:sp>
    </p:spTree>
    <p:extLst>
      <p:ext uri="{BB962C8B-B14F-4D97-AF65-F5344CB8AC3E}">
        <p14:creationId xmlns:p14="http://schemas.microsoft.com/office/powerpoint/2010/main" val="31875287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Workforce Development Grant Program Overview</a:t>
            </a:r>
            <a:endParaRPr lang="en-US" dirty="0"/>
          </a:p>
        </p:txBody>
      </p:sp>
      <p:sp>
        <p:nvSpPr>
          <p:cNvPr id="7" name="TextBox 6"/>
          <p:cNvSpPr txBox="1"/>
          <p:nvPr/>
        </p:nvSpPr>
        <p:spPr>
          <a:xfrm>
            <a:off x="298636" y="1981204"/>
            <a:ext cx="8845364" cy="4170324"/>
          </a:xfrm>
          <a:prstGeom prst="rect">
            <a:avLst/>
          </a:prstGeom>
          <a:noFill/>
        </p:spPr>
        <p:txBody>
          <a:bodyPr wrap="square" lIns="91390" tIns="45696" rIns="91390" bIns="45696" rtlCol="0">
            <a:spAutoFit/>
          </a:bodyPr>
          <a:lstStyle/>
          <a:p>
            <a:pPr>
              <a:spcAft>
                <a:spcPts val="600"/>
              </a:spcAft>
            </a:pPr>
            <a:endParaRPr lang="en-US" sz="1600" dirty="0" smtClean="0"/>
          </a:p>
          <a:p>
            <a:endParaRPr lang="en-US" sz="1600" dirty="0">
              <a:solidFill>
                <a:srgbClr val="000000"/>
              </a:solidFill>
            </a:endParaRPr>
          </a:p>
          <a:p>
            <a:pPr>
              <a:spcAft>
                <a:spcPts val="1200"/>
              </a:spcAft>
            </a:pPr>
            <a:r>
              <a:rPr lang="en-US" sz="1600" dirty="0">
                <a:solidFill>
                  <a:srgbClr val="000000"/>
                </a:solidFill>
              </a:rPr>
              <a:t>Program Components:</a:t>
            </a:r>
          </a:p>
          <a:p>
            <a:pPr marL="685432" lvl="1">
              <a:spcAft>
                <a:spcPts val="1800"/>
              </a:spcAft>
            </a:pPr>
            <a:r>
              <a:rPr lang="en-US" sz="1600" dirty="0">
                <a:solidFill>
                  <a:srgbClr val="000000"/>
                </a:solidFill>
              </a:rPr>
              <a:t>	Community Health Worker Training Capacity Expansion Grants</a:t>
            </a:r>
          </a:p>
          <a:p>
            <a:pPr marL="685432" lvl="1">
              <a:spcAft>
                <a:spcPts val="1800"/>
              </a:spcAft>
            </a:pPr>
            <a:r>
              <a:rPr lang="en-US" sz="1600" dirty="0">
                <a:solidFill>
                  <a:srgbClr val="000000"/>
                </a:solidFill>
              </a:rPr>
              <a:t>	Peer Specialist Training Capacity Expansion Grants</a:t>
            </a:r>
          </a:p>
          <a:p>
            <a:pPr marL="685432" lvl="1">
              <a:spcAft>
                <a:spcPts val="1800"/>
              </a:spcAft>
            </a:pPr>
            <a:r>
              <a:rPr lang="en-US" sz="1600" dirty="0">
                <a:solidFill>
                  <a:srgbClr val="000000"/>
                </a:solidFill>
              </a:rPr>
              <a:t>	Community Health Worker Supervisor Training Program Grants</a:t>
            </a:r>
            <a:endParaRPr lang="en-US" sz="1600" dirty="0">
              <a:solidFill>
                <a:srgbClr val="FF0000"/>
              </a:solidFill>
            </a:endParaRPr>
          </a:p>
          <a:p>
            <a:pPr marL="685432" lvl="1">
              <a:spcAft>
                <a:spcPts val="1800"/>
              </a:spcAft>
            </a:pPr>
            <a:r>
              <a:rPr lang="en-US" sz="1600" dirty="0">
                <a:solidFill>
                  <a:srgbClr val="000000"/>
                </a:solidFill>
              </a:rPr>
              <a:t>	Recovery Coach Supervisor Training Incentive Fund  </a:t>
            </a:r>
          </a:p>
          <a:p>
            <a:pPr>
              <a:spcAft>
                <a:spcPts val="1800"/>
              </a:spcAft>
            </a:pPr>
            <a:r>
              <a:rPr lang="en-US" sz="1600" dirty="0">
                <a:solidFill>
                  <a:srgbClr val="000000"/>
                </a:solidFill>
              </a:rPr>
              <a:t>	Competency-Based Training Program for ACOs and CPs</a:t>
            </a:r>
          </a:p>
          <a:p>
            <a:pPr>
              <a:spcAft>
                <a:spcPts val="1800"/>
              </a:spcAft>
            </a:pPr>
            <a:endParaRPr lang="en-US" sz="1600" dirty="0" smtClean="0">
              <a:solidFill>
                <a:srgbClr val="000000"/>
              </a:solidFill>
            </a:endParaRPr>
          </a:p>
          <a:p>
            <a:pPr>
              <a:spcAft>
                <a:spcPts val="1800"/>
              </a:spcAft>
            </a:pPr>
            <a:r>
              <a:rPr lang="en-US" sz="1600" dirty="0" smtClean="0">
                <a:solidFill>
                  <a:srgbClr val="000000"/>
                </a:solidFill>
              </a:rPr>
              <a:t>Program </a:t>
            </a:r>
            <a:r>
              <a:rPr lang="en-US" sz="1600" dirty="0">
                <a:solidFill>
                  <a:srgbClr val="000000"/>
                </a:solidFill>
              </a:rPr>
              <a:t>Model: Engage external partner to manage programs</a:t>
            </a:r>
            <a:endParaRPr lang="en-US" dirty="0" smtClean="0">
              <a:solidFill>
                <a:srgbClr val="000000"/>
              </a:solidFill>
            </a:endParaRPr>
          </a:p>
        </p:txBody>
      </p:sp>
      <p:grpSp>
        <p:nvGrpSpPr>
          <p:cNvPr id="8" name="Group 7"/>
          <p:cNvGrpSpPr/>
          <p:nvPr/>
        </p:nvGrpSpPr>
        <p:grpSpPr>
          <a:xfrm>
            <a:off x="253409" y="838199"/>
            <a:ext cx="8509145" cy="1066800"/>
            <a:chOff x="406224" y="788072"/>
            <a:chExt cx="7823376" cy="1066800"/>
          </a:xfrm>
        </p:grpSpPr>
        <p:sp>
          <p:nvSpPr>
            <p:cNvPr id="11" name="Rectangle 10"/>
            <p:cNvSpPr/>
            <p:nvPr/>
          </p:nvSpPr>
          <p:spPr>
            <a:xfrm>
              <a:off x="406224" y="788072"/>
              <a:ext cx="7823376" cy="1066800"/>
            </a:xfrm>
            <a:prstGeom prst="rect">
              <a:avLst/>
            </a:prstGeom>
            <a:solidFill>
              <a:schemeClr val="accent2">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89574" tIns="44787" rIns="89574" bIns="44787" rtlCol="0" anchor="ctr"/>
            <a:lstStyle/>
            <a:p>
              <a:pPr marL="0" lvl="1">
                <a:spcAft>
                  <a:spcPts val="600"/>
                </a:spcAft>
                <a:buClr>
                  <a:srgbClr val="002960"/>
                </a:buClr>
              </a:pPr>
              <a:r>
                <a:rPr lang="en-US" altLang="ko-KR" sz="1200" dirty="0">
                  <a:solidFill>
                    <a:srgbClr val="000000"/>
                  </a:solidFill>
                </a:rPr>
                <a:t>	                   </a:t>
              </a:r>
              <a:r>
                <a:rPr lang="en-US" altLang="ko-KR" sz="1100" dirty="0">
                  <a:solidFill>
                    <a:srgbClr val="000000"/>
                  </a:solidFill>
                </a:rPr>
                <a:t>Focus on areas with high anticipated need by ACOs &amp; CPs </a:t>
              </a:r>
            </a:p>
            <a:p>
              <a:pPr marL="0" lvl="1">
                <a:spcAft>
                  <a:spcPts val="600"/>
                </a:spcAft>
                <a:buClr>
                  <a:srgbClr val="002960"/>
                </a:buClr>
              </a:pPr>
              <a:r>
                <a:rPr lang="en-US" altLang="ko-KR" sz="1100" dirty="0">
                  <a:solidFill>
                    <a:srgbClr val="000000"/>
                  </a:solidFill>
                </a:rPr>
                <a:t>	                     Increase the availability of well-prepared frontline/extended healthcare workers (beyond  PCPs, NPs, etc.) </a:t>
              </a:r>
            </a:p>
            <a:p>
              <a:pPr marL="0" lvl="1">
                <a:spcAft>
                  <a:spcPts val="600"/>
                </a:spcAft>
                <a:buClr>
                  <a:srgbClr val="002960"/>
                </a:buClr>
              </a:pPr>
              <a:r>
                <a:rPr lang="en-US" altLang="ko-KR" sz="1100" dirty="0">
                  <a:solidFill>
                    <a:srgbClr val="000000"/>
                  </a:solidFill>
                </a:rPr>
                <a:t>	                     Support ongoing efforts to reinforce quality and standardization for frontline/extended healthcare workforce</a:t>
              </a:r>
            </a:p>
            <a:p>
              <a:pPr marL="0" lvl="1">
                <a:spcAft>
                  <a:spcPts val="294"/>
                </a:spcAft>
                <a:buClr>
                  <a:srgbClr val="002960"/>
                </a:buClr>
              </a:pPr>
              <a:r>
                <a:rPr lang="en-US" altLang="ko-KR" sz="1100" dirty="0">
                  <a:solidFill>
                    <a:srgbClr val="000000"/>
                  </a:solidFill>
                </a:rPr>
                <a:t>	                     Advance career prospects of frontline workforce, with a focus on incumbent workforce	</a:t>
              </a:r>
            </a:p>
          </p:txBody>
        </p:sp>
        <p:sp>
          <p:nvSpPr>
            <p:cNvPr id="12" name="TextBox 11"/>
            <p:cNvSpPr txBox="1"/>
            <p:nvPr/>
          </p:nvSpPr>
          <p:spPr>
            <a:xfrm>
              <a:off x="453132" y="991586"/>
              <a:ext cx="1454297" cy="659771"/>
            </a:xfrm>
            <a:prstGeom prst="rect">
              <a:avLst/>
            </a:prstGeom>
            <a:noFill/>
          </p:spPr>
          <p:txBody>
            <a:bodyPr wrap="none" rtlCol="0">
              <a:spAutoFit/>
            </a:bodyPr>
            <a:lstStyle/>
            <a:p>
              <a:pPr algn="ctr"/>
              <a:r>
                <a:rPr lang="en-US" altLang="ko-KR" sz="1200" b="1" dirty="0">
                  <a:solidFill>
                    <a:srgbClr val="000000"/>
                  </a:solidFill>
                </a:rPr>
                <a:t>Guiding Principles</a:t>
              </a:r>
            </a:p>
            <a:p>
              <a:pPr algn="ctr"/>
              <a:r>
                <a:rPr lang="en-US" altLang="ko-KR" sz="1200" b="1" dirty="0">
                  <a:solidFill>
                    <a:srgbClr val="000000"/>
                  </a:solidFill>
                </a:rPr>
                <a:t>for </a:t>
              </a:r>
            </a:p>
            <a:p>
              <a:pPr algn="ctr"/>
              <a:r>
                <a:rPr lang="en-US" altLang="ko-KR" sz="1200" b="1" dirty="0">
                  <a:solidFill>
                    <a:srgbClr val="000000"/>
                  </a:solidFill>
                </a:rPr>
                <a:t>Program Design </a:t>
              </a:r>
              <a:endParaRPr lang="en-US" sz="1200" b="1" dirty="0"/>
            </a:p>
          </p:txBody>
        </p:sp>
        <p:cxnSp>
          <p:nvCxnSpPr>
            <p:cNvPr id="13" name="Straight Connector 12"/>
            <p:cNvCxnSpPr/>
            <p:nvPr/>
          </p:nvCxnSpPr>
          <p:spPr>
            <a:xfrm>
              <a:off x="1932298" y="940472"/>
              <a:ext cx="0" cy="914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Oval 9"/>
          <p:cNvSpPr/>
          <p:nvPr/>
        </p:nvSpPr>
        <p:spPr>
          <a:xfrm>
            <a:off x="932621" y="2971804"/>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4a</a:t>
            </a:r>
          </a:p>
        </p:txBody>
      </p:sp>
      <p:sp>
        <p:nvSpPr>
          <p:cNvPr id="14" name="Oval 13"/>
          <p:cNvSpPr/>
          <p:nvPr/>
        </p:nvSpPr>
        <p:spPr>
          <a:xfrm>
            <a:off x="937544" y="342203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4b</a:t>
            </a:r>
          </a:p>
        </p:txBody>
      </p:sp>
      <p:sp>
        <p:nvSpPr>
          <p:cNvPr id="15" name="Oval 14"/>
          <p:cNvSpPr/>
          <p:nvPr/>
        </p:nvSpPr>
        <p:spPr>
          <a:xfrm>
            <a:off x="932613" y="389778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4c</a:t>
            </a:r>
          </a:p>
        </p:txBody>
      </p:sp>
      <p:sp>
        <p:nvSpPr>
          <p:cNvPr id="17" name="Oval 16"/>
          <p:cNvSpPr/>
          <p:nvPr/>
        </p:nvSpPr>
        <p:spPr>
          <a:xfrm>
            <a:off x="932615" y="4373199"/>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4d</a:t>
            </a:r>
          </a:p>
        </p:txBody>
      </p:sp>
      <p:sp>
        <p:nvSpPr>
          <p:cNvPr id="16" name="Oval 15"/>
          <p:cNvSpPr/>
          <p:nvPr/>
        </p:nvSpPr>
        <p:spPr>
          <a:xfrm>
            <a:off x="932617" y="485232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4e</a:t>
            </a:r>
          </a:p>
        </p:txBody>
      </p:sp>
      <p:sp>
        <p:nvSpPr>
          <p:cNvPr id="18" name="Oval 17"/>
          <p:cNvSpPr/>
          <p:nvPr/>
        </p:nvSpPr>
        <p:spPr>
          <a:xfrm>
            <a:off x="253024" y="30480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1600" b="1" dirty="0">
                <a:solidFill>
                  <a:srgbClr val="FFFFFF"/>
                </a:solidFill>
              </a:rPr>
              <a:t>4</a:t>
            </a:r>
          </a:p>
        </p:txBody>
      </p:sp>
    </p:spTree>
    <p:extLst>
      <p:ext uri="{BB962C8B-B14F-4D97-AF65-F5344CB8AC3E}">
        <p14:creationId xmlns:p14="http://schemas.microsoft.com/office/powerpoint/2010/main" val="15887307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152400" y="762000"/>
            <a:ext cx="8839200" cy="5632311"/>
          </a:xfrm>
        </p:spPr>
        <p:txBody>
          <a:bodyPr/>
          <a:lstStyle/>
          <a:p>
            <a:pPr marL="285750" indent="-285750">
              <a:spcAft>
                <a:spcPts val="1800"/>
              </a:spcAft>
              <a:buFont typeface="Arial" panose="020B0604020202020204" pitchFamily="34" charset="0"/>
              <a:buChar char="•"/>
            </a:pPr>
            <a:r>
              <a:rPr lang="en-US" sz="1200" dirty="0" smtClean="0"/>
              <a:t>The Workforce Development Grant Program will </a:t>
            </a:r>
            <a:r>
              <a:rPr lang="en-US" sz="1200" b="1" dirty="0" smtClean="0"/>
              <a:t>expand the number of available training slots </a:t>
            </a:r>
            <a:r>
              <a:rPr lang="en-US" sz="1200" dirty="0" smtClean="0"/>
              <a:t>for community health workers (CHW), peer specialists, and supervisors of CHWs, and will incentivize supervisors of recovery coaches to attend recovery coach supervisor training. </a:t>
            </a:r>
          </a:p>
          <a:p>
            <a:pPr marL="285750" indent="-285750">
              <a:spcAft>
                <a:spcPts val="1800"/>
              </a:spcAft>
              <a:buFont typeface="Arial" panose="020B0604020202020204" pitchFamily="34" charset="0"/>
              <a:buChar char="•"/>
            </a:pPr>
            <a:r>
              <a:rPr lang="en-US" sz="1200" b="1" dirty="0" smtClean="0"/>
              <a:t>Funding</a:t>
            </a:r>
            <a:r>
              <a:rPr lang="en-US" sz="1200" dirty="0" smtClean="0"/>
              <a:t> for the CHW Training Capacity Expansion Grant, Peer Specialist Training Capacity Expansion Grant, and CHW Supervisor Training Program Grant </a:t>
            </a:r>
            <a:r>
              <a:rPr lang="en-US" sz="1200" b="1" dirty="0" smtClean="0"/>
              <a:t>will go to the respective training programs to expand capacity—not to ACOs and CPs</a:t>
            </a:r>
            <a:r>
              <a:rPr lang="en-US" sz="1200" dirty="0" smtClean="0"/>
              <a:t>. As a result, it is possible that CHWs, their supervisors, and peer specialists could utilize these expanded training slots without their ACO’s or CP’s knowledge.  For instance, a community health center could decide to send numerous CHWs to a training program without ACO leadership accounting for such training in its workforce development planning.</a:t>
            </a:r>
          </a:p>
          <a:p>
            <a:pPr marL="285750" indent="-285750">
              <a:spcAft>
                <a:spcPts val="1800"/>
              </a:spcAft>
              <a:buFont typeface="Arial" panose="020B0604020202020204" pitchFamily="34" charset="0"/>
              <a:buChar char="•"/>
            </a:pPr>
            <a:r>
              <a:rPr lang="en-US" sz="1200" dirty="0" smtClean="0"/>
              <a:t>To </a:t>
            </a:r>
            <a:r>
              <a:rPr lang="en-US" sz="1200" dirty="0"/>
              <a:t>ensure that the frontline/extended healthcare workforce is integrated into overall ACO and CP workforce strategies, </a:t>
            </a:r>
            <a:r>
              <a:rPr lang="en-US" sz="1200" b="1" dirty="0"/>
              <a:t>MassHealth has required ACOs and CPs to submit </a:t>
            </a:r>
            <a:r>
              <a:rPr lang="en-US" sz="1200" b="1" dirty="0" smtClean="0"/>
              <a:t>workforce </a:t>
            </a:r>
            <a:r>
              <a:rPr lang="en-US" sz="1200" b="1" dirty="0"/>
              <a:t>development DSRIP </a:t>
            </a:r>
            <a:r>
              <a:rPr lang="en-US" sz="1200" b="1" dirty="0" smtClean="0"/>
              <a:t>plans </a:t>
            </a:r>
            <a:r>
              <a:rPr lang="en-US" sz="1200" b="1" dirty="0"/>
              <a:t>for their frontline/extended healthcare </a:t>
            </a:r>
            <a:r>
              <a:rPr lang="en-US" sz="1200" b="1" dirty="0" smtClean="0"/>
              <a:t>workforce as part of their DSRIP Participation Plans</a:t>
            </a:r>
            <a:r>
              <a:rPr lang="en-US" sz="1200" dirty="0" smtClean="0"/>
              <a:t>.  These submissions must include plans by ACOs and CPs to access these training supports. Approval </a:t>
            </a:r>
            <a:r>
              <a:rPr lang="en-US" sz="1200" dirty="0"/>
              <a:t>of </a:t>
            </a:r>
            <a:r>
              <a:rPr lang="en-US" sz="1200" dirty="0" smtClean="0"/>
              <a:t>these workforce </a:t>
            </a:r>
            <a:r>
              <a:rPr lang="en-US" sz="1200" dirty="0"/>
              <a:t>development </a:t>
            </a:r>
            <a:r>
              <a:rPr lang="en-US" sz="1200" dirty="0" smtClean="0"/>
              <a:t>plans will </a:t>
            </a:r>
            <a:r>
              <a:rPr lang="en-US" sz="1200" dirty="0"/>
              <a:t>be a pre-requisite for CHWs, </a:t>
            </a:r>
            <a:r>
              <a:rPr lang="en-US" sz="1200" dirty="0" smtClean="0"/>
              <a:t>their supervisors, and peer specialists to </a:t>
            </a:r>
            <a:r>
              <a:rPr lang="en-US" sz="1200" dirty="0"/>
              <a:t>register for </a:t>
            </a:r>
            <a:r>
              <a:rPr lang="en-US" sz="1200" dirty="0" smtClean="0"/>
              <a:t>the expanded training slots, and for </a:t>
            </a:r>
            <a:r>
              <a:rPr lang="en-US" sz="1200" dirty="0"/>
              <a:t>supervisors of recovery coaches to be selected for the Training Incentive Fund. </a:t>
            </a:r>
            <a:endParaRPr lang="en-US" sz="1200" dirty="0" smtClean="0"/>
          </a:p>
          <a:p>
            <a:pPr marL="285750" indent="-285750">
              <a:spcAft>
                <a:spcPts val="1800"/>
              </a:spcAft>
              <a:buFont typeface="Arial" panose="020B0604020202020204" pitchFamily="34" charset="0"/>
              <a:buChar char="•"/>
            </a:pPr>
            <a:r>
              <a:rPr lang="en-US" sz="1200" dirty="0" smtClean="0"/>
              <a:t>MassHealth will work closely with its external partner and funded training programs to </a:t>
            </a:r>
            <a:r>
              <a:rPr lang="en-US" sz="1200" b="1" dirty="0" smtClean="0"/>
              <a:t>ensure that this requirement does not compromise the ease of registration</a:t>
            </a:r>
            <a:r>
              <a:rPr lang="en-US" sz="1200" dirty="0" smtClean="0"/>
              <a:t> for individual CHWs, peer specialists, supervisors of recovery coaches, and supervisors of CHWs. </a:t>
            </a:r>
          </a:p>
          <a:p>
            <a:pPr>
              <a:spcAft>
                <a:spcPts val="1800"/>
              </a:spcAft>
            </a:pPr>
            <a:r>
              <a:rPr lang="en-US" sz="1200" b="1" u="sng" dirty="0" smtClean="0"/>
              <a:t>Other Notes</a:t>
            </a:r>
          </a:p>
          <a:p>
            <a:pPr marL="285750" lvl="1" indent="-285750">
              <a:spcAft>
                <a:spcPts val="1800"/>
              </a:spcAft>
              <a:buSzPct val="100000"/>
              <a:buFont typeface="Arial" panose="020B0604020202020204" pitchFamily="34" charset="0"/>
              <a:buChar char="•"/>
            </a:pPr>
            <a:r>
              <a:rPr lang="en-US" sz="1200" b="1" dirty="0">
                <a:ea typeface="+mn-ea"/>
                <a:cs typeface="+mn-cs"/>
              </a:rPr>
              <a:t>Costs of the trainings are not covered by SWI funding</a:t>
            </a:r>
            <a:r>
              <a:rPr lang="en-US" sz="1200" dirty="0">
                <a:ea typeface="+mn-ea"/>
                <a:cs typeface="+mn-cs"/>
              </a:rPr>
              <a:t>, with the exception of the supervisor of recovery coach training, and would need to be covered by other funding sources, per status quo</a:t>
            </a:r>
            <a:r>
              <a:rPr lang="en-US" sz="1200" dirty="0" smtClean="0">
                <a:ea typeface="+mn-ea"/>
                <a:cs typeface="+mn-cs"/>
              </a:rPr>
              <a:t>.</a:t>
            </a:r>
            <a:endParaRPr lang="en-US" sz="1200" dirty="0">
              <a:ea typeface="+mn-ea"/>
              <a:cs typeface="+mn-cs"/>
            </a:endParaRPr>
          </a:p>
          <a:p>
            <a:pPr marL="285750" lvl="1" indent="-285750">
              <a:spcAft>
                <a:spcPts val="1800"/>
              </a:spcAft>
              <a:buSzPct val="100000"/>
              <a:buFont typeface="Arial" panose="020B0604020202020204" pitchFamily="34" charset="0"/>
              <a:buChar char="•"/>
            </a:pPr>
            <a:r>
              <a:rPr lang="en-US" sz="1200" dirty="0">
                <a:ea typeface="+mn-ea"/>
                <a:cs typeface="+mn-cs"/>
              </a:rPr>
              <a:t>Expanded training capacity and training incentives will be </a:t>
            </a:r>
            <a:r>
              <a:rPr lang="en-US" sz="1200" b="1" dirty="0">
                <a:ea typeface="+mn-ea"/>
                <a:cs typeface="+mn-cs"/>
              </a:rPr>
              <a:t>prioritized</a:t>
            </a:r>
            <a:r>
              <a:rPr lang="en-US" sz="1200" dirty="0">
                <a:ea typeface="+mn-ea"/>
                <a:cs typeface="+mn-cs"/>
              </a:rPr>
              <a:t> for CHWs, peer specialists, supervisors of recovery coaches, and supervisors of CHWs </a:t>
            </a:r>
            <a:r>
              <a:rPr lang="en-US" sz="1200" b="1" dirty="0">
                <a:ea typeface="+mn-ea"/>
                <a:cs typeface="+mn-cs"/>
              </a:rPr>
              <a:t>employed by entities part of MassHealth ACOs and CPs</a:t>
            </a:r>
            <a:r>
              <a:rPr lang="en-US" sz="1200" dirty="0">
                <a:ea typeface="+mn-ea"/>
                <a:cs typeface="+mn-cs"/>
              </a:rPr>
              <a:t>. MassHealth anticipates CSAs being able to access </a:t>
            </a:r>
            <a:r>
              <a:rPr lang="en-US" sz="1200" dirty="0" smtClean="0">
                <a:ea typeface="+mn-ea"/>
                <a:cs typeface="+mn-cs"/>
              </a:rPr>
              <a:t>these expanded </a:t>
            </a:r>
            <a:r>
              <a:rPr lang="en-US" sz="1200" dirty="0">
                <a:ea typeface="+mn-ea"/>
                <a:cs typeface="+mn-cs"/>
              </a:rPr>
              <a:t>training slots beginning in Year 2. </a:t>
            </a:r>
          </a:p>
        </p:txBody>
      </p:sp>
      <p:sp>
        <p:nvSpPr>
          <p:cNvPr id="3" name="Title 2"/>
          <p:cNvSpPr>
            <a:spLocks noGrp="1"/>
          </p:cNvSpPr>
          <p:nvPr>
            <p:ph type="title"/>
          </p:nvPr>
        </p:nvSpPr>
        <p:spPr>
          <a:xfrm>
            <a:off x="741466" y="288760"/>
            <a:ext cx="8402534" cy="698501"/>
          </a:xfrm>
        </p:spPr>
        <p:txBody>
          <a:bodyPr/>
          <a:lstStyle/>
          <a:p>
            <a:r>
              <a:rPr lang="en-US" dirty="0" smtClean="0"/>
              <a:t>ACO and CP Integration Strategy </a:t>
            </a:r>
            <a:endParaRPr lang="en-US" dirty="0"/>
          </a:p>
        </p:txBody>
      </p:sp>
      <p:sp>
        <p:nvSpPr>
          <p:cNvPr id="4" name="Oval 3"/>
          <p:cNvSpPr/>
          <p:nvPr/>
        </p:nvSpPr>
        <p:spPr>
          <a:xfrm>
            <a:off x="248955" y="28876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4</a:t>
            </a:r>
          </a:p>
        </p:txBody>
      </p:sp>
    </p:spTree>
    <p:extLst>
      <p:ext uri="{BB962C8B-B14F-4D97-AF65-F5344CB8AC3E}">
        <p14:creationId xmlns:p14="http://schemas.microsoft.com/office/powerpoint/2010/main" val="1589395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300" y="304799"/>
            <a:ext cx="7850100" cy="292388"/>
          </a:xfrm>
        </p:spPr>
        <p:txBody>
          <a:bodyPr/>
          <a:lstStyle/>
          <a:p>
            <a:pPr lvl="0"/>
            <a:r>
              <a:rPr lang="en-US" dirty="0" smtClean="0"/>
              <a:t>Community Health Workers | Current Scenario  </a:t>
            </a:r>
            <a:endParaRPr lang="en-US" sz="1400" dirty="0"/>
          </a:p>
        </p:txBody>
      </p:sp>
      <p:sp>
        <p:nvSpPr>
          <p:cNvPr id="6" name="Content Placeholder 2"/>
          <p:cNvSpPr>
            <a:spLocks noGrp="1"/>
          </p:cNvSpPr>
          <p:nvPr>
            <p:ph idx="10"/>
          </p:nvPr>
        </p:nvSpPr>
        <p:spPr>
          <a:xfrm>
            <a:off x="422944" y="1066800"/>
            <a:ext cx="8204376" cy="5124480"/>
          </a:xfrm>
        </p:spPr>
        <p:txBody>
          <a:bodyPr/>
          <a:lstStyle/>
          <a:p>
            <a:pPr lvl="0"/>
            <a:r>
              <a:rPr lang="en-US" i="1" dirty="0"/>
              <a:t>A </a:t>
            </a:r>
            <a:r>
              <a:rPr lang="en-US" b="1" i="1" dirty="0"/>
              <a:t>Community Health Worker </a:t>
            </a:r>
            <a:r>
              <a:rPr lang="en-US" i="1" dirty="0"/>
              <a:t>(CHW) is a frontline public health worker who is a trusted member of and/or has an unusually close understanding of the community served. </a:t>
            </a:r>
            <a:r>
              <a:rPr lang="en-US" i="1" dirty="0" smtClean="0"/>
              <a:t>This </a:t>
            </a:r>
            <a:r>
              <a:rPr lang="en-US" i="1" dirty="0"/>
              <a:t>trusting relationship enables the CHW to serve as a liaison/link/intermediary between health/social services and the community to facilitate access to services and improve the quality and cultural competence of service delivery. </a:t>
            </a:r>
            <a:r>
              <a:rPr lang="en-US" i="1" dirty="0" smtClean="0"/>
              <a:t>A </a:t>
            </a:r>
            <a:r>
              <a:rPr lang="en-US" i="1" dirty="0"/>
              <a:t>CHW also builds individual and community capacity by increasing health knowledge and self-sufficiency through a range of activities such as outreach, community education, informal counseling, social support and </a:t>
            </a:r>
            <a:r>
              <a:rPr lang="en-US" i="1" dirty="0" smtClean="0"/>
              <a:t>advocacy. </a:t>
            </a:r>
          </a:p>
          <a:p>
            <a:pPr lvl="0"/>
            <a:endParaRPr lang="en-US" i="1" dirty="0" smtClean="0"/>
          </a:p>
          <a:p>
            <a:pPr lvl="0"/>
            <a:r>
              <a:rPr lang="en-US" b="1" dirty="0" smtClean="0"/>
              <a:t>Current Scenario</a:t>
            </a:r>
          </a:p>
          <a:p>
            <a:pPr marL="465138" indent="-285750">
              <a:buSzPct val="90000"/>
              <a:buFont typeface="Arial" panose="020B0604020202020204" pitchFamily="34" charset="0"/>
              <a:buChar char="•"/>
            </a:pPr>
            <a:r>
              <a:rPr lang="en-US" dirty="0"/>
              <a:t>Expected influx of CHW hiring from ACOs and CPs</a:t>
            </a:r>
          </a:p>
          <a:p>
            <a:pPr marL="465138" lvl="0" indent="-285750">
              <a:buSzPct val="90000"/>
              <a:buFont typeface="Arial" panose="020B0604020202020204" pitchFamily="34" charset="0"/>
              <a:buChar char="•"/>
            </a:pPr>
            <a:r>
              <a:rPr lang="en-US" dirty="0" smtClean="0"/>
              <a:t>Reported waitlists at existing CHW core competency training programs </a:t>
            </a:r>
          </a:p>
          <a:p>
            <a:pPr marL="465138" lvl="0" indent="-285750">
              <a:buSzPct val="90000"/>
              <a:buFont typeface="Arial" panose="020B0604020202020204" pitchFamily="34" charset="0"/>
              <a:buChar char="•"/>
            </a:pPr>
            <a:r>
              <a:rPr lang="en-US" dirty="0" smtClean="0"/>
              <a:t>New CHWs not working at the top of their roles prior to core competency training </a:t>
            </a:r>
            <a:endParaRPr lang="en-US" dirty="0"/>
          </a:p>
          <a:p>
            <a:pPr marL="465138" lvl="0" indent="-285750">
              <a:buSzPct val="90000"/>
              <a:buFont typeface="Arial" panose="020B0604020202020204" pitchFamily="34" charset="0"/>
              <a:buChar char="•"/>
            </a:pPr>
            <a:r>
              <a:rPr lang="en-US" dirty="0" smtClean="0"/>
              <a:t>Low </a:t>
            </a:r>
            <a:r>
              <a:rPr lang="en-US" dirty="0"/>
              <a:t>pay and </a:t>
            </a:r>
            <a:r>
              <a:rPr lang="en-US" dirty="0" smtClean="0"/>
              <a:t>retention among CHWs are challenges</a:t>
            </a:r>
          </a:p>
          <a:p>
            <a:pPr marL="465138" lvl="0" indent="-285750">
              <a:buSzPct val="90000"/>
              <a:buFont typeface="Arial" panose="020B0604020202020204" pitchFamily="34" charset="0"/>
              <a:buChar char="•"/>
            </a:pPr>
            <a:r>
              <a:rPr lang="en-US" dirty="0" smtClean="0"/>
              <a:t>In 2018, Massachusetts will begin certifying CHWs based on Chapter 322 Acts of 2010, at which point CHWs</a:t>
            </a:r>
            <a:r>
              <a:rPr lang="en-US" dirty="0"/>
              <a:t> </a:t>
            </a:r>
            <a:r>
              <a:rPr lang="en-US" dirty="0" smtClean="0"/>
              <a:t>can obtain voluntary certification and CHW core competency training programs can be approved to offer core competency certification training</a:t>
            </a:r>
          </a:p>
        </p:txBody>
      </p:sp>
      <p:sp>
        <p:nvSpPr>
          <p:cNvPr id="11" name="Oval 10"/>
          <p:cNvSpPr/>
          <p:nvPr/>
        </p:nvSpPr>
        <p:spPr>
          <a:xfrm>
            <a:off x="265172" y="293209"/>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rgbClr val="FFFFFF"/>
                </a:solidFill>
              </a:rPr>
              <a:t>4a</a:t>
            </a:r>
            <a:endParaRPr lang="en-US" sz="1400" b="1" dirty="0">
              <a:solidFill>
                <a:srgbClr val="FFFFFF"/>
              </a:solidFill>
            </a:endParaRPr>
          </a:p>
        </p:txBody>
      </p:sp>
    </p:spTree>
    <p:extLst>
      <p:ext uri="{BB962C8B-B14F-4D97-AF65-F5344CB8AC3E}">
        <p14:creationId xmlns:p14="http://schemas.microsoft.com/office/powerpoint/2010/main" val="40174961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3" y="316365"/>
            <a:ext cx="7696201" cy="298468"/>
          </a:xfrm>
        </p:spPr>
        <p:txBody>
          <a:bodyPr/>
          <a:lstStyle/>
          <a:p>
            <a:r>
              <a:rPr lang="en-US" dirty="0" smtClean="0"/>
              <a:t>Community </a:t>
            </a:r>
            <a:r>
              <a:rPr lang="en-US" dirty="0"/>
              <a:t>Health </a:t>
            </a:r>
            <a:r>
              <a:rPr lang="en-US" dirty="0" smtClean="0"/>
              <a:t>Worker Training</a:t>
            </a:r>
            <a:r>
              <a:rPr lang="en-US" dirty="0"/>
              <a:t> </a:t>
            </a:r>
            <a:r>
              <a:rPr lang="en-US" dirty="0" smtClean="0"/>
              <a:t>Capacity Expansion Grants</a:t>
            </a:r>
            <a:endParaRPr lang="en-US" dirty="0"/>
          </a:p>
        </p:txBody>
      </p:sp>
      <p:sp>
        <p:nvSpPr>
          <p:cNvPr id="12" name="Oval 11"/>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4a</a:t>
            </a:r>
          </a:p>
        </p:txBody>
      </p:sp>
      <p:graphicFrame>
        <p:nvGraphicFramePr>
          <p:cNvPr id="14" name="Table 13"/>
          <p:cNvGraphicFramePr>
            <a:graphicFrameLocks noGrp="1"/>
          </p:cNvGraphicFramePr>
          <p:nvPr>
            <p:extLst>
              <p:ext uri="{D42A27DB-BD31-4B8C-83A1-F6EECF244321}">
                <p14:modId xmlns:p14="http://schemas.microsoft.com/office/powerpoint/2010/main" val="3646572719"/>
              </p:ext>
            </p:extLst>
          </p:nvPr>
        </p:nvGraphicFramePr>
        <p:xfrm>
          <a:off x="265176" y="1066800"/>
          <a:ext cx="8602911" cy="1905000"/>
        </p:xfrm>
        <a:graphic>
          <a:graphicData uri="http://schemas.openxmlformats.org/drawingml/2006/table">
            <a:tbl>
              <a:tblPr firstRow="1" bandRow="1">
                <a:tableStyleId>{2D5ABB26-0587-4C30-8999-92F81FD0307C}</a:tableStyleId>
              </a:tblPr>
              <a:tblGrid>
                <a:gridCol w="1298320">
                  <a:extLst>
                    <a:ext uri="{9D8B030D-6E8A-4147-A177-3AD203B41FA5}">
                      <a16:colId xmlns="" xmlns:a16="http://schemas.microsoft.com/office/drawing/2014/main" val="595132427"/>
                    </a:ext>
                  </a:extLst>
                </a:gridCol>
                <a:gridCol w="7304591">
                  <a:extLst>
                    <a:ext uri="{9D8B030D-6E8A-4147-A177-3AD203B41FA5}">
                      <a16:colId xmlns="" xmlns:a16="http://schemas.microsoft.com/office/drawing/2014/main" val="3332578796"/>
                    </a:ext>
                  </a:extLst>
                </a:gridCol>
              </a:tblGrid>
              <a:tr h="527034">
                <a:tc>
                  <a:txBody>
                    <a:bodyPr/>
                    <a:lstStyle/>
                    <a:p>
                      <a:pPr algn="ctr"/>
                      <a:r>
                        <a:rPr lang="en-US" sz="1400" b="1" dirty="0">
                          <a:solidFill>
                            <a:schemeClr val="tx1"/>
                          </a:solidFill>
                        </a:rPr>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well-prepared community health workers (CHWs)</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in ACOs</a:t>
                      </a:r>
                      <a:r>
                        <a:rPr lang="en-US" sz="1400" kern="1200" baseline="0" dirty="0" smtClean="0">
                          <a:solidFill>
                            <a:schemeClr val="tx1"/>
                          </a:solidFill>
                          <a:effectLst/>
                          <a:latin typeface="+mn-lt"/>
                          <a:ea typeface="+mn-ea"/>
                          <a:cs typeface="+mn-cs"/>
                        </a:rPr>
                        <a:t> and CPs</a:t>
                      </a:r>
                      <a:endParaRPr lang="en-US" sz="1400" b="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744830">
                <a:tc>
                  <a:txBody>
                    <a:bodyPr/>
                    <a:lstStyle/>
                    <a:p>
                      <a:pPr algn="ctr"/>
                      <a:r>
                        <a:rPr lang="en-US" sz="1400" b="1" kern="1200" dirty="0" smtClean="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award</a:t>
                      </a:r>
                      <a:r>
                        <a:rPr lang="en-US" sz="1400" kern="1200" baseline="0" dirty="0" smtClean="0">
                          <a:solidFill>
                            <a:schemeClr val="tx1"/>
                          </a:solidFill>
                          <a:effectLst/>
                          <a:latin typeface="+mn-lt"/>
                          <a:ea typeface="+mn-ea"/>
                          <a:cs typeface="+mn-cs"/>
                        </a:rPr>
                        <a:t> one-year grants to CHW core competency training programs to increase the number of training slots available for CHWs employed by provider entities engaged in ACOs and CPs, with approved workforce development plans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r h="633136">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CHW core competency training programs</a:t>
                      </a:r>
                      <a:r>
                        <a:rPr lang="en-US" sz="1400" kern="1200" baseline="0" dirty="0" smtClean="0">
                          <a:solidFill>
                            <a:schemeClr val="tx1"/>
                          </a:solidFill>
                          <a:effectLst/>
                          <a:latin typeface="+mn-lt"/>
                          <a:ea typeface="+mn-ea"/>
                          <a:cs typeface="+mn-cs"/>
                        </a:rPr>
                        <a:t> that meet quality standards aligned with criteria </a:t>
                      </a:r>
                      <a:r>
                        <a:rPr lang="en-US" sz="1400" kern="1200" dirty="0" smtClean="0">
                          <a:solidFill>
                            <a:schemeClr val="tx1"/>
                          </a:solidFill>
                          <a:effectLst/>
                          <a:latin typeface="+mn-lt"/>
                          <a:ea typeface="+mn-ea"/>
                          <a:cs typeface="+mn-cs"/>
                        </a:rPr>
                        <a:t>developed by the Massachusetts Board of Certification of Community Health Workers</a:t>
                      </a:r>
                      <a:endParaRPr lang="en-US" sz="140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693896772"/>
              </p:ext>
            </p:extLst>
          </p:nvPr>
        </p:nvGraphicFramePr>
        <p:xfrm>
          <a:off x="265176" y="3352800"/>
          <a:ext cx="8574024" cy="1478276"/>
        </p:xfrm>
        <a:graphic>
          <a:graphicData uri="http://schemas.openxmlformats.org/drawingml/2006/table">
            <a:tbl>
              <a:tblPr firstRow="1" bandRow="1">
                <a:tableStyleId>{5DA37D80-6434-44D0-A028-1B22A696006F}</a:tableStyleId>
              </a:tblPr>
              <a:tblGrid>
                <a:gridCol w="1225888">
                  <a:extLst>
                    <a:ext uri="{9D8B030D-6E8A-4147-A177-3AD203B41FA5}">
                      <a16:colId xmlns="" xmlns:a16="http://schemas.microsoft.com/office/drawing/2014/main" val="29487190"/>
                    </a:ext>
                  </a:extLst>
                </a:gridCol>
                <a:gridCol w="4071540">
                  <a:extLst>
                    <a:ext uri="{9D8B030D-6E8A-4147-A177-3AD203B41FA5}">
                      <a16:colId xmlns="" xmlns:a16="http://schemas.microsoft.com/office/drawing/2014/main" val="2768105056"/>
                    </a:ext>
                  </a:extLst>
                </a:gridCol>
                <a:gridCol w="1424628"/>
                <a:gridCol w="1851968"/>
              </a:tblGrid>
              <a:tr h="533396">
                <a:tc grid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CHW Training Program</a:t>
                      </a:r>
                      <a:r>
                        <a:rPr lang="en-US" sz="1400" kern="1200" baseline="0" dirty="0" smtClean="0">
                          <a:effectLst/>
                        </a:rPr>
                        <a:t> Expansion Grants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Number of training</a:t>
                      </a:r>
                      <a:r>
                        <a:rPr lang="en-US" sz="1400" baseline="0" dirty="0" smtClean="0"/>
                        <a:t> cycles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CHWs trained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 xmlns:a16="http://schemas.microsoft.com/office/drawing/2014/main" val="411852646"/>
                  </a:ext>
                </a:extLst>
              </a:tr>
              <a:tr h="91440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CHW training award</a:t>
                      </a:r>
                      <a:r>
                        <a:rPr lang="en-US" sz="1400" baseline="0" dirty="0" smtClean="0"/>
                        <a:t> amount</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i="1" kern="1200" dirty="0" smtClean="0">
                          <a:solidFill>
                            <a:schemeClr val="tx1"/>
                          </a:solidFill>
                          <a:effectLst/>
                          <a:latin typeface="+mn-lt"/>
                          <a:ea typeface="+mn-ea"/>
                          <a:cs typeface="+mn-cs"/>
                        </a:rPr>
                        <a:t>$1,600</a:t>
                      </a:r>
                      <a:r>
                        <a:rPr lang="en-US" sz="1400" b="0" i="1" kern="1200" baseline="0" dirty="0" smtClean="0">
                          <a:solidFill>
                            <a:schemeClr val="tx1"/>
                          </a:solidFill>
                          <a:effectLst/>
                          <a:latin typeface="+mn-lt"/>
                          <a:ea typeface="+mn-ea"/>
                          <a:cs typeface="+mn-cs"/>
                        </a:rPr>
                        <a:t> per CHW x 25 CHWs per training cycle =</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$40,000</a:t>
                      </a:r>
                      <a:r>
                        <a:rPr lang="en-US" sz="1400" b="1" kern="1200" baseline="0" dirty="0" smtClean="0">
                          <a:solidFill>
                            <a:schemeClr val="tx1"/>
                          </a:solidFill>
                          <a:effectLst/>
                          <a:latin typeface="+mn-lt"/>
                          <a:ea typeface="+mn-ea"/>
                          <a:cs typeface="+mn-cs"/>
                        </a:rPr>
                        <a:t> per additional training cycle</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8 training cycles</a:t>
                      </a:r>
                      <a:r>
                        <a:rPr lang="en-US" sz="1400" b="1" kern="1200" baseline="0" dirty="0" smtClean="0">
                          <a:solidFill>
                            <a:schemeClr val="tx1"/>
                          </a:solidFill>
                          <a:effectLst/>
                          <a:latin typeface="+mn-lt"/>
                          <a:ea typeface="+mn-ea"/>
                          <a:cs typeface="+mn-cs"/>
                        </a:rPr>
                        <a:t> </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~200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9" name="TextBox 8"/>
          <p:cNvSpPr txBox="1"/>
          <p:nvPr/>
        </p:nvSpPr>
        <p:spPr>
          <a:xfrm>
            <a:off x="1447800" y="5334000"/>
            <a:ext cx="6705600" cy="923330"/>
          </a:xfrm>
          <a:prstGeom prst="rect">
            <a:avLst/>
          </a:prstGeom>
          <a:noFill/>
        </p:spPr>
        <p:txBody>
          <a:bodyPr wrap="square" rtlCol="0">
            <a:spAutoFit/>
          </a:bodyPr>
          <a:lstStyle/>
          <a:p>
            <a:pPr algn="ctr"/>
            <a:r>
              <a:rPr lang="en-US" dirty="0" smtClean="0"/>
              <a:t>Applications for training program open March 2018</a:t>
            </a:r>
          </a:p>
          <a:p>
            <a:pPr algn="ctr"/>
            <a:endParaRPr lang="en-US" dirty="0" smtClean="0"/>
          </a:p>
          <a:p>
            <a:pPr algn="ctr"/>
            <a:r>
              <a:rPr lang="en-US" dirty="0" smtClean="0"/>
              <a:t>Expanded training slots available to ACOs and CPs May 2018</a:t>
            </a:r>
            <a:endParaRPr lang="en-US" dirty="0"/>
          </a:p>
        </p:txBody>
      </p:sp>
    </p:spTree>
    <p:extLst>
      <p:ext uri="{BB962C8B-B14F-4D97-AF65-F5344CB8AC3E}">
        <p14:creationId xmlns:p14="http://schemas.microsoft.com/office/powerpoint/2010/main" val="1413346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1" y="2544637"/>
            <a:ext cx="8229600" cy="553998"/>
          </a:xfrm>
        </p:spPr>
        <p:txBody>
          <a:bodyPr/>
          <a:lstStyle/>
          <a:p>
            <a:r>
              <a:rPr lang="en-US" sz="3600" dirty="0">
                <a:solidFill>
                  <a:schemeClr val="tx1"/>
                </a:solidFill>
              </a:rPr>
              <a:t>DSRIP </a:t>
            </a:r>
            <a:r>
              <a:rPr lang="en-US" sz="3600" dirty="0" smtClean="0"/>
              <a:t>Program Overview</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1</a:t>
            </a:r>
          </a:p>
        </p:txBody>
      </p:sp>
    </p:spTree>
    <p:extLst>
      <p:ext uri="{BB962C8B-B14F-4D97-AF65-F5344CB8AC3E}">
        <p14:creationId xmlns:p14="http://schemas.microsoft.com/office/powerpoint/2010/main" val="64925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944" y="316365"/>
            <a:ext cx="8053675" cy="298468"/>
          </a:xfrm>
        </p:spPr>
        <p:txBody>
          <a:bodyPr/>
          <a:lstStyle/>
          <a:p>
            <a:pPr lvl="0"/>
            <a:r>
              <a:rPr lang="en-US" dirty="0" smtClean="0"/>
              <a:t>	Peer Specialist Training Capacity Expansion Grants</a:t>
            </a:r>
            <a:endParaRPr lang="en-US" dirty="0"/>
          </a:p>
        </p:txBody>
      </p:sp>
      <p:sp>
        <p:nvSpPr>
          <p:cNvPr id="17" name="Oval 16"/>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4b</a:t>
            </a:r>
          </a:p>
        </p:txBody>
      </p:sp>
      <p:graphicFrame>
        <p:nvGraphicFramePr>
          <p:cNvPr id="14" name="Table 13"/>
          <p:cNvGraphicFramePr>
            <a:graphicFrameLocks noGrp="1"/>
          </p:cNvGraphicFramePr>
          <p:nvPr>
            <p:extLst>
              <p:ext uri="{D42A27DB-BD31-4B8C-83A1-F6EECF244321}">
                <p14:modId xmlns:p14="http://schemas.microsoft.com/office/powerpoint/2010/main" val="1113101323"/>
              </p:ext>
            </p:extLst>
          </p:nvPr>
        </p:nvGraphicFramePr>
        <p:xfrm>
          <a:off x="273643" y="2514600"/>
          <a:ext cx="8602911" cy="1563354"/>
        </p:xfrm>
        <a:graphic>
          <a:graphicData uri="http://schemas.openxmlformats.org/drawingml/2006/table">
            <a:tbl>
              <a:tblPr firstRow="1" bandRow="1">
                <a:tableStyleId>{2D5ABB26-0587-4C30-8999-92F81FD0307C}</a:tableStyleId>
              </a:tblPr>
              <a:tblGrid>
                <a:gridCol w="1298320">
                  <a:extLst>
                    <a:ext uri="{9D8B030D-6E8A-4147-A177-3AD203B41FA5}">
                      <a16:colId xmlns="" xmlns:a16="http://schemas.microsoft.com/office/drawing/2014/main" val="595132427"/>
                    </a:ext>
                  </a:extLst>
                </a:gridCol>
                <a:gridCol w="7304591">
                  <a:extLst>
                    <a:ext uri="{9D8B030D-6E8A-4147-A177-3AD203B41FA5}">
                      <a16:colId xmlns="" xmlns:a16="http://schemas.microsoft.com/office/drawing/2014/main" val="3332578796"/>
                    </a:ext>
                  </a:extLst>
                </a:gridCol>
              </a:tblGrid>
              <a:tr h="304800">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well-trained </a:t>
                      </a:r>
                      <a:r>
                        <a:rPr lang="en-US" sz="1400" kern="1200" baseline="0" dirty="0" smtClean="0">
                          <a:solidFill>
                            <a:schemeClr val="tx1"/>
                          </a:solidFill>
                          <a:effectLst/>
                          <a:latin typeface="+mn-lt"/>
                          <a:ea typeface="+mn-ea"/>
                          <a:cs typeface="+mn-cs"/>
                        </a:rPr>
                        <a:t>peer specialists </a:t>
                      </a:r>
                      <a:r>
                        <a:rPr lang="en-US" sz="1400" kern="1200" dirty="0" smtClean="0">
                          <a:solidFill>
                            <a:schemeClr val="tx1"/>
                          </a:solidFill>
                          <a:effectLst/>
                          <a:latin typeface="+mn-lt"/>
                          <a:ea typeface="+mn-ea"/>
                          <a:cs typeface="+mn-cs"/>
                        </a:rPr>
                        <a:t>in ACOs and CPs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605163">
                <a:tc>
                  <a:txBody>
                    <a:bodyPr/>
                    <a:lstStyle/>
                    <a:p>
                      <a:pPr algn="ctr"/>
                      <a:r>
                        <a:rPr lang="en-US" sz="1400" b="1" kern="1200" dirty="0" smtClean="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award</a:t>
                      </a:r>
                      <a:r>
                        <a:rPr lang="en-US" sz="1400" kern="1200" baseline="0" dirty="0" smtClean="0">
                          <a:solidFill>
                            <a:schemeClr val="tx1"/>
                          </a:solidFill>
                          <a:effectLst/>
                          <a:latin typeface="+mn-lt"/>
                          <a:ea typeface="+mn-ea"/>
                          <a:cs typeface="+mn-cs"/>
                        </a:rPr>
                        <a:t> one-year grants to approved peer specialist training programs to increase the number of training slots available for peer specialists employed by provider entities engaged in ACOs and CPs with approved workforce development plans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r h="527034">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effectLst/>
                          <a:latin typeface="+mn-lt"/>
                          <a:ea typeface="+mn-ea"/>
                          <a:cs typeface="+mn-cs"/>
                        </a:rPr>
                        <a:t>Peer specialist training programs offering training aligned with  the Substance Abuse and Mental Health Services Administration (SAMHSA) standards</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91679885"/>
              </p:ext>
            </p:extLst>
          </p:nvPr>
        </p:nvGraphicFramePr>
        <p:xfrm>
          <a:off x="265176" y="4191000"/>
          <a:ext cx="8574024" cy="1249680"/>
        </p:xfrm>
        <a:graphic>
          <a:graphicData uri="http://schemas.openxmlformats.org/drawingml/2006/table">
            <a:tbl>
              <a:tblPr firstRow="1" bandRow="1">
                <a:tableStyleId>{5DA37D80-6434-44D0-A028-1B22A696006F}</a:tableStyleId>
              </a:tblPr>
              <a:tblGrid>
                <a:gridCol w="1382653">
                  <a:extLst>
                    <a:ext uri="{9D8B030D-6E8A-4147-A177-3AD203B41FA5}">
                      <a16:colId xmlns="" xmlns:a16="http://schemas.microsoft.com/office/drawing/2014/main" val="29487190"/>
                    </a:ext>
                  </a:extLst>
                </a:gridCol>
                <a:gridCol w="3914775">
                  <a:extLst>
                    <a:ext uri="{9D8B030D-6E8A-4147-A177-3AD203B41FA5}">
                      <a16:colId xmlns="" xmlns:a16="http://schemas.microsoft.com/office/drawing/2014/main" val="2768105056"/>
                    </a:ext>
                  </a:extLst>
                </a:gridCol>
                <a:gridCol w="1424628"/>
                <a:gridCol w="1851968"/>
              </a:tblGrid>
              <a:tr h="380999">
                <a:tc grid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Peer</a:t>
                      </a:r>
                      <a:r>
                        <a:rPr lang="en-US" sz="1400" kern="1200" baseline="0" dirty="0" smtClean="0">
                          <a:effectLst/>
                        </a:rPr>
                        <a:t> Specialist</a:t>
                      </a:r>
                      <a:r>
                        <a:rPr lang="en-US" sz="1400" kern="1200" dirty="0" smtClean="0">
                          <a:effectLst/>
                        </a:rPr>
                        <a:t> Training Program</a:t>
                      </a:r>
                      <a:r>
                        <a:rPr lang="en-US" sz="1400" kern="1200" baseline="0" dirty="0" smtClean="0">
                          <a:effectLst/>
                        </a:rPr>
                        <a:t> Expansion Grants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Number of training</a:t>
                      </a:r>
                      <a:r>
                        <a:rPr lang="en-US" sz="1400" baseline="0" dirty="0" smtClean="0"/>
                        <a:t> cycles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Peer</a:t>
                      </a:r>
                      <a:r>
                        <a:rPr lang="en-US" sz="1400" baseline="0" dirty="0" smtClean="0"/>
                        <a:t> Specialist</a:t>
                      </a:r>
                      <a:r>
                        <a:rPr lang="en-US" sz="1400" dirty="0" smtClean="0"/>
                        <a:t>s trained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 xmlns:a16="http://schemas.microsoft.com/office/drawing/2014/main" val="411852646"/>
                  </a:ext>
                </a:extLst>
              </a:tr>
              <a:tr h="63747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Peer</a:t>
                      </a:r>
                      <a:r>
                        <a:rPr lang="en-US" sz="1400" baseline="0" dirty="0" smtClean="0"/>
                        <a:t> specialist</a:t>
                      </a:r>
                      <a:r>
                        <a:rPr lang="en-US" sz="1400" dirty="0" smtClean="0"/>
                        <a:t> training award</a:t>
                      </a:r>
                      <a:r>
                        <a:rPr lang="en-US" sz="1400" baseline="0" dirty="0" smtClean="0"/>
                        <a:t> amount</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i="1" kern="1200" dirty="0" smtClean="0">
                          <a:solidFill>
                            <a:schemeClr val="tx1"/>
                          </a:solidFill>
                          <a:effectLst/>
                          <a:latin typeface="+mn-lt"/>
                          <a:ea typeface="+mn-ea"/>
                          <a:cs typeface="+mn-cs"/>
                        </a:rPr>
                        <a:t>$1,600</a:t>
                      </a:r>
                      <a:r>
                        <a:rPr lang="en-US" sz="1400" b="0" i="1" kern="1200" baseline="0" dirty="0" smtClean="0">
                          <a:solidFill>
                            <a:schemeClr val="tx1"/>
                          </a:solidFill>
                          <a:effectLst/>
                          <a:latin typeface="+mn-lt"/>
                          <a:ea typeface="+mn-ea"/>
                          <a:cs typeface="+mn-cs"/>
                        </a:rPr>
                        <a:t> per Peer Specialist x 35 Peer Specialists per training =</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$56,000</a:t>
                      </a:r>
                      <a:r>
                        <a:rPr lang="en-US" sz="1400" b="1" kern="1200" baseline="0" dirty="0" smtClean="0">
                          <a:solidFill>
                            <a:schemeClr val="tx1"/>
                          </a:solidFill>
                          <a:effectLst/>
                          <a:latin typeface="+mn-lt"/>
                          <a:ea typeface="+mn-ea"/>
                          <a:cs typeface="+mn-cs"/>
                        </a:rPr>
                        <a:t> per additional training cycle</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4 training cycles</a:t>
                      </a:r>
                      <a:r>
                        <a:rPr lang="en-US" sz="1400" b="1" kern="1200" baseline="0" dirty="0" smtClean="0">
                          <a:solidFill>
                            <a:schemeClr val="tx1"/>
                          </a:solidFill>
                          <a:effectLst/>
                          <a:latin typeface="+mn-lt"/>
                          <a:ea typeface="+mn-ea"/>
                          <a:cs typeface="+mn-cs"/>
                        </a:rPr>
                        <a:t> </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~140</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8" name="TextBox 7"/>
          <p:cNvSpPr txBox="1"/>
          <p:nvPr/>
        </p:nvSpPr>
        <p:spPr>
          <a:xfrm>
            <a:off x="1447800" y="5629870"/>
            <a:ext cx="6705600" cy="923330"/>
          </a:xfrm>
          <a:prstGeom prst="rect">
            <a:avLst/>
          </a:prstGeom>
          <a:noFill/>
        </p:spPr>
        <p:txBody>
          <a:bodyPr wrap="square" rtlCol="0">
            <a:spAutoFit/>
          </a:bodyPr>
          <a:lstStyle/>
          <a:p>
            <a:pPr algn="ctr"/>
            <a:r>
              <a:rPr lang="en-US" dirty="0" smtClean="0"/>
              <a:t>Applications for training program open March 2018</a:t>
            </a:r>
          </a:p>
          <a:p>
            <a:pPr algn="ctr"/>
            <a:endParaRPr lang="en-US" dirty="0" smtClean="0"/>
          </a:p>
          <a:p>
            <a:pPr algn="ctr"/>
            <a:r>
              <a:rPr lang="en-US" dirty="0" smtClean="0"/>
              <a:t>Expanded training slots available to ACOs and CPs May 2018</a:t>
            </a:r>
            <a:endParaRPr lang="en-US" dirty="0"/>
          </a:p>
        </p:txBody>
      </p:sp>
      <p:sp>
        <p:nvSpPr>
          <p:cNvPr id="10" name="Content Placeholder 2"/>
          <p:cNvSpPr txBox="1">
            <a:spLocks/>
          </p:cNvSpPr>
          <p:nvPr/>
        </p:nvSpPr>
        <p:spPr bwMode="auto">
          <a:xfrm>
            <a:off x="350174" y="762000"/>
            <a:ext cx="8721056" cy="16773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2937"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197480" indent="-195861" algn="l" defTabSz="912937" rtl="0" eaLnBrk="1" fontAlgn="base" hangingPunct="1">
              <a:spcBef>
                <a:spcPct val="0"/>
              </a:spcBef>
              <a:spcAft>
                <a:spcPts val="600"/>
              </a:spcAft>
              <a:buClr>
                <a:schemeClr val="tx2"/>
              </a:buClr>
              <a:buSzPct val="125000"/>
              <a:buFont typeface="Arial" charset="0"/>
              <a:buChar char="▪"/>
              <a:defRPr sz="1600" baseline="0">
                <a:solidFill>
                  <a:schemeClr val="tx1"/>
                </a:solidFill>
                <a:latin typeface="+mn-lt"/>
              </a:defRPr>
            </a:lvl2pPr>
            <a:lvl3pPr marL="466179" indent="-267083" algn="l" defTabSz="912937" rtl="0" eaLnBrk="1" fontAlgn="base" hangingPunct="1">
              <a:spcBef>
                <a:spcPct val="0"/>
              </a:spcBef>
              <a:spcAft>
                <a:spcPts val="600"/>
              </a:spcAft>
              <a:buClr>
                <a:schemeClr val="tx2"/>
              </a:buClr>
              <a:buSzPct val="120000"/>
              <a:buFont typeface="Arial" charset="0"/>
              <a:buChar char="–"/>
              <a:defRPr sz="1600" baseline="0">
                <a:solidFill>
                  <a:schemeClr val="tx1"/>
                </a:solidFill>
                <a:latin typeface="+mn-lt"/>
              </a:defRPr>
            </a:lvl3pPr>
            <a:lvl4pPr marL="626430" indent="-158631" algn="l" defTabSz="912937" rtl="0" eaLnBrk="1" fontAlgn="base" hangingPunct="1">
              <a:spcBef>
                <a:spcPct val="0"/>
              </a:spcBef>
              <a:spcAft>
                <a:spcPts val="600"/>
              </a:spcAft>
              <a:buClr>
                <a:schemeClr val="tx2"/>
              </a:buClr>
              <a:buSzPct val="120000"/>
              <a:buFont typeface="Arial" charset="0"/>
              <a:buChar char="▫"/>
              <a:defRPr sz="1600" baseline="0">
                <a:solidFill>
                  <a:schemeClr val="tx1"/>
                </a:solidFill>
                <a:latin typeface="+mn-lt"/>
              </a:defRPr>
            </a:lvl4pPr>
            <a:lvl5pPr marL="764535" indent="-132732" algn="l" defTabSz="912937" rtl="0" eaLnBrk="1" fontAlgn="base" hangingPunct="1">
              <a:spcBef>
                <a:spcPct val="0"/>
              </a:spcBef>
              <a:spcAft>
                <a:spcPts val="600"/>
              </a:spcAft>
              <a:buClr>
                <a:schemeClr val="tx2"/>
              </a:buClr>
              <a:buSzPct val="89000"/>
              <a:buFont typeface="Arial" charset="0"/>
              <a:buChar char="-"/>
              <a:defRPr sz="1600" baseline="0">
                <a:solidFill>
                  <a:schemeClr val="tx1"/>
                </a:solidFill>
                <a:latin typeface="+mn-lt"/>
              </a:defRPr>
            </a:lvl5pPr>
            <a:lvl6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0" lvl="1" indent="0">
              <a:buFont typeface="Arial" charset="0"/>
              <a:buNone/>
            </a:pPr>
            <a:r>
              <a:rPr lang="en-US" sz="1400" i="1" kern="0" dirty="0" smtClean="0"/>
              <a:t>A </a:t>
            </a:r>
            <a:r>
              <a:rPr lang="en-US" sz="1400" b="1" i="1" kern="0" dirty="0" smtClean="0"/>
              <a:t>peer specialist </a:t>
            </a:r>
            <a:r>
              <a:rPr lang="en-US" sz="1400" i="1" kern="0" dirty="0" smtClean="0"/>
              <a:t>has been trained to effectively share his or her experiences in the mental health system and in recovery with</a:t>
            </a:r>
            <a:r>
              <a:rPr lang="en-US" sz="1400" i="1" kern="0" dirty="0" smtClean="0">
                <a:solidFill>
                  <a:srgbClr val="FF0000"/>
                </a:solidFill>
              </a:rPr>
              <a:t> </a:t>
            </a:r>
            <a:r>
              <a:rPr lang="en-US" sz="1400" i="1" kern="0" dirty="0" smtClean="0"/>
              <a:t>individuals involved in the mental health system.</a:t>
            </a:r>
            <a:endParaRPr lang="en-US" sz="1400" b="1" kern="0" dirty="0" smtClean="0"/>
          </a:p>
          <a:p>
            <a:pPr>
              <a:spcBef>
                <a:spcPts val="1200"/>
              </a:spcBef>
            </a:pPr>
            <a:r>
              <a:rPr lang="en-US" sz="1400" b="1" kern="0" dirty="0" smtClean="0"/>
              <a:t>Current Scenario</a:t>
            </a:r>
          </a:p>
          <a:p>
            <a:pPr marL="465138" indent="-285750">
              <a:buSzPct val="90000"/>
              <a:buFont typeface="Arial" panose="020B0604020202020204" pitchFamily="34" charset="0"/>
              <a:buChar char="•"/>
            </a:pPr>
            <a:r>
              <a:rPr lang="en-US" sz="1400" kern="0" dirty="0" smtClean="0"/>
              <a:t>Expected influx of peer specialist hiring from ACOs and CPs</a:t>
            </a:r>
          </a:p>
          <a:p>
            <a:pPr marL="465138" indent="-285750">
              <a:buSzPct val="90000"/>
              <a:buFont typeface="Arial" panose="020B0604020202020204" pitchFamily="34" charset="0"/>
              <a:buChar char="•"/>
            </a:pPr>
            <a:r>
              <a:rPr lang="en-US" sz="1400" kern="0" dirty="0" smtClean="0"/>
              <a:t>Given current Department of Mental Health (DMH) funding of training programs, training slots are prioritized for DMH-supported peer specialists </a:t>
            </a:r>
          </a:p>
        </p:txBody>
      </p:sp>
    </p:spTree>
    <p:extLst>
      <p:ext uri="{BB962C8B-B14F-4D97-AF65-F5344CB8AC3E}">
        <p14:creationId xmlns:p14="http://schemas.microsoft.com/office/powerpoint/2010/main" val="38126762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787"/>
            <a:ext cx="7850100" cy="298468"/>
          </a:xfrm>
        </p:spPr>
        <p:txBody>
          <a:bodyPr/>
          <a:lstStyle/>
          <a:p>
            <a:pPr lvl="0"/>
            <a:r>
              <a:rPr lang="en-US" dirty="0" smtClean="0"/>
              <a:t>Community Health Worker Supervisors Training Program Grants</a:t>
            </a:r>
            <a:endParaRPr lang="en-US" sz="1400" dirty="0"/>
          </a:p>
        </p:txBody>
      </p:sp>
      <p:sp>
        <p:nvSpPr>
          <p:cNvPr id="11" name="Oval 10"/>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4c</a:t>
            </a:r>
          </a:p>
        </p:txBody>
      </p:sp>
      <p:graphicFrame>
        <p:nvGraphicFramePr>
          <p:cNvPr id="14" name="Table 13"/>
          <p:cNvGraphicFramePr>
            <a:graphicFrameLocks noGrp="1"/>
          </p:cNvGraphicFramePr>
          <p:nvPr>
            <p:extLst>
              <p:ext uri="{D42A27DB-BD31-4B8C-83A1-F6EECF244321}">
                <p14:modId xmlns:p14="http://schemas.microsoft.com/office/powerpoint/2010/main" val="3474730699"/>
              </p:ext>
            </p:extLst>
          </p:nvPr>
        </p:nvGraphicFramePr>
        <p:xfrm>
          <a:off x="265176" y="2098106"/>
          <a:ext cx="8602911" cy="2016694"/>
        </p:xfrm>
        <a:graphic>
          <a:graphicData uri="http://schemas.openxmlformats.org/drawingml/2006/table">
            <a:tbl>
              <a:tblPr firstRow="1" bandRow="1">
                <a:tableStyleId>{2D5ABB26-0587-4C30-8999-92F81FD0307C}</a:tableStyleId>
              </a:tblPr>
              <a:tblGrid>
                <a:gridCol w="1298320">
                  <a:extLst>
                    <a:ext uri="{9D8B030D-6E8A-4147-A177-3AD203B41FA5}">
                      <a16:colId xmlns="" xmlns:a16="http://schemas.microsoft.com/office/drawing/2014/main" val="595132427"/>
                    </a:ext>
                  </a:extLst>
                </a:gridCol>
                <a:gridCol w="7304591">
                  <a:extLst>
                    <a:ext uri="{9D8B030D-6E8A-4147-A177-3AD203B41FA5}">
                      <a16:colId xmlns="" xmlns:a16="http://schemas.microsoft.com/office/drawing/2014/main" val="3332578796"/>
                    </a:ext>
                  </a:extLst>
                </a:gridCol>
              </a:tblGrid>
              <a:tr h="527034">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CHW effectiveness and retention</a:t>
                      </a:r>
                      <a:r>
                        <a:rPr lang="en-US" sz="1400" kern="1200" baseline="0" dirty="0" smtClean="0">
                          <a:solidFill>
                            <a:schemeClr val="tx1"/>
                          </a:solidFill>
                          <a:effectLst/>
                          <a:latin typeface="+mn-lt"/>
                          <a:ea typeface="+mn-ea"/>
                          <a:cs typeface="+mn-cs"/>
                        </a:rPr>
                        <a:t> by increasing the availability of quality trainings for CHW supervisors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744830">
                <a:tc>
                  <a:txBody>
                    <a:bodyPr/>
                    <a:lstStyle/>
                    <a:p>
                      <a:pPr algn="ctr"/>
                      <a:r>
                        <a:rPr lang="en-US" sz="1400" b="1" kern="1200" dirty="0" smtClean="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award a one-year grant to create/expand and implement a CHW supervisor training programs for CHW supervisors employed by entities engaged in ACOs, CPs</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with approved workforce development DSRIP plans</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r h="744830">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CHW core competency training programs that meet quality standards aligned with criteria developed by the Massachusetts Board of Certification of Community Health Workers </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4155849589"/>
              </p:ext>
            </p:extLst>
          </p:nvPr>
        </p:nvGraphicFramePr>
        <p:xfrm>
          <a:off x="265176" y="4345329"/>
          <a:ext cx="8603470" cy="836271"/>
        </p:xfrm>
        <a:graphic>
          <a:graphicData uri="http://schemas.openxmlformats.org/drawingml/2006/table">
            <a:tbl>
              <a:tblPr firstRow="1" bandRow="1">
                <a:tableStyleId>{5DA37D80-6434-44D0-A028-1B22A696006F}</a:tableStyleId>
              </a:tblPr>
              <a:tblGrid>
                <a:gridCol w="1317922">
                  <a:extLst>
                    <a:ext uri="{9D8B030D-6E8A-4147-A177-3AD203B41FA5}">
                      <a16:colId xmlns="" xmlns:a16="http://schemas.microsoft.com/office/drawing/2014/main" val="29487190"/>
                    </a:ext>
                  </a:extLst>
                </a:gridCol>
                <a:gridCol w="7285548">
                  <a:extLst>
                    <a:ext uri="{9D8B030D-6E8A-4147-A177-3AD203B41FA5}">
                      <a16:colId xmlns="" xmlns:a16="http://schemas.microsoft.com/office/drawing/2014/main" val="2768105056"/>
                    </a:ext>
                  </a:extLst>
                </a:gridCol>
              </a:tblGrid>
              <a:tr h="309237">
                <a:tc grid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CHW Supervisor Training</a:t>
                      </a:r>
                      <a:r>
                        <a:rPr lang="en-US" sz="1400" kern="1200" baseline="0" dirty="0" smtClean="0">
                          <a:effectLst/>
                        </a:rPr>
                        <a:t> Grant</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411852646"/>
                  </a:ext>
                </a:extLst>
              </a:tr>
              <a:tr h="527034">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Award amount</a:t>
                      </a:r>
                      <a:endParaRPr lang="en-US" sz="140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baseline="0" dirty="0" smtClean="0">
                          <a:solidFill>
                            <a:schemeClr val="tx1"/>
                          </a:solidFill>
                          <a:effectLst/>
                          <a:latin typeface="+mn-lt"/>
                          <a:ea typeface="+mn-ea"/>
                          <a:cs typeface="+mn-cs"/>
                        </a:rPr>
                        <a:t>Up to $85,000 per training program for curriculum development and implementation</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7" name="TextBox 6"/>
          <p:cNvSpPr txBox="1"/>
          <p:nvPr/>
        </p:nvSpPr>
        <p:spPr>
          <a:xfrm>
            <a:off x="1447800" y="5334000"/>
            <a:ext cx="6705600" cy="923330"/>
          </a:xfrm>
          <a:prstGeom prst="rect">
            <a:avLst/>
          </a:prstGeom>
          <a:noFill/>
        </p:spPr>
        <p:txBody>
          <a:bodyPr wrap="square" rtlCol="0">
            <a:spAutoFit/>
          </a:bodyPr>
          <a:lstStyle/>
          <a:p>
            <a:pPr algn="ctr"/>
            <a:r>
              <a:rPr lang="en-US" dirty="0" smtClean="0"/>
              <a:t>Applications for training program open in March.</a:t>
            </a:r>
          </a:p>
          <a:p>
            <a:pPr algn="ctr"/>
            <a:endParaRPr lang="en-US" dirty="0" smtClean="0"/>
          </a:p>
          <a:p>
            <a:pPr algn="ctr"/>
            <a:r>
              <a:rPr lang="en-US" dirty="0" smtClean="0"/>
              <a:t>Expanded training slots available to ACOs and CPs TBD</a:t>
            </a:r>
            <a:endParaRPr lang="en-US" dirty="0"/>
          </a:p>
        </p:txBody>
      </p:sp>
      <p:sp>
        <p:nvSpPr>
          <p:cNvPr id="8" name="Content Placeholder 2"/>
          <p:cNvSpPr>
            <a:spLocks noGrp="1"/>
          </p:cNvSpPr>
          <p:nvPr>
            <p:ph idx="10"/>
          </p:nvPr>
        </p:nvSpPr>
        <p:spPr>
          <a:xfrm>
            <a:off x="265172" y="838200"/>
            <a:ext cx="8574028" cy="1092607"/>
          </a:xfrm>
        </p:spPr>
        <p:txBody>
          <a:bodyPr/>
          <a:lstStyle/>
          <a:p>
            <a:pPr lvl="0">
              <a:spcBef>
                <a:spcPts val="1200"/>
              </a:spcBef>
            </a:pPr>
            <a:r>
              <a:rPr lang="en-US" sz="1400" b="1" dirty="0" smtClean="0"/>
              <a:t>Current Scenario</a:t>
            </a:r>
          </a:p>
          <a:p>
            <a:pPr marL="465138" indent="-285750">
              <a:buSzPct val="90000"/>
              <a:buFont typeface="Arial" panose="020B0604020202020204" pitchFamily="34" charset="0"/>
              <a:buChar char="•"/>
            </a:pPr>
            <a:r>
              <a:rPr lang="en-US" sz="1400" dirty="0" smtClean="0"/>
              <a:t>CHW supervisors repeatedly identified as a key factor for CHW effectiveness and retention</a:t>
            </a:r>
          </a:p>
          <a:p>
            <a:pPr marL="465138" lvl="0" indent="-285750">
              <a:buSzPct val="90000"/>
              <a:buFont typeface="Arial" panose="020B0604020202020204" pitchFamily="34" charset="0"/>
              <a:buChar char="•"/>
            </a:pPr>
            <a:r>
              <a:rPr lang="en-US" sz="1400" dirty="0" smtClean="0"/>
              <a:t>Limited number of CHW supervisor training programs; limited standardization across programs</a:t>
            </a:r>
          </a:p>
          <a:p>
            <a:pPr marL="465138" lvl="0" indent="-285750">
              <a:buSzPct val="90000"/>
              <a:buFont typeface="Arial" panose="020B0604020202020204" pitchFamily="34" charset="0"/>
              <a:buChar char="•"/>
            </a:pPr>
            <a:r>
              <a:rPr lang="en-US" sz="1400" dirty="0" smtClean="0"/>
              <a:t>Limited awareness of importance of supervisor training among healthcare providers</a:t>
            </a:r>
          </a:p>
        </p:txBody>
      </p:sp>
    </p:spTree>
    <p:extLst>
      <p:ext uri="{BB962C8B-B14F-4D97-AF65-F5344CB8AC3E}">
        <p14:creationId xmlns:p14="http://schemas.microsoft.com/office/powerpoint/2010/main" val="4741493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398" y="304787"/>
            <a:ext cx="8053675" cy="298468"/>
          </a:xfrm>
        </p:spPr>
        <p:txBody>
          <a:bodyPr/>
          <a:lstStyle/>
          <a:p>
            <a:pPr lvl="0"/>
            <a:r>
              <a:rPr lang="en-US" dirty="0" smtClean="0"/>
              <a:t>	Recovery Coach Supervisors | Background</a:t>
            </a:r>
            <a:endParaRPr lang="en-US" sz="1400" dirty="0"/>
          </a:p>
        </p:txBody>
      </p:sp>
      <p:sp>
        <p:nvSpPr>
          <p:cNvPr id="6" name="Content Placeholder 2"/>
          <p:cNvSpPr>
            <a:spLocks noGrp="1"/>
          </p:cNvSpPr>
          <p:nvPr>
            <p:ph idx="10"/>
          </p:nvPr>
        </p:nvSpPr>
        <p:spPr>
          <a:xfrm>
            <a:off x="265171" y="990605"/>
            <a:ext cx="8763001" cy="4524315"/>
          </a:xfrm>
        </p:spPr>
        <p:txBody>
          <a:bodyPr/>
          <a:lstStyle/>
          <a:p>
            <a:pPr>
              <a:spcAft>
                <a:spcPts val="0"/>
              </a:spcAft>
            </a:pPr>
            <a:r>
              <a:rPr lang="en-US" sz="1400" i="1" dirty="0"/>
              <a:t>A </a:t>
            </a:r>
            <a:r>
              <a:rPr lang="en-US" sz="1400" b="1" i="1" dirty="0"/>
              <a:t>recovery coach</a:t>
            </a:r>
            <a:r>
              <a:rPr lang="en-US" sz="1400" i="1" dirty="0"/>
              <a:t> provides support for individuals with addictions or in recovery from alcohol, drugs, codependency, or other addictive behaviors. </a:t>
            </a:r>
          </a:p>
          <a:p>
            <a:pPr>
              <a:spcAft>
                <a:spcPts val="0"/>
              </a:spcAft>
            </a:pPr>
            <a:endParaRPr lang="en-US" sz="1400" i="1" dirty="0"/>
          </a:p>
          <a:p>
            <a:pPr>
              <a:spcAft>
                <a:spcPts val="0"/>
              </a:spcAft>
            </a:pPr>
            <a:r>
              <a:rPr lang="en-US" sz="1400" b="1" dirty="0">
                <a:solidFill>
                  <a:srgbClr val="000000"/>
                </a:solidFill>
              </a:rPr>
              <a:t>Key Considerations</a:t>
            </a:r>
          </a:p>
          <a:p>
            <a:pPr marL="464888" indent="-285597">
              <a:spcAft>
                <a:spcPts val="0"/>
              </a:spcAft>
              <a:buClr>
                <a:srgbClr val="000000"/>
              </a:buClr>
              <a:buSzPct val="90000"/>
              <a:buFont typeface="Arial" panose="020B0604020202020204" pitchFamily="34" charset="0"/>
              <a:buChar char="•"/>
            </a:pPr>
            <a:r>
              <a:rPr lang="en-US" sz="1400" dirty="0">
                <a:solidFill>
                  <a:srgbClr val="000000"/>
                </a:solidFill>
              </a:rPr>
              <a:t>Recovery coach inclusion in MassHealth benefit in March 2018</a:t>
            </a:r>
          </a:p>
          <a:p>
            <a:pPr marL="464888" indent="-285597">
              <a:spcAft>
                <a:spcPts val="0"/>
              </a:spcAft>
              <a:buClr>
                <a:srgbClr val="000000"/>
              </a:buClr>
              <a:buSzPct val="90000"/>
              <a:buFont typeface="Arial" panose="020B0604020202020204" pitchFamily="34" charset="0"/>
              <a:buChar char="•"/>
            </a:pPr>
            <a:r>
              <a:rPr lang="en-US" sz="1400" dirty="0"/>
              <a:t>Alignment with forthcoming CARE Act recommendations </a:t>
            </a:r>
            <a:endParaRPr lang="en-US" sz="1400" dirty="0">
              <a:solidFill>
                <a:srgbClr val="000000"/>
              </a:solidFill>
            </a:endParaRPr>
          </a:p>
          <a:p>
            <a:pPr marL="662366" lvl="1" indent="-285597">
              <a:spcAft>
                <a:spcPts val="0"/>
              </a:spcAft>
              <a:buClr>
                <a:srgbClr val="000000"/>
              </a:buClr>
              <a:buSzPct val="90000"/>
              <a:buFont typeface="Arial" panose="020B0604020202020204" pitchFamily="34" charset="0"/>
              <a:buChar char="•"/>
            </a:pPr>
            <a:r>
              <a:rPr lang="en-US" sz="1400" dirty="0"/>
              <a:t>The CARE Act, proposed</a:t>
            </a:r>
            <a:r>
              <a:rPr lang="en-US" sz="1400" dirty="0">
                <a:solidFill>
                  <a:srgbClr val="FF0000"/>
                </a:solidFill>
              </a:rPr>
              <a:t> </a:t>
            </a:r>
            <a:r>
              <a:rPr lang="en-US" sz="1400" dirty="0"/>
              <a:t>in November 2017 by Governor Baker, will establish a nine-person commission chaired by the Secretary of Health and Human Services to review and make recommendations regarding the standards that should govern the credentialing of recovery coaches. If approved, the commission’s recommendations may result in changes to the current certification requirements. </a:t>
            </a:r>
          </a:p>
          <a:p>
            <a:pPr marL="0" lvl="1" indent="0">
              <a:spcAft>
                <a:spcPts val="0"/>
              </a:spcAft>
              <a:buClr>
                <a:srgbClr val="000000"/>
              </a:buClr>
              <a:buSzPct val="90000"/>
              <a:buNone/>
            </a:pPr>
            <a:endParaRPr lang="en-US" sz="1400" b="1" dirty="0"/>
          </a:p>
          <a:p>
            <a:pPr marL="0" lvl="1" indent="0">
              <a:spcAft>
                <a:spcPts val="0"/>
              </a:spcAft>
              <a:buClr>
                <a:srgbClr val="000000"/>
              </a:buClr>
              <a:buSzPct val="90000"/>
              <a:buNone/>
            </a:pPr>
            <a:r>
              <a:rPr lang="en-US" sz="1400" b="1" dirty="0" smtClean="0"/>
              <a:t>Background</a:t>
            </a:r>
            <a:endParaRPr lang="en-US" sz="1400" b="1" dirty="0"/>
          </a:p>
          <a:p>
            <a:pPr marL="464888" indent="-285597">
              <a:spcAft>
                <a:spcPts val="0"/>
              </a:spcAft>
              <a:buSzPct val="90000"/>
              <a:buFont typeface="Arial" panose="020B0604020202020204" pitchFamily="34" charset="0"/>
              <a:buChar char="•"/>
            </a:pPr>
            <a:r>
              <a:rPr lang="en-US" sz="1400" dirty="0"/>
              <a:t>Recovery coach supervisors repeatedly identified as a key factor for recovery coach effectiveness and retention</a:t>
            </a:r>
          </a:p>
          <a:p>
            <a:pPr marL="464888" indent="-285597">
              <a:spcAft>
                <a:spcPts val="0"/>
              </a:spcAft>
              <a:buSzPct val="90000"/>
              <a:buFont typeface="Arial" panose="020B0604020202020204" pitchFamily="34" charset="0"/>
              <a:buChar char="•"/>
            </a:pPr>
            <a:r>
              <a:rPr lang="en-US" sz="1400" dirty="0"/>
              <a:t>500 hours of supervision by a trained recovery coach supervisor is currently a requirement for recovery coach certification </a:t>
            </a:r>
          </a:p>
          <a:p>
            <a:pPr marL="464888" indent="-285597">
              <a:spcAft>
                <a:spcPts val="0"/>
              </a:spcAft>
              <a:buSzPct val="90000"/>
              <a:buFont typeface="Arial" panose="020B0604020202020204" pitchFamily="34" charset="0"/>
              <a:buChar char="•"/>
            </a:pPr>
            <a:r>
              <a:rPr lang="en-US" sz="1400" dirty="0"/>
              <a:t>Lack of trained supervisors of recovery </a:t>
            </a:r>
            <a:r>
              <a:rPr lang="en-US" sz="1400" dirty="0" smtClean="0"/>
              <a:t>coaches</a:t>
            </a:r>
            <a:endParaRPr lang="en-US" sz="1400" strike="sngStrike" dirty="0">
              <a:solidFill>
                <a:srgbClr val="FF0000"/>
              </a:solidFill>
            </a:endParaRPr>
          </a:p>
          <a:p>
            <a:pPr marL="464888" indent="-285597">
              <a:spcAft>
                <a:spcPts val="0"/>
              </a:spcAft>
              <a:buSzPct val="90000"/>
              <a:buFont typeface="Arial" panose="020B0604020202020204" pitchFamily="34" charset="0"/>
              <a:buChar char="•"/>
            </a:pPr>
            <a:r>
              <a:rPr lang="en-US" sz="1400" dirty="0"/>
              <a:t>Attending supervisor training results in days of lost salary; as a result, available supervisor training slots are not filled to capacity</a:t>
            </a:r>
          </a:p>
          <a:p>
            <a:pPr marL="464888" indent="-285597">
              <a:spcAft>
                <a:spcPts val="0"/>
              </a:spcAft>
              <a:buSzPct val="90000"/>
              <a:buFont typeface="Arial" panose="020B0604020202020204" pitchFamily="34" charset="0"/>
              <a:buChar char="•"/>
            </a:pPr>
            <a:r>
              <a:rPr lang="en-US" sz="1400" dirty="0"/>
              <a:t>Supervisors contribute to the retention of recovery coaches</a:t>
            </a:r>
          </a:p>
        </p:txBody>
      </p:sp>
      <p:sp>
        <p:nvSpPr>
          <p:cNvPr id="12" name="Oval 11"/>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4d</a:t>
            </a:r>
          </a:p>
        </p:txBody>
      </p:sp>
    </p:spTree>
    <p:extLst>
      <p:ext uri="{BB962C8B-B14F-4D97-AF65-F5344CB8AC3E}">
        <p14:creationId xmlns:p14="http://schemas.microsoft.com/office/powerpoint/2010/main" val="8081748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140" y="312481"/>
            <a:ext cx="7696201" cy="298468"/>
          </a:xfrm>
        </p:spPr>
        <p:txBody>
          <a:bodyPr/>
          <a:lstStyle/>
          <a:p>
            <a:r>
              <a:rPr lang="en-US" dirty="0" smtClean="0"/>
              <a:t>Recovery </a:t>
            </a:r>
            <a:r>
              <a:rPr lang="en-US" dirty="0"/>
              <a:t>Coach </a:t>
            </a:r>
            <a:r>
              <a:rPr lang="en-US" dirty="0" smtClean="0"/>
              <a:t>Supervisor Training Incentive Fund </a:t>
            </a:r>
            <a:endParaRPr lang="en-US" dirty="0"/>
          </a:p>
        </p:txBody>
      </p:sp>
      <p:sp>
        <p:nvSpPr>
          <p:cNvPr id="9" name="TextBox 8"/>
          <p:cNvSpPr txBox="1"/>
          <p:nvPr/>
        </p:nvSpPr>
        <p:spPr>
          <a:xfrm rot="10800000" flipH="1" flipV="1">
            <a:off x="580717" y="5334001"/>
            <a:ext cx="7992092" cy="612576"/>
          </a:xfrm>
          <a:prstGeom prst="rect">
            <a:avLst/>
          </a:prstGeom>
          <a:solidFill>
            <a:schemeClr val="accent4">
              <a:lumMod val="40000"/>
              <a:lumOff val="60000"/>
            </a:schemeClr>
          </a:solidFill>
          <a:ln>
            <a:solidFill>
              <a:schemeClr val="accent4">
                <a:lumMod val="40000"/>
                <a:lumOff val="60000"/>
              </a:schemeClr>
            </a:solidFill>
          </a:ln>
        </p:spPr>
        <p:txBody>
          <a:bodyPr wrap="square" lIns="91390" tIns="45696" rIns="91390" bIns="45696" rtlCol="0" anchor="ctr">
            <a:noAutofit/>
          </a:bodyPr>
          <a:lstStyle/>
          <a:p>
            <a:pPr algn="ctr"/>
            <a:r>
              <a:rPr lang="en-US" sz="1400" b="1" dirty="0">
                <a:solidFill>
                  <a:srgbClr val="000000"/>
                </a:solidFill>
              </a:rPr>
              <a:t>Recovery Coach Supervisor Training Incentive Fund will launch after the proposed CARE Act commission’s credentialing recommendations are finalized and implemented</a:t>
            </a:r>
          </a:p>
        </p:txBody>
      </p:sp>
      <p:graphicFrame>
        <p:nvGraphicFramePr>
          <p:cNvPr id="14" name="Table 13"/>
          <p:cNvGraphicFramePr>
            <a:graphicFrameLocks noGrp="1"/>
          </p:cNvGraphicFramePr>
          <p:nvPr>
            <p:extLst>
              <p:ext uri="{D42A27DB-BD31-4B8C-83A1-F6EECF244321}">
                <p14:modId xmlns:p14="http://schemas.microsoft.com/office/powerpoint/2010/main" val="2312412804"/>
              </p:ext>
            </p:extLst>
          </p:nvPr>
        </p:nvGraphicFramePr>
        <p:xfrm>
          <a:off x="265176" y="1371600"/>
          <a:ext cx="8602911" cy="2234491"/>
        </p:xfrm>
        <a:graphic>
          <a:graphicData uri="http://schemas.openxmlformats.org/drawingml/2006/table">
            <a:tbl>
              <a:tblPr firstRow="1" bandRow="1">
                <a:tableStyleId>{2D5ABB26-0587-4C30-8999-92F81FD0307C}</a:tableStyleId>
              </a:tblPr>
              <a:tblGrid>
                <a:gridCol w="1298320">
                  <a:extLst>
                    <a:ext uri="{9D8B030D-6E8A-4147-A177-3AD203B41FA5}">
                      <a16:colId xmlns="" xmlns:a16="http://schemas.microsoft.com/office/drawing/2014/main" val="595132427"/>
                    </a:ext>
                  </a:extLst>
                </a:gridCol>
                <a:gridCol w="7304591">
                  <a:extLst>
                    <a:ext uri="{9D8B030D-6E8A-4147-A177-3AD203B41FA5}">
                      <a16:colId xmlns="" xmlns:a16="http://schemas.microsoft.com/office/drawing/2014/main" val="3332578796"/>
                    </a:ext>
                  </a:extLst>
                </a:gridCol>
              </a:tblGrid>
              <a:tr h="309237">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trained</a:t>
                      </a:r>
                      <a:r>
                        <a:rPr lang="en-US" sz="1400" kern="1200" baseline="0" dirty="0" smtClean="0">
                          <a:solidFill>
                            <a:schemeClr val="tx1"/>
                          </a:solidFill>
                          <a:effectLst/>
                          <a:latin typeface="+mn-lt"/>
                          <a:ea typeface="+mn-ea"/>
                          <a:cs typeface="+mn-cs"/>
                        </a:rPr>
                        <a:t> recovery coaches supervisors </a:t>
                      </a:r>
                      <a:r>
                        <a:rPr lang="en-US" sz="1400" kern="1200" dirty="0" smtClean="0">
                          <a:solidFill>
                            <a:schemeClr val="tx1"/>
                          </a:solidFill>
                          <a:effectLst/>
                          <a:latin typeface="+mn-lt"/>
                          <a:ea typeface="+mn-ea"/>
                          <a:cs typeface="+mn-cs"/>
                        </a:rPr>
                        <a:t>in ACOs and CPs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1180424">
                <a:tc>
                  <a:txBody>
                    <a:bodyPr/>
                    <a:lstStyle/>
                    <a:p>
                      <a:pPr algn="ctr"/>
                      <a:r>
                        <a:rPr lang="en-US" sz="1400" b="1" kern="1200" dirty="0" smtClean="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effectLst/>
                          <a:latin typeface="+mn-lt"/>
                          <a:ea typeface="+mn-ea"/>
                          <a:cs typeface="+mn-cs"/>
                        </a:rPr>
                        <a:t>MassHealth will fund salary replacement and training fees to enable recovery coach supervisors to complete the Recovery Coach Supervisor Training approved by the Massachusetts Bureau of Substance Abuse Services. Launch will follow release of CARE Act standards to ensure alignment and reinforcement of statewide quality measures</a:t>
                      </a:r>
                      <a:endParaRPr lang="en-US" sz="140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r h="744830">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effectLst/>
                          <a:latin typeface="+mn-lt"/>
                          <a:ea typeface="+mn-ea"/>
                          <a:cs typeface="+mn-cs"/>
                        </a:rPr>
                        <a:t>Entities engaged in MassHealth payment reform would be eligible to apply for reimbursement of training fees and salary replacement funds on behalf of their supervisors of recovery coaches</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795735470"/>
              </p:ext>
            </p:extLst>
          </p:nvPr>
        </p:nvGraphicFramePr>
        <p:xfrm>
          <a:off x="284928" y="3886200"/>
          <a:ext cx="8603471" cy="1054067"/>
        </p:xfrm>
        <a:graphic>
          <a:graphicData uri="http://schemas.openxmlformats.org/drawingml/2006/table">
            <a:tbl>
              <a:tblPr firstRow="1" bandRow="1">
                <a:tableStyleId>{5DA37D80-6434-44D0-A028-1B22A696006F}</a:tableStyleId>
              </a:tblPr>
              <a:tblGrid>
                <a:gridCol w="2583670">
                  <a:extLst>
                    <a:ext uri="{9D8B030D-6E8A-4147-A177-3AD203B41FA5}">
                      <a16:colId xmlns="" xmlns:a16="http://schemas.microsoft.com/office/drawing/2014/main" val="29487190"/>
                    </a:ext>
                  </a:extLst>
                </a:gridCol>
                <a:gridCol w="6019801">
                  <a:extLst>
                    <a:ext uri="{9D8B030D-6E8A-4147-A177-3AD203B41FA5}">
                      <a16:colId xmlns="" xmlns:a16="http://schemas.microsoft.com/office/drawing/2014/main" val="2768105056"/>
                    </a:ext>
                  </a:extLst>
                </a:gridCol>
              </a:tblGrid>
              <a:tr h="309237">
                <a:tc grid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Recovery</a:t>
                      </a:r>
                      <a:r>
                        <a:rPr lang="en-US" sz="1400" kern="1200" baseline="0" dirty="0" smtClean="0">
                          <a:effectLst/>
                        </a:rPr>
                        <a:t> Coach Supervisor Training Incentive Fund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411852646"/>
                  </a:ext>
                </a:extLst>
              </a:tr>
              <a:tr h="74483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Recovery coach supervisor</a:t>
                      </a:r>
                      <a:r>
                        <a:rPr lang="en-US" sz="1400" baseline="0" dirty="0" smtClean="0">
                          <a:solidFill>
                            <a:schemeClr val="tx1"/>
                          </a:solidFill>
                        </a:rPr>
                        <a:t> training salary and fee reimbursement amount</a:t>
                      </a:r>
                      <a:endParaRPr lang="en-US" sz="140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i="1" kern="1200" dirty="0" smtClean="0">
                          <a:solidFill>
                            <a:schemeClr val="tx1"/>
                          </a:solidFill>
                          <a:effectLst/>
                          <a:latin typeface="+mn-lt"/>
                          <a:ea typeface="+mn-ea"/>
                          <a:cs typeface="+mn-cs"/>
                        </a:rPr>
                        <a:t>$1,000 in salary replacement per</a:t>
                      </a:r>
                      <a:r>
                        <a:rPr lang="en-US" sz="1400" i="1" kern="1200" baseline="0" dirty="0" smtClean="0">
                          <a:solidFill>
                            <a:schemeClr val="tx1"/>
                          </a:solidFill>
                          <a:effectLst/>
                          <a:latin typeface="+mn-lt"/>
                          <a:ea typeface="+mn-ea"/>
                          <a:cs typeface="+mn-cs"/>
                        </a:rPr>
                        <a:t> supervisor of recovery coaches + $250 training fee</a:t>
                      </a:r>
                      <a:endParaRPr lang="en-US" sz="1400" b="1" kern="1200" baseline="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7" name="Oval 6"/>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4d</a:t>
            </a:r>
          </a:p>
        </p:txBody>
      </p:sp>
    </p:spTree>
    <p:extLst>
      <p:ext uri="{BB962C8B-B14F-4D97-AF65-F5344CB8AC3E}">
        <p14:creationId xmlns:p14="http://schemas.microsoft.com/office/powerpoint/2010/main" val="31543640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075" y="317019"/>
            <a:ext cx="8053675" cy="298327"/>
          </a:xfrm>
        </p:spPr>
        <p:txBody>
          <a:bodyPr/>
          <a:lstStyle/>
          <a:p>
            <a:r>
              <a:rPr lang="en-US" dirty="0" smtClean="0"/>
              <a:t>      Competency-Based Training | Background</a:t>
            </a:r>
            <a:endParaRPr lang="en-US" dirty="0"/>
          </a:p>
        </p:txBody>
      </p:sp>
      <p:sp>
        <p:nvSpPr>
          <p:cNvPr id="8" name="TextBox 7"/>
          <p:cNvSpPr txBox="1"/>
          <p:nvPr/>
        </p:nvSpPr>
        <p:spPr>
          <a:xfrm>
            <a:off x="290572" y="1219200"/>
            <a:ext cx="8348416" cy="4333685"/>
          </a:xfrm>
          <a:prstGeom prst="rect">
            <a:avLst/>
          </a:prstGeom>
          <a:noFill/>
        </p:spPr>
        <p:txBody>
          <a:bodyPr wrap="square" lIns="91390" tIns="45696" rIns="91390" bIns="45696" rtlCol="0">
            <a:spAutoFit/>
          </a:bodyPr>
          <a:lstStyle/>
          <a:p>
            <a:pPr>
              <a:spcAft>
                <a:spcPts val="600"/>
              </a:spcAft>
            </a:pPr>
            <a:r>
              <a:rPr lang="en-US" sz="1600" b="1" dirty="0"/>
              <a:t>Need:</a:t>
            </a:r>
          </a:p>
          <a:p>
            <a:pPr marL="282422" indent="-171356">
              <a:spcAft>
                <a:spcPts val="1200"/>
              </a:spcAft>
              <a:buFont typeface="Arial" panose="020B0604020202020204" pitchFamily="34" charset="0"/>
              <a:buChar char="•"/>
            </a:pPr>
            <a:r>
              <a:rPr lang="en-US" sz="1600" dirty="0"/>
              <a:t>High need across a variety of MassHealth provider settings for all members of the team to function at the top of their roles in team-based care models</a:t>
            </a:r>
          </a:p>
          <a:p>
            <a:pPr marL="285597" indent="-174531">
              <a:spcAft>
                <a:spcPts val="600"/>
              </a:spcAft>
              <a:buFont typeface="Arial" panose="020B0604020202020204" pitchFamily="34" charset="0"/>
              <a:buChar char="•"/>
            </a:pPr>
            <a:r>
              <a:rPr lang="en-US" sz="1600" dirty="0"/>
              <a:t>Opportunity to strengthen skills among entry- and mid-level frontline workers in the following areas: </a:t>
            </a:r>
          </a:p>
          <a:p>
            <a:pPr marL="742550" lvl="1" indent="-169771">
              <a:spcAft>
                <a:spcPts val="200"/>
              </a:spcAft>
              <a:buFont typeface="Arial" panose="020B0604020202020204" pitchFamily="34" charset="0"/>
              <a:buChar char="•"/>
            </a:pPr>
            <a:r>
              <a:rPr lang="en-US" sz="1600" dirty="0"/>
              <a:t>Team-based care</a:t>
            </a:r>
          </a:p>
          <a:p>
            <a:pPr marL="742550" lvl="1" indent="-169771">
              <a:spcAft>
                <a:spcPts val="200"/>
              </a:spcAft>
              <a:buFont typeface="Arial" panose="020B0604020202020204" pitchFamily="34" charset="0"/>
              <a:buChar char="•"/>
            </a:pPr>
            <a:r>
              <a:rPr lang="en-US" sz="1600" dirty="0"/>
              <a:t>Understanding the  health care environment </a:t>
            </a:r>
          </a:p>
          <a:p>
            <a:pPr marL="742550" lvl="1" indent="-169771">
              <a:spcAft>
                <a:spcPts val="200"/>
              </a:spcAft>
              <a:buFont typeface="Arial" panose="020B0604020202020204" pitchFamily="34" charset="0"/>
              <a:buChar char="•"/>
            </a:pPr>
            <a:r>
              <a:rPr lang="en-US" sz="1600" dirty="0"/>
              <a:t>Non-clinical staff in consumer-facing roles </a:t>
            </a:r>
          </a:p>
          <a:p>
            <a:pPr marL="742550" lvl="1" indent="-169771">
              <a:spcAft>
                <a:spcPts val="200"/>
              </a:spcAft>
              <a:buFont typeface="Arial" panose="020B0604020202020204" pitchFamily="34" charset="0"/>
              <a:buChar char="•"/>
            </a:pPr>
            <a:r>
              <a:rPr lang="en-US" sz="1600" dirty="0"/>
              <a:t>Office and professional writing skills</a:t>
            </a:r>
          </a:p>
          <a:p>
            <a:pPr marL="742550" lvl="1" indent="-169771">
              <a:spcAft>
                <a:spcPts val="200"/>
              </a:spcAft>
              <a:buFont typeface="Arial" panose="020B0604020202020204" pitchFamily="34" charset="0"/>
              <a:buChar char="•"/>
            </a:pPr>
            <a:r>
              <a:rPr lang="en-US" sz="1600" dirty="0"/>
              <a:t>Advanced problem-solving </a:t>
            </a:r>
          </a:p>
          <a:p>
            <a:pPr marL="742550" lvl="1" indent="-169771">
              <a:spcAft>
                <a:spcPts val="200"/>
              </a:spcAft>
              <a:buFont typeface="Arial" panose="020B0604020202020204" pitchFamily="34" charset="0"/>
              <a:buChar char="•"/>
            </a:pPr>
            <a:endParaRPr lang="en-US" sz="1600" dirty="0"/>
          </a:p>
          <a:p>
            <a:pPr marL="287184" lvl="1" indent="-174531">
              <a:spcAft>
                <a:spcPts val="200"/>
              </a:spcAft>
              <a:buFont typeface="Arial" panose="020B0604020202020204" pitchFamily="34" charset="0"/>
              <a:buChar char="•"/>
            </a:pPr>
            <a:r>
              <a:rPr lang="en-US" sz="1600" dirty="0"/>
              <a:t>For the purpose of this program, frontline healthcare workers include medical assistants (MAs), licensed practical nurses (LPNs), receptionists, patient navigators, care coordinators, community health workers (CHWs), peer specialists, and recovery coaches, among other roles.</a:t>
            </a:r>
          </a:p>
        </p:txBody>
      </p:sp>
      <p:sp>
        <p:nvSpPr>
          <p:cNvPr id="11" name="Oval 10"/>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4e</a:t>
            </a:r>
          </a:p>
        </p:txBody>
      </p:sp>
    </p:spTree>
    <p:extLst>
      <p:ext uri="{BB962C8B-B14F-4D97-AF65-F5344CB8AC3E}">
        <p14:creationId xmlns:p14="http://schemas.microsoft.com/office/powerpoint/2010/main" val="4804899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787"/>
            <a:ext cx="8053675" cy="298468"/>
          </a:xfrm>
        </p:spPr>
        <p:txBody>
          <a:bodyPr/>
          <a:lstStyle/>
          <a:p>
            <a:r>
              <a:rPr lang="en-US" dirty="0" smtClean="0"/>
              <a:t>Competency-Based Training for ACOs and CPs</a:t>
            </a:r>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2432928823"/>
              </p:ext>
            </p:extLst>
          </p:nvPr>
        </p:nvGraphicFramePr>
        <p:xfrm>
          <a:off x="265176" y="990600"/>
          <a:ext cx="8687721" cy="1676400"/>
        </p:xfrm>
        <a:graphic>
          <a:graphicData uri="http://schemas.openxmlformats.org/drawingml/2006/table">
            <a:tbl>
              <a:tblPr firstRow="1" bandRow="1">
                <a:tableStyleId>{2D5ABB26-0587-4C30-8999-92F81FD0307C}</a:tableStyleId>
              </a:tblPr>
              <a:tblGrid>
                <a:gridCol w="1308044">
                  <a:extLst>
                    <a:ext uri="{9D8B030D-6E8A-4147-A177-3AD203B41FA5}">
                      <a16:colId xmlns:a16="http://schemas.microsoft.com/office/drawing/2014/main" xmlns="" val="595132427"/>
                    </a:ext>
                  </a:extLst>
                </a:gridCol>
                <a:gridCol w="7379677">
                  <a:extLst>
                    <a:ext uri="{9D8B030D-6E8A-4147-A177-3AD203B41FA5}">
                      <a16:colId xmlns:a16="http://schemas.microsoft.com/office/drawing/2014/main" xmlns="" val="3332578796"/>
                    </a:ext>
                  </a:extLst>
                </a:gridCol>
              </a:tblGrid>
              <a:tr h="723982">
                <a:tc>
                  <a:txBody>
                    <a:bodyPr/>
                    <a:lstStyle/>
                    <a:p>
                      <a:pPr algn="ctr"/>
                      <a:r>
                        <a:rPr lang="en-US" sz="12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Build</a:t>
                      </a:r>
                      <a:r>
                        <a:rPr lang="en-US" sz="1200" kern="1200" baseline="0" dirty="0" smtClean="0">
                          <a:solidFill>
                            <a:schemeClr val="tx1"/>
                          </a:solidFill>
                          <a:effectLst/>
                          <a:latin typeface="+mn-lt"/>
                          <a:ea typeface="+mn-ea"/>
                          <a:cs typeface="+mn-cs"/>
                        </a:rPr>
                        <a:t> the </a:t>
                      </a:r>
                      <a:r>
                        <a:rPr lang="en-US" sz="1200" b="1" kern="1200" baseline="0" dirty="0" smtClean="0">
                          <a:solidFill>
                            <a:schemeClr val="tx1"/>
                          </a:solidFill>
                          <a:effectLst/>
                          <a:latin typeface="+mn-lt"/>
                          <a:ea typeface="+mn-ea"/>
                          <a:cs typeface="+mn-cs"/>
                        </a:rPr>
                        <a:t>competence and confidence</a:t>
                      </a:r>
                      <a:r>
                        <a:rPr lang="en-US" sz="1200" b="1" kern="120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of the frontline workforce </a:t>
                      </a:r>
                      <a:r>
                        <a:rPr lang="en-US" sz="1200" kern="1200" baseline="0" dirty="0" smtClean="0">
                          <a:solidFill>
                            <a:schemeClr val="tx1"/>
                          </a:solidFill>
                          <a:effectLst/>
                          <a:latin typeface="+mn-lt"/>
                          <a:ea typeface="+mn-ea"/>
                          <a:cs typeface="+mn-cs"/>
                        </a:rPr>
                        <a:t>in order to improve their capacity to function at the top of their roles in team-based care models; equip individual program participants with portable and stackable credentials that advance them towards attaining associates and bachelors degrees</a:t>
                      </a:r>
                      <a:endParaRPr lang="en-US" sz="12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952418">
                <a:tc>
                  <a:txBody>
                    <a:bodyPr/>
                    <a:lstStyle/>
                    <a:p>
                      <a:pPr algn="ctr"/>
                      <a:r>
                        <a:rPr lang="en-US" sz="1200" b="1" kern="1200" dirty="0" smtClean="0">
                          <a:effectLst/>
                        </a:rPr>
                        <a:t>Approach</a:t>
                      </a:r>
                      <a:endParaRPr lang="en-US" sz="12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600"/>
                        </a:spcAft>
                        <a:buClrTx/>
                        <a:buSzTx/>
                        <a:buFontTx/>
                        <a:buNone/>
                        <a:tabLst/>
                        <a:defRPr/>
                      </a:pPr>
                      <a:r>
                        <a:rPr lang="en-US" sz="1200" kern="1200" dirty="0" smtClean="0">
                          <a:solidFill>
                            <a:schemeClr val="tx1"/>
                          </a:solidFill>
                          <a:effectLst/>
                          <a:latin typeface="+mn-lt"/>
                          <a:ea typeface="+mn-ea"/>
                          <a:cs typeface="+mn-cs"/>
                        </a:rPr>
                        <a:t>MassHealth will partner with an experienced</a:t>
                      </a:r>
                      <a:r>
                        <a:rPr lang="en-US" sz="1200" kern="1200" baseline="0" dirty="0" smtClean="0">
                          <a:solidFill>
                            <a:schemeClr val="tx1"/>
                          </a:solidFill>
                          <a:effectLst/>
                          <a:latin typeface="+mn-lt"/>
                          <a:ea typeface="+mn-ea"/>
                          <a:cs typeface="+mn-cs"/>
                        </a:rPr>
                        <a:t> nonprofit</a:t>
                      </a:r>
                      <a:r>
                        <a:rPr lang="en-US" sz="1200" kern="1200" dirty="0" smtClean="0">
                          <a:solidFill>
                            <a:schemeClr val="tx1"/>
                          </a:solidFill>
                          <a:effectLst/>
                          <a:latin typeface="+mn-lt"/>
                          <a:ea typeface="+mn-ea"/>
                          <a:cs typeface="+mn-cs"/>
                        </a:rPr>
                        <a:t> higher education entity to develop and implement</a:t>
                      </a:r>
                      <a:r>
                        <a:rPr lang="en-US" sz="1200" kern="1200" baseline="0" dirty="0" smtClean="0">
                          <a:solidFill>
                            <a:schemeClr val="tx1"/>
                          </a:solidFill>
                          <a:effectLst/>
                          <a:latin typeface="+mn-lt"/>
                          <a:ea typeface="+mn-ea"/>
                          <a:cs typeface="+mn-cs"/>
                        </a:rPr>
                        <a:t> a </a:t>
                      </a:r>
                      <a:r>
                        <a:rPr lang="en-US" sz="1200" b="1" kern="1200" dirty="0" smtClean="0">
                          <a:solidFill>
                            <a:schemeClr val="tx1"/>
                          </a:solidFill>
                          <a:effectLst/>
                          <a:latin typeface="+mn-lt"/>
                          <a:ea typeface="+mn-ea"/>
                          <a:cs typeface="+mn-cs"/>
                        </a:rPr>
                        <a:t>competency-based</a:t>
                      </a:r>
                      <a:r>
                        <a:rPr lang="en-US" sz="1200" b="1" kern="1200" baseline="0" dirty="0" smtClean="0">
                          <a:solidFill>
                            <a:schemeClr val="tx1"/>
                          </a:solidFill>
                          <a:effectLst/>
                          <a:latin typeface="+mn-lt"/>
                          <a:ea typeface="+mn-ea"/>
                          <a:cs typeface="+mn-cs"/>
                        </a:rPr>
                        <a:t> training program</a:t>
                      </a:r>
                      <a:r>
                        <a:rPr lang="en-US" sz="1200" kern="1200" baseline="0" dirty="0" smtClean="0">
                          <a:solidFill>
                            <a:schemeClr val="tx1"/>
                          </a:solidFill>
                          <a:effectLst/>
                          <a:latin typeface="+mn-lt"/>
                          <a:ea typeface="+mn-ea"/>
                          <a:cs typeface="+mn-cs"/>
                        </a:rPr>
                        <a:t> targeted to adult learners in the emerging health care environment.</a:t>
                      </a:r>
                    </a:p>
                    <a:p>
                      <a:pPr marL="0" marR="0" indent="0" algn="l" defTabSz="932863" rtl="0" eaLnBrk="1" fontAlgn="auto" latinLnBrk="0" hangingPunct="1">
                        <a:lnSpc>
                          <a:spcPct val="100000"/>
                        </a:lnSpc>
                        <a:spcBef>
                          <a:spcPts val="0"/>
                        </a:spcBef>
                        <a:spcAft>
                          <a:spcPts val="0"/>
                        </a:spcAft>
                        <a:buClrTx/>
                        <a:buSzTx/>
                        <a:buFontTx/>
                        <a:buNone/>
                        <a:tabLst/>
                        <a:defRPr/>
                      </a:pPr>
                      <a:r>
                        <a:rPr lang="en-US" sz="1200" dirty="0" smtClean="0"/>
                        <a:t>Competitive application for program participation at ACO and CP level</a:t>
                      </a:r>
                      <a:r>
                        <a:rPr lang="en-US" sz="1200" baseline="0" dirty="0" smtClean="0"/>
                        <a:t>. ACO/CP manages coaching component of program and runs the application process for frontline workers within ACO/CP. </a:t>
                      </a:r>
                      <a:endParaRPr lang="en-US" sz="12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bl>
          </a:graphicData>
        </a:graphic>
      </p:graphicFrame>
      <p:sp>
        <p:nvSpPr>
          <p:cNvPr id="8" name="Oval 7"/>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4e</a:t>
            </a:r>
          </a:p>
        </p:txBody>
      </p:sp>
      <p:graphicFrame>
        <p:nvGraphicFramePr>
          <p:cNvPr id="7" name="Table 6"/>
          <p:cNvGraphicFramePr>
            <a:graphicFrameLocks noGrp="1"/>
          </p:cNvGraphicFramePr>
          <p:nvPr>
            <p:extLst>
              <p:ext uri="{D42A27DB-BD31-4B8C-83A1-F6EECF244321}">
                <p14:modId xmlns:p14="http://schemas.microsoft.com/office/powerpoint/2010/main" val="2246540947"/>
              </p:ext>
            </p:extLst>
          </p:nvPr>
        </p:nvGraphicFramePr>
        <p:xfrm>
          <a:off x="265176" y="2971800"/>
          <a:ext cx="8675078" cy="2023089"/>
        </p:xfrm>
        <a:graphic>
          <a:graphicData uri="http://schemas.openxmlformats.org/drawingml/2006/table">
            <a:tbl>
              <a:tblPr firstRow="1" bandRow="1">
                <a:tableStyleId>{0660B408-B3CF-4A94-85FC-2B1E0A45F4A2}</a:tableStyleId>
              </a:tblPr>
              <a:tblGrid>
                <a:gridCol w="1240812">
                  <a:extLst>
                    <a:ext uri="{9D8B030D-6E8A-4147-A177-3AD203B41FA5}">
                      <a16:colId xmlns:a16="http://schemas.microsoft.com/office/drawing/2014/main" xmlns="" val="20000"/>
                    </a:ext>
                  </a:extLst>
                </a:gridCol>
                <a:gridCol w="1807188">
                  <a:extLst>
                    <a:ext uri="{9D8B030D-6E8A-4147-A177-3AD203B41FA5}">
                      <a16:colId xmlns:a16="http://schemas.microsoft.com/office/drawing/2014/main" xmlns="" val="20001"/>
                    </a:ext>
                  </a:extLst>
                </a:gridCol>
                <a:gridCol w="2971801">
                  <a:extLst>
                    <a:ext uri="{9D8B030D-6E8A-4147-A177-3AD203B41FA5}">
                      <a16:colId xmlns:a16="http://schemas.microsoft.com/office/drawing/2014/main" xmlns="" val="2768105056"/>
                    </a:ext>
                  </a:extLst>
                </a:gridCol>
                <a:gridCol w="1219200">
                  <a:extLst>
                    <a:ext uri="{9D8B030D-6E8A-4147-A177-3AD203B41FA5}">
                      <a16:colId xmlns:a16="http://schemas.microsoft.com/office/drawing/2014/main" xmlns="" val="20003"/>
                    </a:ext>
                  </a:extLst>
                </a:gridCol>
                <a:gridCol w="1436077">
                  <a:extLst>
                    <a:ext uri="{9D8B030D-6E8A-4147-A177-3AD203B41FA5}">
                      <a16:colId xmlns:a16="http://schemas.microsoft.com/office/drawing/2014/main" xmlns="" val="1161562658"/>
                    </a:ext>
                  </a:extLst>
                </a:gridCol>
              </a:tblGrid>
              <a:tr h="651489">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dirty="0">
                          <a:solidFill>
                            <a:schemeClr val="tx1"/>
                          </a:solidFill>
                        </a:rPr>
                        <a:t>Eligible</a:t>
                      </a:r>
                      <a:r>
                        <a:rPr lang="en-US" sz="1200" baseline="0" dirty="0">
                          <a:solidFill>
                            <a:schemeClr val="tx1"/>
                          </a:solidFill>
                        </a:rPr>
                        <a:t> Entity Applicants</a:t>
                      </a:r>
                      <a:r>
                        <a:rPr lang="en-US" sz="1200" dirty="0">
                          <a:solidFill>
                            <a:schemeClr val="tx1"/>
                          </a:solidFill>
                        </a:rPr>
                        <a:t> </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dirty="0">
                          <a:solidFill>
                            <a:schemeClr val="tx1"/>
                          </a:solidFill>
                        </a:rPr>
                        <a:t>Eligible Frontline Workers</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rPr>
                        <a:t>Funding</a:t>
                      </a:r>
                      <a:r>
                        <a:rPr lang="en-US" sz="1200" kern="1200" baseline="0" dirty="0">
                          <a:solidFill>
                            <a:schemeClr val="tx1"/>
                          </a:solidFill>
                          <a:effectLst/>
                        </a:rPr>
                        <a:t> Amount</a:t>
                      </a:r>
                      <a:endParaRPr lang="en-US" sz="120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dirty="0">
                          <a:solidFill>
                            <a:schemeClr val="tx1"/>
                          </a:solidFill>
                        </a:rPr>
                        <a:t>ACO and CP Grants </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dirty="0">
                          <a:solidFill>
                            <a:schemeClr val="tx1"/>
                          </a:solidFill>
                        </a:rPr>
                        <a:t>(Year 1)</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r>
                        <a:rPr lang="en-US" sz="1200" dirty="0">
                          <a:solidFill>
                            <a:schemeClr val="tx1"/>
                          </a:solidFill>
                        </a:rPr>
                        <a:t>Student-Worker</a:t>
                      </a:r>
                      <a:r>
                        <a:rPr lang="en-US" sz="1200" baseline="0" dirty="0">
                          <a:solidFill>
                            <a:schemeClr val="tx1"/>
                          </a:solidFill>
                        </a:rPr>
                        <a:t> </a:t>
                      </a:r>
                      <a:r>
                        <a:rPr lang="en-US" sz="1200" dirty="0">
                          <a:solidFill>
                            <a:schemeClr val="tx1"/>
                          </a:solidFill>
                        </a:rPr>
                        <a:t>Slots</a:t>
                      </a:r>
                    </a:p>
                    <a:p>
                      <a:r>
                        <a:rPr lang="en-US" sz="1200" b="0" dirty="0">
                          <a:solidFill>
                            <a:schemeClr val="tx1"/>
                          </a:solidFill>
                        </a:rPr>
                        <a:t>(Year 1)</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xmlns="" val="411852646"/>
                  </a:ext>
                </a:extLst>
              </a:tr>
              <a:tr h="1211537">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ACOs</a:t>
                      </a:r>
                      <a:r>
                        <a:rPr lang="en-US" sz="1200" kern="1200" baseline="0" dirty="0">
                          <a:solidFill>
                            <a:schemeClr val="tx1"/>
                          </a:solidFill>
                          <a:effectLst/>
                          <a:latin typeface="+mn-lt"/>
                          <a:ea typeface="+mn-ea"/>
                          <a:cs typeface="+mn-cs"/>
                        </a:rPr>
                        <a:t> and CPs</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participating in payment reform </a:t>
                      </a:r>
                      <a:endParaRPr lang="en-US" sz="1200" i="0" dirty="0"/>
                    </a:p>
                    <a:p>
                      <a:pPr marL="0" marR="0" lvl="0" indent="0" algn="l" defTabSz="932863" rtl="0" eaLnBrk="1" fontAlgn="auto" latinLnBrk="0" hangingPunct="1">
                        <a:lnSpc>
                          <a:spcPct val="100000"/>
                        </a:lnSpc>
                        <a:spcBef>
                          <a:spcPts val="0"/>
                        </a:spcBef>
                        <a:spcAft>
                          <a:spcPts val="0"/>
                        </a:spcAft>
                        <a:buClrTx/>
                        <a:buSzTx/>
                        <a:buFontTx/>
                        <a:buNone/>
                        <a:tabLst/>
                        <a:defRPr/>
                      </a:pPr>
                      <a:endParaRPr lang="en-US" sz="1200" i="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i="0" dirty="0"/>
                        <a:t>Medical</a:t>
                      </a:r>
                      <a:r>
                        <a:rPr lang="en-US" sz="1200" b="0" i="0" baseline="0" dirty="0"/>
                        <a:t> Assistant</a:t>
                      </a:r>
                      <a:r>
                        <a:rPr lang="en-US" sz="1200" b="0" i="0" dirty="0"/>
                        <a:t>s,</a:t>
                      </a:r>
                      <a:r>
                        <a:rPr lang="en-US" sz="1200" b="0" i="0" baseline="0" dirty="0"/>
                        <a:t> CHWs, </a:t>
                      </a:r>
                      <a:r>
                        <a:rPr lang="en-US" sz="1200" b="0" i="0" dirty="0"/>
                        <a:t>Receptionists,</a:t>
                      </a:r>
                      <a:r>
                        <a:rPr lang="en-US" sz="1200" b="0" i="0" baseline="0" dirty="0"/>
                        <a:t> Care Coordinators, and other frontline workers</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i="1" baseline="0" dirty="0"/>
                        <a:t>within selected ACOs and CPs</a:t>
                      </a:r>
                      <a:endParaRPr lang="en-US" sz="1200" i="1"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1"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baseline="0" dirty="0"/>
                        <a:t>$185,000 </a:t>
                      </a:r>
                      <a:r>
                        <a:rPr lang="en-US" sz="1200" b="0" baseline="0" dirty="0"/>
                        <a:t>(over 18 months) </a:t>
                      </a:r>
                      <a:r>
                        <a:rPr lang="en-US" sz="1200" b="0" baseline="0" dirty="0" smtClean="0"/>
                        <a:t>to each selected ACO/CP </a:t>
                      </a:r>
                      <a:r>
                        <a:rPr lang="en-US" sz="1200" baseline="0" dirty="0"/>
                        <a:t>for program management, one-to-one coaching, and related </a:t>
                      </a:r>
                      <a:r>
                        <a:rPr lang="en-US" sz="1200" baseline="0" dirty="0" smtClean="0"/>
                        <a:t>investments</a:t>
                      </a:r>
                    </a:p>
                    <a:p>
                      <a:pPr marL="0" marR="0" lvl="1"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aseline="0" dirty="0"/>
                    </a:p>
                    <a:p>
                      <a:pPr marL="0" marR="0" lvl="1"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baseline="0" dirty="0"/>
                        <a:t>Additional funding for student-workers for </a:t>
                      </a:r>
                      <a:r>
                        <a:rPr lang="en-US" sz="1200" b="1" baseline="0" dirty="0">
                          <a:solidFill>
                            <a:schemeClr val="tx1"/>
                          </a:solidFill>
                        </a:rPr>
                        <a:t>tuition </a:t>
                      </a:r>
                      <a:r>
                        <a:rPr lang="en-US" sz="1200" baseline="0" dirty="0">
                          <a:solidFill>
                            <a:schemeClr val="tx1"/>
                          </a:solidFill>
                        </a:rPr>
                        <a:t>on top </a:t>
                      </a:r>
                      <a:r>
                        <a:rPr lang="en-US" sz="1200" baseline="0" dirty="0" smtClean="0">
                          <a:solidFill>
                            <a:schemeClr val="tx1"/>
                          </a:solidFill>
                        </a:rPr>
                        <a:t>of the </a:t>
                      </a:r>
                      <a:r>
                        <a:rPr lang="en-US" sz="1200" baseline="0" dirty="0">
                          <a:solidFill>
                            <a:schemeClr val="tx1"/>
                          </a:solidFill>
                        </a:rPr>
                        <a:t>$185K</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lvl="1" indent="0">
                        <a:buFont typeface="Arial" panose="020B0604020202020204" pitchFamily="34" charset="0"/>
                        <a:buNone/>
                      </a:pPr>
                      <a:r>
                        <a:rPr lang="en-US" sz="1200" b="0" baseline="0" dirty="0"/>
                        <a:t>~5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r>
                        <a:rPr lang="en-US" sz="1200" u="none" dirty="0"/>
                        <a:t>~150</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3340130271"/>
                  </a:ext>
                </a:extLst>
              </a:tr>
            </a:tbl>
          </a:graphicData>
        </a:graphic>
      </p:graphicFrame>
      <p:sp>
        <p:nvSpPr>
          <p:cNvPr id="9" name="TextBox 8"/>
          <p:cNvSpPr txBox="1"/>
          <p:nvPr/>
        </p:nvSpPr>
        <p:spPr>
          <a:xfrm>
            <a:off x="1447800" y="5486400"/>
            <a:ext cx="6705600" cy="369332"/>
          </a:xfrm>
          <a:prstGeom prst="rect">
            <a:avLst/>
          </a:prstGeom>
          <a:noFill/>
        </p:spPr>
        <p:txBody>
          <a:bodyPr wrap="square" rtlCol="0">
            <a:spAutoFit/>
          </a:bodyPr>
          <a:lstStyle/>
          <a:p>
            <a:pPr algn="ctr"/>
            <a:r>
              <a:rPr lang="en-US" dirty="0" smtClean="0"/>
              <a:t>Applications open June/July 2018</a:t>
            </a:r>
          </a:p>
        </p:txBody>
      </p:sp>
    </p:spTree>
    <p:extLst>
      <p:ext uri="{BB962C8B-B14F-4D97-AF65-F5344CB8AC3E}">
        <p14:creationId xmlns:p14="http://schemas.microsoft.com/office/powerpoint/2010/main" val="32284680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1" y="2544637"/>
            <a:ext cx="8229600" cy="553998"/>
          </a:xfrm>
        </p:spPr>
        <p:txBody>
          <a:bodyPr/>
          <a:lstStyle/>
          <a:p>
            <a:r>
              <a:rPr lang="en-US" sz="3600" dirty="0">
                <a:solidFill>
                  <a:schemeClr val="tx1"/>
                </a:solidFill>
              </a:rPr>
              <a:t>SWI 5: Technical Assistance Program</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4</a:t>
            </a:r>
          </a:p>
        </p:txBody>
      </p:sp>
    </p:spTree>
    <p:extLst>
      <p:ext uri="{BB962C8B-B14F-4D97-AF65-F5344CB8AC3E}">
        <p14:creationId xmlns:p14="http://schemas.microsoft.com/office/powerpoint/2010/main" val="21400602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701033" y="296186"/>
            <a:ext cx="8053675" cy="298327"/>
          </a:xfrm>
        </p:spPr>
        <p:txBody>
          <a:bodyPr/>
          <a:lstStyle/>
          <a:p>
            <a:r>
              <a:rPr lang="en-US" dirty="0" smtClean="0"/>
              <a:t>Technical Assistance (TA)</a:t>
            </a:r>
            <a:endParaRPr lang="en-US" dirty="0"/>
          </a:p>
        </p:txBody>
      </p:sp>
      <p:sp>
        <p:nvSpPr>
          <p:cNvPr id="3" name="Content Placeholder 2"/>
          <p:cNvSpPr>
            <a:spLocks noGrp="1"/>
          </p:cNvSpPr>
          <p:nvPr>
            <p:ph idx="10"/>
          </p:nvPr>
        </p:nvSpPr>
        <p:spPr>
          <a:xfrm>
            <a:off x="580737" y="1066800"/>
            <a:ext cx="8077200" cy="5416868"/>
          </a:xfrm>
        </p:spPr>
        <p:txBody>
          <a:bodyPr/>
          <a:lstStyle/>
          <a:p>
            <a:r>
              <a:rPr lang="en-US" dirty="0"/>
              <a:t>The MassHealth Technical Assistance (TA) program will consist of a variety of activities designed to strengthen ACO and CP capacity to improve health outcomes, member experience and reduce total cost of care for MassHealth members.</a:t>
            </a:r>
          </a:p>
          <a:p>
            <a:endParaRPr lang="en-US" b="1" dirty="0" smtClean="0"/>
          </a:p>
          <a:p>
            <a:r>
              <a:rPr lang="en-US" b="1" dirty="0" smtClean="0"/>
              <a:t>TA Program components:</a:t>
            </a:r>
          </a:p>
          <a:p>
            <a:pPr marL="483076" lvl="1" indent="-285597">
              <a:spcAft>
                <a:spcPts val="1200"/>
              </a:spcAft>
              <a:buFont typeface="Arial" panose="020B0604020202020204" pitchFamily="34" charset="0"/>
              <a:buChar char="•"/>
            </a:pPr>
            <a:r>
              <a:rPr lang="en-US" dirty="0" smtClean="0"/>
              <a:t>Targeted TA for specific projects</a:t>
            </a:r>
          </a:p>
          <a:p>
            <a:pPr marL="483076" lvl="1" indent="-285597">
              <a:spcAft>
                <a:spcPts val="1200"/>
              </a:spcAft>
              <a:buFont typeface="Arial" panose="020B0604020202020204" pitchFamily="34" charset="0"/>
              <a:buChar char="•"/>
            </a:pPr>
            <a:r>
              <a:rPr lang="en-US" dirty="0" smtClean="0"/>
              <a:t>Learning collaboratives, including one focused on CHCs </a:t>
            </a:r>
          </a:p>
          <a:p>
            <a:pPr marL="483076" lvl="1" indent="-285597">
              <a:spcAft>
                <a:spcPts val="1200"/>
              </a:spcAft>
              <a:buFont typeface="Arial" panose="020B0604020202020204" pitchFamily="34" charset="0"/>
              <a:buChar char="•"/>
            </a:pPr>
            <a:r>
              <a:rPr lang="en-US" dirty="0" smtClean="0"/>
              <a:t>Standardized trainings for CPs and CSAs</a:t>
            </a:r>
          </a:p>
          <a:p>
            <a:pPr marL="483076" lvl="1" indent="-285597">
              <a:buFont typeface="Arial" panose="020B0604020202020204" pitchFamily="34" charset="0"/>
              <a:buChar char="•"/>
            </a:pPr>
            <a:r>
              <a:rPr lang="en-US" dirty="0" smtClean="0"/>
              <a:t>Platforms to facilitate shared learning (e.g. website)</a:t>
            </a:r>
          </a:p>
          <a:p>
            <a:endParaRPr lang="en-US" dirty="0" smtClean="0"/>
          </a:p>
          <a:p>
            <a:r>
              <a:rPr lang="en-US" dirty="0"/>
              <a:t>MassHealth is procuring multiple vendors to help administer the TA program. </a:t>
            </a:r>
          </a:p>
          <a:p>
            <a:pPr marL="285750" indent="-285750">
              <a:buFont typeface="Arial" panose="020B0604020202020204" pitchFamily="34" charset="0"/>
              <a:buChar char="•"/>
            </a:pPr>
            <a:r>
              <a:rPr lang="en-US" dirty="0"/>
              <a:t>Abt Associates will serve as the “Managing Vendor” for the overall program</a:t>
            </a:r>
          </a:p>
          <a:p>
            <a:pPr marL="285750" indent="-285750">
              <a:buFont typeface="Arial" panose="020B0604020202020204" pitchFamily="34" charset="0"/>
              <a:buChar char="•"/>
            </a:pPr>
            <a:r>
              <a:rPr lang="en-US" dirty="0"/>
              <a:t>The Managing Vendor will then procure a collection of TA vendors and manage the roll out of individual TA projects across ACOs and CPs, under supervision of MassHealth</a:t>
            </a:r>
          </a:p>
          <a:p>
            <a:pPr marL="285750" indent="-285750">
              <a:buFont typeface="Arial" panose="020B0604020202020204" pitchFamily="34" charset="0"/>
              <a:buChar char="•"/>
            </a:pPr>
            <a:r>
              <a:rPr lang="en-US" dirty="0"/>
              <a:t>MassHealth is also procuring a specialized vendor for learning colloboratives for CHCs</a:t>
            </a:r>
          </a:p>
          <a:p>
            <a:endParaRPr lang="en-US" dirty="0"/>
          </a:p>
          <a:p>
            <a:r>
              <a:rPr lang="en-US" dirty="0" smtClean="0"/>
              <a:t>*Please note that all TA is optional. </a:t>
            </a:r>
            <a:endParaRPr lang="en-US" dirty="0"/>
          </a:p>
        </p:txBody>
      </p:sp>
      <p:sp>
        <p:nvSpPr>
          <p:cNvPr id="4" name="Oval 3"/>
          <p:cNvSpPr/>
          <p:nvPr/>
        </p:nvSpPr>
        <p:spPr>
          <a:xfrm>
            <a:off x="265196" y="296191"/>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263"/>
            <a:r>
              <a:rPr lang="en-US" sz="1400" b="1" dirty="0">
                <a:solidFill>
                  <a:srgbClr val="FFFFFF"/>
                </a:solidFill>
                <a:latin typeface="Arial"/>
              </a:rPr>
              <a:t>5</a:t>
            </a:r>
          </a:p>
        </p:txBody>
      </p:sp>
      <p:sp>
        <p:nvSpPr>
          <p:cNvPr id="6" name="Oval 5"/>
          <p:cNvSpPr/>
          <p:nvPr/>
        </p:nvSpPr>
        <p:spPr>
          <a:xfrm>
            <a:off x="685804" y="251460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5a</a:t>
            </a:r>
          </a:p>
        </p:txBody>
      </p:sp>
      <p:sp>
        <p:nvSpPr>
          <p:cNvPr id="7" name="Oval 6"/>
          <p:cNvSpPr/>
          <p:nvPr/>
        </p:nvSpPr>
        <p:spPr>
          <a:xfrm>
            <a:off x="685804" y="291963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5b</a:t>
            </a:r>
          </a:p>
        </p:txBody>
      </p:sp>
      <p:sp>
        <p:nvSpPr>
          <p:cNvPr id="8" name="Oval 7"/>
          <p:cNvSpPr/>
          <p:nvPr/>
        </p:nvSpPr>
        <p:spPr>
          <a:xfrm>
            <a:off x="685803" y="331618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5c</a:t>
            </a:r>
          </a:p>
        </p:txBody>
      </p:sp>
      <p:sp>
        <p:nvSpPr>
          <p:cNvPr id="9" name="Oval 8"/>
          <p:cNvSpPr/>
          <p:nvPr/>
        </p:nvSpPr>
        <p:spPr>
          <a:xfrm>
            <a:off x="679560" y="369492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5d</a:t>
            </a:r>
          </a:p>
        </p:txBody>
      </p:sp>
    </p:spTree>
    <p:extLst>
      <p:ext uri="{BB962C8B-B14F-4D97-AF65-F5344CB8AC3E}">
        <p14:creationId xmlns:p14="http://schemas.microsoft.com/office/powerpoint/2010/main" val="5873468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701033" y="296186"/>
            <a:ext cx="8053675" cy="298327"/>
          </a:xfrm>
        </p:spPr>
        <p:txBody>
          <a:bodyPr/>
          <a:lstStyle/>
          <a:p>
            <a:r>
              <a:rPr lang="en-US" dirty="0" smtClean="0"/>
              <a:t>Technical Assistance (TA)</a:t>
            </a:r>
            <a:endParaRPr lang="en-US" dirty="0"/>
          </a:p>
        </p:txBody>
      </p:sp>
      <p:sp>
        <p:nvSpPr>
          <p:cNvPr id="21" name="Oval 20"/>
          <p:cNvSpPr/>
          <p:nvPr/>
        </p:nvSpPr>
        <p:spPr>
          <a:xfrm>
            <a:off x="265196" y="296191"/>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263"/>
            <a:r>
              <a:rPr lang="en-US" sz="1400" b="1" dirty="0">
                <a:solidFill>
                  <a:srgbClr val="FFFFFF"/>
                </a:solidFill>
              </a:rPr>
              <a:t>5</a:t>
            </a:r>
          </a:p>
        </p:txBody>
      </p:sp>
      <p:cxnSp>
        <p:nvCxnSpPr>
          <p:cNvPr id="30" name="Straight Connector 29"/>
          <p:cNvCxnSpPr>
            <a:stCxn id="25" idx="0"/>
            <a:endCxn id="3" idx="2"/>
          </p:cNvCxnSpPr>
          <p:nvPr/>
        </p:nvCxnSpPr>
        <p:spPr>
          <a:xfrm flipV="1">
            <a:off x="5486400" y="2849365"/>
            <a:ext cx="0" cy="632273"/>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3533867" y="914400"/>
            <a:ext cx="1843159" cy="381000"/>
          </a:xfrm>
          <a:prstGeom prst="rect">
            <a:avLst/>
          </a:prstGeom>
          <a:solidFill>
            <a:schemeClr val="accent4">
              <a:lumMod val="60000"/>
              <a:lumOff val="4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noAutofit/>
          </a:bodyPr>
          <a:lstStyle/>
          <a:p>
            <a:pPr algn="ctr"/>
            <a:r>
              <a:rPr lang="en-US" dirty="0" smtClean="0">
                <a:solidFill>
                  <a:sysClr val="windowText" lastClr="000000"/>
                </a:solidFill>
              </a:rPr>
              <a:t>MassHealth</a:t>
            </a:r>
          </a:p>
        </p:txBody>
      </p:sp>
      <p:grpSp>
        <p:nvGrpSpPr>
          <p:cNvPr id="63" name="Group 62"/>
          <p:cNvGrpSpPr/>
          <p:nvPr/>
        </p:nvGrpSpPr>
        <p:grpSpPr>
          <a:xfrm>
            <a:off x="6628366" y="2838794"/>
            <a:ext cx="2333533" cy="1073729"/>
            <a:chOff x="6628366" y="2482341"/>
            <a:chExt cx="2333533" cy="1073729"/>
          </a:xfrm>
        </p:grpSpPr>
        <p:sp>
          <p:nvSpPr>
            <p:cNvPr id="7" name="TextBox 6"/>
            <p:cNvSpPr txBox="1"/>
            <p:nvPr/>
          </p:nvSpPr>
          <p:spPr>
            <a:xfrm>
              <a:off x="6628366" y="2482341"/>
              <a:ext cx="2333533" cy="1073729"/>
            </a:xfrm>
            <a:prstGeom prst="rect">
              <a:avLst/>
            </a:prstGeom>
            <a:solidFill>
              <a:schemeClr val="accent5">
                <a:lumMod val="20000"/>
                <a:lumOff val="80000"/>
              </a:schemeClr>
            </a:solidFill>
            <a:ln>
              <a:solidFill>
                <a:schemeClr val="bg1">
                  <a:lumMod val="75000"/>
                </a:schemeClr>
              </a:solidFill>
            </a:ln>
            <a:effectLst/>
          </p:spPr>
          <p:style>
            <a:lnRef idx="1">
              <a:schemeClr val="accent4"/>
            </a:lnRef>
            <a:fillRef idx="2">
              <a:schemeClr val="accent4"/>
            </a:fillRef>
            <a:effectRef idx="1">
              <a:schemeClr val="accent4"/>
            </a:effectRef>
            <a:fontRef idx="minor">
              <a:schemeClr val="dk1"/>
            </a:fontRef>
          </p:style>
          <p:txBody>
            <a:bodyPr wrap="square" lIns="91427" tIns="45714" rIns="91427" bIns="45714" rtlCol="0" anchor="ctr">
              <a:noAutofit/>
            </a:bodyPr>
            <a:lstStyle/>
            <a:p>
              <a:pPr algn="ctr"/>
              <a:r>
                <a:rPr lang="en-US" dirty="0" smtClean="0">
                  <a:solidFill>
                    <a:srgbClr val="000000"/>
                  </a:solidFill>
                </a:rPr>
                <a:t>Catalogue of TA Vendors </a:t>
              </a:r>
            </a:p>
            <a:p>
              <a:pPr algn="ctr"/>
              <a:r>
                <a:rPr lang="en-US" sz="1200" dirty="0">
                  <a:solidFill>
                    <a:srgbClr val="000000"/>
                  </a:solidFill>
                </a:rPr>
                <a:t>to provide direct targeted TA to ACOs and CPs </a:t>
              </a:r>
            </a:p>
          </p:txBody>
        </p:sp>
        <p:sp>
          <p:nvSpPr>
            <p:cNvPr id="71" name="Oval 70"/>
            <p:cNvSpPr/>
            <p:nvPr/>
          </p:nvSpPr>
          <p:spPr>
            <a:xfrm>
              <a:off x="6640336" y="2492912"/>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5a</a:t>
              </a:r>
            </a:p>
          </p:txBody>
        </p:sp>
      </p:grpSp>
      <p:grpSp>
        <p:nvGrpSpPr>
          <p:cNvPr id="87" name="Group 86"/>
          <p:cNvGrpSpPr/>
          <p:nvPr/>
        </p:nvGrpSpPr>
        <p:grpSpPr>
          <a:xfrm>
            <a:off x="4572000" y="2151488"/>
            <a:ext cx="1828800" cy="2191912"/>
            <a:chOff x="4572000" y="2151488"/>
            <a:chExt cx="1828800" cy="2191912"/>
          </a:xfrm>
        </p:grpSpPr>
        <p:sp>
          <p:nvSpPr>
            <p:cNvPr id="3" name="TextBox 2"/>
            <p:cNvSpPr txBox="1"/>
            <p:nvPr/>
          </p:nvSpPr>
          <p:spPr>
            <a:xfrm>
              <a:off x="4572000" y="2151488"/>
              <a:ext cx="1828800" cy="697877"/>
            </a:xfrm>
            <a:prstGeom prst="rect">
              <a:avLst/>
            </a:prstGeom>
            <a:solidFill>
              <a:schemeClr val="accent6">
                <a:lumMod val="20000"/>
                <a:lumOff val="80000"/>
              </a:schemeClr>
            </a:solidFill>
            <a:ln>
              <a:solidFill>
                <a:schemeClr val="bg1">
                  <a:lumMod val="75000"/>
                </a:schemeClr>
              </a:solidFill>
            </a:ln>
            <a:effectLst/>
          </p:spPr>
          <p:style>
            <a:lnRef idx="1">
              <a:schemeClr val="accent2"/>
            </a:lnRef>
            <a:fillRef idx="2">
              <a:schemeClr val="accent2"/>
            </a:fillRef>
            <a:effectRef idx="1">
              <a:schemeClr val="accent2"/>
            </a:effectRef>
            <a:fontRef idx="minor">
              <a:schemeClr val="dk1"/>
            </a:fontRef>
          </p:style>
          <p:txBody>
            <a:bodyPr wrap="square" lIns="91427" tIns="45714" rIns="91427" bIns="45714" rtlCol="0" anchor="ctr">
              <a:noAutofit/>
            </a:bodyPr>
            <a:lstStyle>
              <a:defPPr>
                <a:defRPr lang="en-US"/>
              </a:defPPr>
              <a:lvl1pPr algn="ct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dirty="0">
                  <a:solidFill>
                    <a:srgbClr val="000000"/>
                  </a:solidFill>
                </a:rPr>
                <a:t>TA Managing Vendor</a:t>
              </a:r>
            </a:p>
          </p:txBody>
        </p:sp>
        <p:grpSp>
          <p:nvGrpSpPr>
            <p:cNvPr id="57" name="Group 56"/>
            <p:cNvGrpSpPr/>
            <p:nvPr/>
          </p:nvGrpSpPr>
          <p:grpSpPr>
            <a:xfrm>
              <a:off x="4572000" y="3481638"/>
              <a:ext cx="1828800" cy="861762"/>
              <a:chOff x="4689401" y="3481638"/>
              <a:chExt cx="1828800" cy="861762"/>
            </a:xfrm>
          </p:grpSpPr>
          <p:sp>
            <p:nvSpPr>
              <p:cNvPr id="25" name="TextBox 24"/>
              <p:cNvSpPr txBox="1"/>
              <p:nvPr/>
            </p:nvSpPr>
            <p:spPr>
              <a:xfrm>
                <a:off x="4689401" y="3481638"/>
                <a:ext cx="1828800" cy="861762"/>
              </a:xfrm>
              <a:prstGeom prst="rect">
                <a:avLst/>
              </a:prstGeom>
              <a:solidFill>
                <a:schemeClr val="accent5">
                  <a:lumMod val="20000"/>
                  <a:lumOff val="80000"/>
                </a:schemeClr>
              </a:solidFill>
              <a:ln w="12700">
                <a:solidFill>
                  <a:schemeClr val="bg1">
                    <a:lumMod val="75000"/>
                  </a:schemeClr>
                </a:solidFill>
              </a:ln>
              <a:effectLst/>
            </p:spPr>
            <p:style>
              <a:lnRef idx="2">
                <a:schemeClr val="accent2">
                  <a:shade val="50000"/>
                </a:schemeClr>
              </a:lnRef>
              <a:fillRef idx="1">
                <a:schemeClr val="accent2"/>
              </a:fillRef>
              <a:effectRef idx="0">
                <a:schemeClr val="accent2"/>
              </a:effectRef>
              <a:fontRef idx="minor">
                <a:schemeClr val="lt1"/>
              </a:fontRef>
            </p:style>
            <p:txBody>
              <a:bodyPr wrap="square" lIns="91427" tIns="45714" rIns="91427" bIns="45714" rtlCol="0" anchor="ctr">
                <a:noAutofit/>
              </a:bodyPr>
              <a:lstStyle/>
              <a:p>
                <a:pPr algn="ctr"/>
                <a:r>
                  <a:rPr lang="en-US" dirty="0" smtClean="0">
                    <a:solidFill>
                      <a:sysClr val="windowText" lastClr="000000"/>
                    </a:solidFill>
                  </a:rPr>
                  <a:t>Learning Collaborative </a:t>
                </a:r>
                <a:r>
                  <a:rPr lang="en-US" sz="1200" dirty="0">
                    <a:solidFill>
                      <a:sysClr val="windowText" lastClr="000000"/>
                    </a:solidFill>
                  </a:rPr>
                  <a:t>for </a:t>
                </a:r>
                <a:r>
                  <a:rPr lang="en-US" sz="1200" i="1" dirty="0">
                    <a:solidFill>
                      <a:sysClr val="windowText" lastClr="000000"/>
                    </a:solidFill>
                  </a:rPr>
                  <a:t>ACOs/CPs</a:t>
                </a:r>
              </a:p>
            </p:txBody>
          </p:sp>
          <p:sp>
            <p:nvSpPr>
              <p:cNvPr id="111" name="Oval 110"/>
              <p:cNvSpPr/>
              <p:nvPr/>
            </p:nvSpPr>
            <p:spPr>
              <a:xfrm>
                <a:off x="4701276" y="3492088"/>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5b</a:t>
                </a:r>
              </a:p>
            </p:txBody>
          </p:sp>
        </p:grpSp>
      </p:grpSp>
      <p:grpSp>
        <p:nvGrpSpPr>
          <p:cNvPr id="84" name="Group 83"/>
          <p:cNvGrpSpPr/>
          <p:nvPr/>
        </p:nvGrpSpPr>
        <p:grpSpPr>
          <a:xfrm>
            <a:off x="365590" y="3481638"/>
            <a:ext cx="1882360" cy="861762"/>
            <a:chOff x="403640" y="3481638"/>
            <a:chExt cx="1882360" cy="861762"/>
          </a:xfrm>
        </p:grpSpPr>
        <p:sp>
          <p:nvSpPr>
            <p:cNvPr id="28" name="TextBox 27"/>
            <p:cNvSpPr txBox="1"/>
            <p:nvPr/>
          </p:nvSpPr>
          <p:spPr>
            <a:xfrm>
              <a:off x="403640" y="3481638"/>
              <a:ext cx="1882360" cy="861762"/>
            </a:xfrm>
            <a:prstGeom prst="rect">
              <a:avLst/>
            </a:prstGeom>
            <a:solidFill>
              <a:schemeClr val="accent5">
                <a:lumMod val="20000"/>
                <a:lumOff val="80000"/>
              </a:schemeClr>
            </a:solidFill>
            <a:ln w="12700">
              <a:solidFill>
                <a:schemeClr val="bg1">
                  <a:lumMod val="75000"/>
                </a:schemeClr>
              </a:solidFill>
            </a:ln>
            <a:effectLst/>
          </p:spPr>
          <p:style>
            <a:lnRef idx="2">
              <a:schemeClr val="accent3">
                <a:shade val="50000"/>
              </a:schemeClr>
            </a:lnRef>
            <a:fillRef idx="1">
              <a:schemeClr val="accent3"/>
            </a:fillRef>
            <a:effectRef idx="0">
              <a:schemeClr val="accent3"/>
            </a:effectRef>
            <a:fontRef idx="minor">
              <a:schemeClr val="lt1"/>
            </a:fontRef>
          </p:style>
          <p:txBody>
            <a:bodyPr wrap="square" lIns="91427" tIns="45714" rIns="91427" bIns="45714" rtlCol="0" anchor="ctr">
              <a:noAutofit/>
            </a:bodyPr>
            <a:lstStyle/>
            <a:p>
              <a:pPr algn="ctr"/>
              <a:r>
                <a:rPr lang="en-US" dirty="0" smtClean="0">
                  <a:solidFill>
                    <a:sysClr val="windowText" lastClr="000000"/>
                  </a:solidFill>
                </a:rPr>
                <a:t>Standardized </a:t>
              </a:r>
            </a:p>
            <a:p>
              <a:pPr algn="ctr"/>
              <a:r>
                <a:rPr lang="en-US" dirty="0" smtClean="0">
                  <a:solidFill>
                    <a:sysClr val="windowText" lastClr="000000"/>
                  </a:solidFill>
                </a:rPr>
                <a:t>Trainings </a:t>
              </a:r>
            </a:p>
            <a:p>
              <a:pPr algn="ctr"/>
              <a:r>
                <a:rPr lang="en-US" sz="1200" dirty="0">
                  <a:solidFill>
                    <a:sysClr val="windowText" lastClr="000000"/>
                  </a:solidFill>
                </a:rPr>
                <a:t>for CPs and CSAs</a:t>
              </a:r>
            </a:p>
          </p:txBody>
        </p:sp>
        <p:sp>
          <p:nvSpPr>
            <p:cNvPr id="113" name="Oval 112"/>
            <p:cNvSpPr/>
            <p:nvPr/>
          </p:nvSpPr>
          <p:spPr>
            <a:xfrm>
              <a:off x="413983" y="3491005"/>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5c</a:t>
              </a:r>
            </a:p>
          </p:txBody>
        </p:sp>
      </p:grpSp>
      <p:grpSp>
        <p:nvGrpSpPr>
          <p:cNvPr id="62" name="Group 61"/>
          <p:cNvGrpSpPr/>
          <p:nvPr/>
        </p:nvGrpSpPr>
        <p:grpSpPr>
          <a:xfrm>
            <a:off x="6628367" y="4306562"/>
            <a:ext cx="2333533" cy="1256038"/>
            <a:chOff x="7801066" y="2166878"/>
            <a:chExt cx="2333533" cy="1256038"/>
          </a:xfrm>
        </p:grpSpPr>
        <p:sp>
          <p:nvSpPr>
            <p:cNvPr id="32" name="TextBox 31"/>
            <p:cNvSpPr txBox="1"/>
            <p:nvPr/>
          </p:nvSpPr>
          <p:spPr>
            <a:xfrm>
              <a:off x="7801066" y="2166878"/>
              <a:ext cx="2333533" cy="1256038"/>
            </a:xfrm>
            <a:prstGeom prst="rect">
              <a:avLst/>
            </a:prstGeom>
            <a:solidFill>
              <a:schemeClr val="accent5">
                <a:lumMod val="20000"/>
                <a:lumOff val="80000"/>
              </a:schemeClr>
            </a:solidFill>
            <a:ln>
              <a:solidFill>
                <a:schemeClr val="bg1">
                  <a:lumMod val="75000"/>
                </a:schemeClr>
              </a:solidFill>
            </a:ln>
            <a:effectLst/>
          </p:spPr>
          <p:style>
            <a:lnRef idx="1">
              <a:schemeClr val="accent6"/>
            </a:lnRef>
            <a:fillRef idx="2">
              <a:schemeClr val="accent6"/>
            </a:fillRef>
            <a:effectRef idx="1">
              <a:schemeClr val="accent6"/>
            </a:effectRef>
            <a:fontRef idx="minor">
              <a:schemeClr val="dk1"/>
            </a:fontRef>
          </p:style>
          <p:txBody>
            <a:bodyPr wrap="square" lIns="91427" tIns="45714" rIns="91427" bIns="45714" rtlCol="0" anchor="ctr">
              <a:noAutofit/>
            </a:bodyPr>
            <a:lstStyle/>
            <a:p>
              <a:pPr algn="ctr"/>
              <a:r>
                <a:rPr lang="en-US" dirty="0" smtClean="0">
                  <a:solidFill>
                    <a:srgbClr val="000000"/>
                  </a:solidFill>
                </a:rPr>
                <a:t>Platform to Facilitate Shared Learning</a:t>
              </a:r>
            </a:p>
            <a:p>
              <a:pPr algn="ctr"/>
              <a:r>
                <a:rPr lang="en-US" sz="1200" dirty="0">
                  <a:solidFill>
                    <a:srgbClr val="000000"/>
                  </a:solidFill>
                </a:rPr>
                <a:t>across MassHealth TA Program</a:t>
              </a:r>
              <a:endParaRPr lang="en-US" dirty="0" smtClean="0">
                <a:solidFill>
                  <a:srgbClr val="000000"/>
                </a:solidFill>
              </a:endParaRPr>
            </a:p>
          </p:txBody>
        </p:sp>
        <p:sp>
          <p:nvSpPr>
            <p:cNvPr id="122" name="Oval 121"/>
            <p:cNvSpPr/>
            <p:nvPr/>
          </p:nvSpPr>
          <p:spPr>
            <a:xfrm>
              <a:off x="7801067" y="2166878"/>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5d</a:t>
              </a:r>
            </a:p>
          </p:txBody>
        </p:sp>
      </p:grpSp>
      <p:grpSp>
        <p:nvGrpSpPr>
          <p:cNvPr id="86" name="Group 85"/>
          <p:cNvGrpSpPr/>
          <p:nvPr/>
        </p:nvGrpSpPr>
        <p:grpSpPr>
          <a:xfrm>
            <a:off x="2430696" y="2151488"/>
            <a:ext cx="1996610" cy="2191912"/>
            <a:chOff x="2458836" y="2151488"/>
            <a:chExt cx="1996610" cy="2191912"/>
          </a:xfrm>
        </p:grpSpPr>
        <p:grpSp>
          <p:nvGrpSpPr>
            <p:cNvPr id="85" name="Group 84"/>
            <p:cNvGrpSpPr/>
            <p:nvPr/>
          </p:nvGrpSpPr>
          <p:grpSpPr>
            <a:xfrm>
              <a:off x="2458836" y="3497027"/>
              <a:ext cx="1996610" cy="846373"/>
              <a:chOff x="2458836" y="3497027"/>
              <a:chExt cx="1996610" cy="846373"/>
            </a:xfrm>
          </p:grpSpPr>
          <p:sp>
            <p:nvSpPr>
              <p:cNvPr id="31" name="TextBox 30"/>
              <p:cNvSpPr txBox="1"/>
              <p:nvPr/>
            </p:nvSpPr>
            <p:spPr>
              <a:xfrm>
                <a:off x="2458836" y="3497027"/>
                <a:ext cx="1996610" cy="846373"/>
              </a:xfrm>
              <a:prstGeom prst="rect">
                <a:avLst/>
              </a:prstGeom>
              <a:solidFill>
                <a:schemeClr val="accent5">
                  <a:lumMod val="20000"/>
                  <a:lumOff val="80000"/>
                </a:schemeClr>
              </a:solidFill>
              <a:ln>
                <a:solidFill>
                  <a:schemeClr val="bg1">
                    <a:lumMod val="75000"/>
                  </a:schemeClr>
                </a:solidFill>
              </a:ln>
              <a:effectLst/>
            </p:spPr>
            <p:style>
              <a:lnRef idx="1">
                <a:schemeClr val="accent2"/>
              </a:lnRef>
              <a:fillRef idx="2">
                <a:schemeClr val="accent2"/>
              </a:fillRef>
              <a:effectRef idx="1">
                <a:schemeClr val="accent2"/>
              </a:effectRef>
              <a:fontRef idx="minor">
                <a:schemeClr val="dk1"/>
              </a:fontRef>
            </p:style>
            <p:txBody>
              <a:bodyPr wrap="square" lIns="91427" tIns="45714" rIns="91427" bIns="45714" rtlCol="0" anchor="ctr">
                <a:noAutofit/>
              </a:bodyPr>
              <a:lstStyle/>
              <a:p>
                <a:pPr algn="ctr"/>
                <a:r>
                  <a:rPr lang="en-US" dirty="0" smtClean="0">
                    <a:solidFill>
                      <a:srgbClr val="000000"/>
                    </a:solidFill>
                  </a:rPr>
                  <a:t>Learning Collaborative </a:t>
                </a:r>
              </a:p>
              <a:p>
                <a:pPr algn="ctr"/>
                <a:r>
                  <a:rPr lang="en-US" sz="1200" dirty="0">
                    <a:solidFill>
                      <a:srgbClr val="000000"/>
                    </a:solidFill>
                  </a:rPr>
                  <a:t>for </a:t>
                </a:r>
                <a:r>
                  <a:rPr lang="en-US" sz="1200" i="1" dirty="0">
                    <a:solidFill>
                      <a:srgbClr val="000000"/>
                    </a:solidFill>
                  </a:rPr>
                  <a:t>CHCs</a:t>
                </a:r>
              </a:p>
            </p:txBody>
          </p:sp>
          <p:sp>
            <p:nvSpPr>
              <p:cNvPr id="112" name="Oval 111"/>
              <p:cNvSpPr/>
              <p:nvPr/>
            </p:nvSpPr>
            <p:spPr>
              <a:xfrm>
                <a:off x="2474025" y="3498845"/>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5b</a:t>
                </a:r>
              </a:p>
            </p:txBody>
          </p:sp>
        </p:grpSp>
        <p:sp>
          <p:nvSpPr>
            <p:cNvPr id="29" name="TextBox 28"/>
            <p:cNvSpPr txBox="1"/>
            <p:nvPr/>
          </p:nvSpPr>
          <p:spPr>
            <a:xfrm>
              <a:off x="2458836" y="2151488"/>
              <a:ext cx="1996610" cy="697877"/>
            </a:xfrm>
            <a:prstGeom prst="rect">
              <a:avLst/>
            </a:prstGeom>
            <a:solidFill>
              <a:schemeClr val="accent6">
                <a:lumMod val="20000"/>
                <a:lumOff val="80000"/>
              </a:schemeClr>
            </a:solidFill>
            <a:ln>
              <a:solidFill>
                <a:schemeClr val="bg1">
                  <a:lumMod val="75000"/>
                </a:schemeClr>
              </a:solidFill>
            </a:ln>
            <a:effectLst/>
          </p:spPr>
          <p:style>
            <a:lnRef idx="1">
              <a:schemeClr val="accent2"/>
            </a:lnRef>
            <a:fillRef idx="2">
              <a:schemeClr val="accent2"/>
            </a:fillRef>
            <a:effectRef idx="1">
              <a:schemeClr val="accent2"/>
            </a:effectRef>
            <a:fontRef idx="minor">
              <a:schemeClr val="dk1"/>
            </a:fontRef>
          </p:style>
          <p:txBody>
            <a:bodyPr wrap="square" lIns="91427" tIns="45714" rIns="91427" bIns="45714" rtlCol="0" anchor="ctr">
              <a:noAutofit/>
            </a:bodyPr>
            <a:lstStyle/>
            <a:p>
              <a:pPr algn="ctr"/>
              <a:r>
                <a:rPr lang="en-US" dirty="0" smtClean="0">
                  <a:solidFill>
                    <a:srgbClr val="000000"/>
                  </a:solidFill>
                </a:rPr>
                <a:t>External Vendor </a:t>
              </a:r>
            </a:p>
            <a:p>
              <a:pPr algn="ctr"/>
              <a:r>
                <a:rPr lang="en-US" sz="1200" dirty="0">
                  <a:solidFill>
                    <a:srgbClr val="000000"/>
                  </a:solidFill>
                </a:rPr>
                <a:t>with CHC Expertise</a:t>
              </a:r>
            </a:p>
          </p:txBody>
        </p:sp>
      </p:grpSp>
      <p:cxnSp>
        <p:nvCxnSpPr>
          <p:cNvPr id="19" name="Straight Connector 18"/>
          <p:cNvCxnSpPr>
            <a:stCxn id="29" idx="2"/>
            <a:endCxn id="31" idx="0"/>
          </p:cNvCxnSpPr>
          <p:nvPr/>
        </p:nvCxnSpPr>
        <p:spPr>
          <a:xfrm>
            <a:off x="3429001" y="2849365"/>
            <a:ext cx="0" cy="64766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 name="Elbow Connector 5"/>
          <p:cNvCxnSpPr>
            <a:stCxn id="26" idx="2"/>
            <a:endCxn id="36" idx="0"/>
          </p:cNvCxnSpPr>
          <p:nvPr/>
        </p:nvCxnSpPr>
        <p:spPr>
          <a:xfrm rot="5400000">
            <a:off x="2462009" y="140162"/>
            <a:ext cx="838200" cy="3148677"/>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Elbow Connector 32"/>
          <p:cNvCxnSpPr>
            <a:stCxn id="26" idx="2"/>
            <a:endCxn id="29" idx="0"/>
          </p:cNvCxnSpPr>
          <p:nvPr/>
        </p:nvCxnSpPr>
        <p:spPr>
          <a:xfrm rot="5400000">
            <a:off x="3514180" y="1210221"/>
            <a:ext cx="856088" cy="1026446"/>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Elbow Connector 33"/>
          <p:cNvCxnSpPr>
            <a:stCxn id="26" idx="2"/>
            <a:endCxn id="3" idx="0"/>
          </p:cNvCxnSpPr>
          <p:nvPr/>
        </p:nvCxnSpPr>
        <p:spPr>
          <a:xfrm rot="16200000" flipH="1">
            <a:off x="4542879" y="1207967"/>
            <a:ext cx="856088" cy="1030953"/>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2" name="Elbow Connector 71"/>
          <p:cNvCxnSpPr>
            <a:stCxn id="3" idx="3"/>
            <a:endCxn id="7" idx="1"/>
          </p:cNvCxnSpPr>
          <p:nvPr/>
        </p:nvCxnSpPr>
        <p:spPr>
          <a:xfrm>
            <a:off x="6400800" y="2500427"/>
            <a:ext cx="227566" cy="875232"/>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Elbow Connector 74"/>
          <p:cNvCxnSpPr>
            <a:stCxn id="3" idx="3"/>
            <a:endCxn id="32" idx="1"/>
          </p:cNvCxnSpPr>
          <p:nvPr/>
        </p:nvCxnSpPr>
        <p:spPr>
          <a:xfrm>
            <a:off x="6400800" y="2500427"/>
            <a:ext cx="227567" cy="2434154"/>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65590" y="2133600"/>
            <a:ext cx="1882360" cy="715765"/>
          </a:xfrm>
          <a:prstGeom prst="rect">
            <a:avLst/>
          </a:prstGeom>
          <a:solidFill>
            <a:schemeClr val="accent6">
              <a:lumMod val="20000"/>
              <a:lumOff val="80000"/>
            </a:schemeClr>
          </a:solidFill>
          <a:ln>
            <a:solidFill>
              <a:schemeClr val="bg1">
                <a:lumMod val="75000"/>
              </a:schemeClr>
            </a:solidFill>
          </a:ln>
          <a:effectLst/>
        </p:spPr>
        <p:style>
          <a:lnRef idx="1">
            <a:schemeClr val="accent2"/>
          </a:lnRef>
          <a:fillRef idx="2">
            <a:schemeClr val="accent2"/>
          </a:fillRef>
          <a:effectRef idx="1">
            <a:schemeClr val="accent2"/>
          </a:effectRef>
          <a:fontRef idx="minor">
            <a:schemeClr val="dk1"/>
          </a:fontRef>
        </p:style>
        <p:txBody>
          <a:bodyPr wrap="square" lIns="91427" tIns="45714" rIns="91427" bIns="45714" rtlCol="0" anchor="ctr">
            <a:noAutofit/>
          </a:bodyPr>
          <a:lstStyle/>
          <a:p>
            <a:pPr algn="ctr"/>
            <a:r>
              <a:rPr lang="en-US" dirty="0" smtClean="0">
                <a:solidFill>
                  <a:srgbClr val="000000"/>
                </a:solidFill>
              </a:rPr>
              <a:t>UMass </a:t>
            </a:r>
            <a:r>
              <a:rPr lang="en-US" sz="1200" dirty="0" smtClean="0">
                <a:solidFill>
                  <a:srgbClr val="000000"/>
                </a:solidFill>
              </a:rPr>
              <a:t>for CP + </a:t>
            </a:r>
            <a:r>
              <a:rPr lang="en-US" dirty="0">
                <a:solidFill>
                  <a:srgbClr val="000000"/>
                </a:solidFill>
              </a:rPr>
              <a:t>E</a:t>
            </a:r>
            <a:r>
              <a:rPr lang="en-US" dirty="0" smtClean="0">
                <a:solidFill>
                  <a:srgbClr val="000000"/>
                </a:solidFill>
              </a:rPr>
              <a:t>xternal </a:t>
            </a:r>
            <a:r>
              <a:rPr lang="en-US" dirty="0">
                <a:solidFill>
                  <a:srgbClr val="000000"/>
                </a:solidFill>
              </a:rPr>
              <a:t>V</a:t>
            </a:r>
            <a:r>
              <a:rPr lang="en-US" dirty="0" smtClean="0">
                <a:solidFill>
                  <a:srgbClr val="000000"/>
                </a:solidFill>
              </a:rPr>
              <a:t>endor </a:t>
            </a:r>
            <a:r>
              <a:rPr lang="en-US" sz="1200" dirty="0" smtClean="0">
                <a:solidFill>
                  <a:srgbClr val="000000"/>
                </a:solidFill>
              </a:rPr>
              <a:t>for CSA</a:t>
            </a:r>
            <a:endParaRPr lang="en-US" sz="1200" dirty="0">
              <a:solidFill>
                <a:srgbClr val="000000"/>
              </a:solidFill>
            </a:endParaRPr>
          </a:p>
        </p:txBody>
      </p:sp>
      <p:cxnSp>
        <p:nvCxnSpPr>
          <p:cNvPr id="10" name="Straight Connector 9"/>
          <p:cNvCxnSpPr>
            <a:stCxn id="36" idx="2"/>
            <a:endCxn id="28" idx="0"/>
          </p:cNvCxnSpPr>
          <p:nvPr/>
        </p:nvCxnSpPr>
        <p:spPr>
          <a:xfrm>
            <a:off x="1306770" y="2849365"/>
            <a:ext cx="0" cy="632273"/>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728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8153"/>
            <a:ext cx="8053675" cy="298327"/>
          </a:xfrm>
        </p:spPr>
        <p:txBody>
          <a:bodyPr/>
          <a:lstStyle/>
          <a:p>
            <a:r>
              <a:rPr lang="en-US" dirty="0" smtClean="0"/>
              <a:t>Targeted TA for ACOs and CPs</a:t>
            </a:r>
            <a:endParaRPr lang="en-US" dirty="0"/>
          </a:p>
        </p:txBody>
      </p:sp>
      <p:sp>
        <p:nvSpPr>
          <p:cNvPr id="4" name="Oval 3"/>
          <p:cNvSpPr/>
          <p:nvPr/>
        </p:nvSpPr>
        <p:spPr>
          <a:xfrm>
            <a:off x="265194" y="218153"/>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509"/>
            <a:r>
              <a:rPr lang="en-US" sz="1400" b="1" dirty="0" smtClean="0">
                <a:solidFill>
                  <a:srgbClr val="FFFFFF"/>
                </a:solidFill>
                <a:sym typeface="Arial"/>
              </a:rPr>
              <a:t>5a</a:t>
            </a:r>
            <a:endParaRPr lang="en-US" sz="1400" b="1" dirty="0">
              <a:solidFill>
                <a:srgbClr val="FFFFFF"/>
              </a:solidFill>
              <a:sym typeface="Arial"/>
            </a:endParaRPr>
          </a:p>
        </p:txBody>
      </p:sp>
      <p:sp>
        <p:nvSpPr>
          <p:cNvPr id="3" name="TextBox 2"/>
          <p:cNvSpPr txBox="1"/>
          <p:nvPr/>
        </p:nvSpPr>
        <p:spPr>
          <a:xfrm>
            <a:off x="580739" y="1066800"/>
            <a:ext cx="7877461" cy="4801314"/>
          </a:xfrm>
          <a:prstGeom prst="rect">
            <a:avLst/>
          </a:prstGeom>
          <a:noFill/>
        </p:spPr>
        <p:txBody>
          <a:bodyPr wrap="square" rtlCol="0">
            <a:spAutoFit/>
          </a:bodyPr>
          <a:lstStyle/>
          <a:p>
            <a:r>
              <a:rPr lang="en-US" b="1" dirty="0" smtClean="0"/>
              <a:t>Targeted TA:</a:t>
            </a:r>
          </a:p>
          <a:p>
            <a:r>
              <a:rPr lang="en-US" dirty="0" smtClean="0"/>
              <a:t>ACOs and CPs will work with procured TA vendors on a variety of projects. </a:t>
            </a:r>
          </a:p>
          <a:p>
            <a:endParaRPr lang="en-US" dirty="0"/>
          </a:p>
          <a:p>
            <a:r>
              <a:rPr lang="en-US" u="sng" dirty="0" smtClean="0"/>
              <a:t>Project examples include:</a:t>
            </a:r>
          </a:p>
          <a:p>
            <a:endParaRPr lang="en-US" dirty="0" smtClean="0"/>
          </a:p>
          <a:p>
            <a:pPr marL="285750" indent="-285750">
              <a:buFont typeface="Arial" panose="020B0604020202020204" pitchFamily="34" charset="0"/>
              <a:buChar char="•"/>
            </a:pPr>
            <a:r>
              <a:rPr lang="en-US" dirty="0" smtClean="0"/>
              <a:t>Building performance improvement plans based on data analytics </a:t>
            </a:r>
          </a:p>
          <a:p>
            <a:pPr marL="285750" indent="-285750">
              <a:buFont typeface="Arial" panose="020B0604020202020204" pitchFamily="34" charset="0"/>
              <a:buChar char="•"/>
            </a:pPr>
            <a:r>
              <a:rPr lang="en-US" dirty="0" smtClean="0"/>
              <a:t>Support using risk stratification to target member needs </a:t>
            </a:r>
          </a:p>
          <a:p>
            <a:pPr marL="285750" indent="-285750">
              <a:buFont typeface="Arial" panose="020B0604020202020204" pitchFamily="34" charset="0"/>
              <a:buChar char="•"/>
            </a:pPr>
            <a:r>
              <a:rPr lang="en-US" dirty="0" smtClean="0"/>
              <a:t>Developing targeted member engagement strategies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r>
              <a:rPr lang="en-US" dirty="0" smtClean="0"/>
              <a:t>In addition to externally procured TA vendors, MassHealth will also work closely with the HIway Adoption and Utilization Services (HAUS) program through the Mass HIway. The Mass HIway is the statewide, state-sponsored health information exchange. HAUS will provide hands-on </a:t>
            </a:r>
            <a:r>
              <a:rPr lang="en-US" dirty="0"/>
              <a:t>consulting services to ACOs and CPs for </a:t>
            </a:r>
            <a:r>
              <a:rPr lang="en-US" dirty="0" smtClean="0"/>
              <a:t>HIE-related </a:t>
            </a:r>
            <a:r>
              <a:rPr lang="en-US" dirty="0"/>
              <a:t>services focused </a:t>
            </a:r>
            <a:r>
              <a:rPr lang="en-US" dirty="0" smtClean="0"/>
              <a:t>on direct </a:t>
            </a:r>
            <a:r>
              <a:rPr lang="en-US" dirty="0"/>
              <a:t>messaging protocols, including options for interfaces with EHR and </a:t>
            </a:r>
            <a:r>
              <a:rPr lang="en-US" dirty="0" smtClean="0"/>
              <a:t>webmail, and technical </a:t>
            </a:r>
            <a:r>
              <a:rPr lang="en-US" dirty="0"/>
              <a:t>implementation and training </a:t>
            </a:r>
            <a:r>
              <a:rPr lang="en-US" dirty="0" smtClean="0"/>
              <a:t>support. </a:t>
            </a:r>
            <a:endParaRPr lang="en-US" dirty="0"/>
          </a:p>
        </p:txBody>
      </p:sp>
    </p:spTree>
    <p:extLst>
      <p:ext uri="{BB962C8B-B14F-4D97-AF65-F5344CB8AC3E}">
        <p14:creationId xmlns:p14="http://schemas.microsoft.com/office/powerpoint/2010/main" val="1889124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121505" y="234863"/>
            <a:ext cx="879411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3979" rtl="0" eaLnBrk="1" fontAlgn="base" hangingPunct="1">
              <a:spcBef>
                <a:spcPct val="0"/>
              </a:spcBef>
              <a:spcAft>
                <a:spcPct val="0"/>
              </a:spcAft>
              <a:tabLst>
                <a:tab pos="269468" algn="l"/>
              </a:tabLst>
              <a:defRPr sz="1900" b="1" baseline="0">
                <a:solidFill>
                  <a:schemeClr val="tx2"/>
                </a:solidFill>
                <a:latin typeface="+mj-lt"/>
                <a:ea typeface="+mj-ea"/>
                <a:cs typeface="+mj-cs"/>
              </a:defRPr>
            </a:lvl1pPr>
            <a:lvl2pPr algn="l" defTabSz="893979" rtl="0" eaLnBrk="1" fontAlgn="base" hangingPunct="1">
              <a:spcBef>
                <a:spcPct val="0"/>
              </a:spcBef>
              <a:spcAft>
                <a:spcPct val="0"/>
              </a:spcAft>
              <a:defRPr sz="1900" b="1">
                <a:solidFill>
                  <a:schemeClr val="tx2"/>
                </a:solidFill>
                <a:latin typeface="Arial" charset="0"/>
              </a:defRPr>
            </a:lvl2pPr>
            <a:lvl3pPr algn="l" defTabSz="893979" rtl="0" eaLnBrk="1" fontAlgn="base" hangingPunct="1">
              <a:spcBef>
                <a:spcPct val="0"/>
              </a:spcBef>
              <a:spcAft>
                <a:spcPct val="0"/>
              </a:spcAft>
              <a:defRPr sz="1900" b="1">
                <a:solidFill>
                  <a:schemeClr val="tx2"/>
                </a:solidFill>
                <a:latin typeface="Arial" charset="0"/>
              </a:defRPr>
            </a:lvl3pPr>
            <a:lvl4pPr algn="l" defTabSz="893979" rtl="0" eaLnBrk="1" fontAlgn="base" hangingPunct="1">
              <a:spcBef>
                <a:spcPct val="0"/>
              </a:spcBef>
              <a:spcAft>
                <a:spcPct val="0"/>
              </a:spcAft>
              <a:defRPr sz="1900" b="1">
                <a:solidFill>
                  <a:schemeClr val="tx2"/>
                </a:solidFill>
                <a:latin typeface="Arial" charset="0"/>
              </a:defRPr>
            </a:lvl4pPr>
            <a:lvl5pPr algn="l" defTabSz="893979" rtl="0" eaLnBrk="1" fontAlgn="base" hangingPunct="1">
              <a:spcBef>
                <a:spcPct val="0"/>
              </a:spcBef>
              <a:spcAft>
                <a:spcPct val="0"/>
              </a:spcAft>
              <a:defRPr sz="1900" b="1">
                <a:solidFill>
                  <a:schemeClr val="tx2"/>
                </a:solidFill>
                <a:latin typeface="Arial" charset="0"/>
              </a:defRPr>
            </a:lvl5pPr>
            <a:lvl6pPr marL="456444" algn="l" defTabSz="893979" rtl="0" eaLnBrk="1" fontAlgn="base" hangingPunct="1">
              <a:spcBef>
                <a:spcPct val="0"/>
              </a:spcBef>
              <a:spcAft>
                <a:spcPct val="0"/>
              </a:spcAft>
              <a:defRPr sz="1900" b="1">
                <a:solidFill>
                  <a:schemeClr val="tx2"/>
                </a:solidFill>
                <a:latin typeface="Arial" charset="0"/>
              </a:defRPr>
            </a:lvl6pPr>
            <a:lvl7pPr marL="912994" algn="l" defTabSz="893979" rtl="0" eaLnBrk="1" fontAlgn="base" hangingPunct="1">
              <a:spcBef>
                <a:spcPct val="0"/>
              </a:spcBef>
              <a:spcAft>
                <a:spcPct val="0"/>
              </a:spcAft>
              <a:defRPr sz="1900" b="1">
                <a:solidFill>
                  <a:schemeClr val="tx2"/>
                </a:solidFill>
                <a:latin typeface="Arial" charset="0"/>
              </a:defRPr>
            </a:lvl7pPr>
            <a:lvl8pPr marL="1369501" algn="l" defTabSz="893979" rtl="0" eaLnBrk="1" fontAlgn="base" hangingPunct="1">
              <a:spcBef>
                <a:spcPct val="0"/>
              </a:spcBef>
              <a:spcAft>
                <a:spcPct val="0"/>
              </a:spcAft>
              <a:defRPr sz="1900" b="1">
                <a:solidFill>
                  <a:schemeClr val="tx2"/>
                </a:solidFill>
                <a:latin typeface="Arial" charset="0"/>
              </a:defRPr>
            </a:lvl8pPr>
            <a:lvl9pPr marL="1826006" algn="l" defTabSz="893979" rtl="0" eaLnBrk="1" fontAlgn="base" hangingPunct="1">
              <a:spcBef>
                <a:spcPct val="0"/>
              </a:spcBef>
              <a:spcAft>
                <a:spcPct val="0"/>
              </a:spcAft>
              <a:defRPr sz="1900" b="1">
                <a:solidFill>
                  <a:schemeClr val="tx2"/>
                </a:solidFill>
                <a:latin typeface="Arial" charset="0"/>
              </a:defRPr>
            </a:lvl9pPr>
          </a:lstStyle>
          <a:p>
            <a:r>
              <a:rPr lang="en-US" kern="0" dirty="0"/>
              <a:t> DSRIP Funding Overview</a:t>
            </a:r>
          </a:p>
        </p:txBody>
      </p:sp>
      <p:sp>
        <p:nvSpPr>
          <p:cNvPr id="11" name="Rectangle 8"/>
          <p:cNvSpPr txBox="1"/>
          <p:nvPr/>
        </p:nvSpPr>
        <p:spPr>
          <a:xfrm>
            <a:off x="4038600" y="1676400"/>
            <a:ext cx="4877015" cy="9425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91984" lvl="1">
              <a:spcAft>
                <a:spcPts val="600"/>
              </a:spcAft>
              <a:buClr>
                <a:srgbClr val="002960"/>
              </a:buClr>
            </a:pPr>
            <a:r>
              <a:rPr lang="en-US" altLang="ko-KR" sz="1100" dirty="0">
                <a:solidFill>
                  <a:srgbClr val="000000"/>
                </a:solidFill>
                <a:ea typeface="Gulim" pitchFamily="34" charset="-127"/>
              </a:rPr>
              <a:t>Supports Accountable Care Organization (ACO) investments in primary care providers, infrastructure and capacity building, flexible services, and expansion of ACO model to </a:t>
            </a:r>
            <a:r>
              <a:rPr lang="en-US" altLang="ko-KR" sz="1100" b="1" dirty="0">
                <a:solidFill>
                  <a:srgbClr val="000000"/>
                </a:solidFill>
                <a:ea typeface="Gulim" pitchFamily="34" charset="-127"/>
              </a:rPr>
              <a:t>safety net providers </a:t>
            </a:r>
          </a:p>
          <a:p>
            <a:pPr lvl="1">
              <a:spcAft>
                <a:spcPts val="100"/>
              </a:spcAft>
              <a:buClr>
                <a:srgbClr val="002960"/>
              </a:buClr>
            </a:pPr>
            <a:r>
              <a:rPr lang="en-US" sz="1100" dirty="0">
                <a:solidFill>
                  <a:srgbClr val="000000"/>
                </a:solidFill>
              </a:rPr>
              <a:t>Funding contingent on </a:t>
            </a:r>
            <a:r>
              <a:rPr lang="en-US" sz="1100" b="1" dirty="0" smtClean="0">
                <a:solidFill>
                  <a:srgbClr val="000000"/>
                </a:solidFill>
              </a:rPr>
              <a:t>being procured </a:t>
            </a:r>
            <a:r>
              <a:rPr lang="en-US" sz="1100" dirty="0" smtClean="0">
                <a:solidFill>
                  <a:srgbClr val="000000"/>
                </a:solidFill>
              </a:rPr>
              <a:t>as an ACO; and </a:t>
            </a:r>
            <a:r>
              <a:rPr lang="en-US" sz="1100" b="1" dirty="0" smtClean="0">
                <a:solidFill>
                  <a:srgbClr val="000000"/>
                </a:solidFill>
              </a:rPr>
              <a:t>partnerships w/ Community </a:t>
            </a:r>
            <a:r>
              <a:rPr lang="en-US" sz="1100" b="1" dirty="0">
                <a:solidFill>
                  <a:srgbClr val="000000"/>
                </a:solidFill>
              </a:rPr>
              <a:t>Partners</a:t>
            </a:r>
          </a:p>
        </p:txBody>
      </p:sp>
      <p:sp>
        <p:nvSpPr>
          <p:cNvPr id="12" name="Rectangle 8"/>
          <p:cNvSpPr txBox="1"/>
          <p:nvPr/>
        </p:nvSpPr>
        <p:spPr>
          <a:xfrm>
            <a:off x="4038604" y="2775972"/>
            <a:ext cx="5029196" cy="13388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Aft>
                <a:spcPts val="600"/>
              </a:spcAft>
              <a:buClr>
                <a:srgbClr val="002960"/>
              </a:buClr>
            </a:pPr>
            <a:r>
              <a:rPr lang="en-US" altLang="ko-KR" sz="1100" dirty="0">
                <a:solidFill>
                  <a:srgbClr val="000000"/>
                </a:solidFill>
                <a:ea typeface="Gulim" pitchFamily="34" charset="-127"/>
              </a:rPr>
              <a:t>Supports Behavioral Health (BH) and Long Term Services and Supports (LTSS) Community Partner (</a:t>
            </a:r>
            <a:r>
              <a:rPr lang="en-US" altLang="ko-KR" sz="1100" dirty="0">
                <a:ea typeface="Gulim" pitchFamily="34" charset="-127"/>
              </a:rPr>
              <a:t>CP)</a:t>
            </a:r>
            <a:r>
              <a:rPr lang="en-US" altLang="ko-KR" sz="1100" dirty="0">
                <a:solidFill>
                  <a:srgbClr val="FF0000"/>
                </a:solidFill>
                <a:ea typeface="Gulim" pitchFamily="34" charset="-127"/>
              </a:rPr>
              <a:t> </a:t>
            </a:r>
            <a:r>
              <a:rPr lang="en-US" altLang="ko-KR" sz="1100" b="1" dirty="0">
                <a:solidFill>
                  <a:srgbClr val="000000"/>
                </a:solidFill>
                <a:ea typeface="Gulim" pitchFamily="34" charset="-127"/>
              </a:rPr>
              <a:t>care coordination</a:t>
            </a:r>
            <a:r>
              <a:rPr lang="en-US" altLang="ko-KR" sz="1100" dirty="0">
                <a:solidFill>
                  <a:srgbClr val="000000"/>
                </a:solidFill>
                <a:ea typeface="Gulim" pitchFamily="34" charset="-127"/>
              </a:rPr>
              <a:t>, CP and Community Service Agency (CSA) </a:t>
            </a:r>
            <a:r>
              <a:rPr lang="en-US" altLang="ko-KR" sz="1100" b="1" dirty="0">
                <a:solidFill>
                  <a:srgbClr val="000000"/>
                </a:solidFill>
                <a:ea typeface="Gulim" pitchFamily="34" charset="-127"/>
              </a:rPr>
              <a:t>infrastructure  and capacity building</a:t>
            </a:r>
            <a:r>
              <a:rPr lang="en-US" altLang="ko-KR" sz="1100" dirty="0">
                <a:ea typeface="Gulim" pitchFamily="34" charset="-127"/>
              </a:rPr>
              <a:t>, and </a:t>
            </a:r>
            <a:r>
              <a:rPr lang="en-US" altLang="ko-KR" sz="1100" b="1" dirty="0">
                <a:ea typeface="Gulim" pitchFamily="34" charset="-127"/>
              </a:rPr>
              <a:t>new funding</a:t>
            </a:r>
            <a:r>
              <a:rPr lang="en-US" altLang="ko-KR" sz="1100" dirty="0">
                <a:ea typeface="Gulim" pitchFamily="34" charset="-127"/>
              </a:rPr>
              <a:t> into community-based organizations</a:t>
            </a:r>
            <a:r>
              <a:rPr lang="en-US" altLang="ko-KR" sz="1100" b="1" dirty="0">
                <a:solidFill>
                  <a:srgbClr val="000000"/>
                </a:solidFill>
                <a:ea typeface="Gulim" pitchFamily="34" charset="-127"/>
              </a:rPr>
              <a:t> </a:t>
            </a:r>
          </a:p>
          <a:p>
            <a:pPr lvl="1">
              <a:spcAft>
                <a:spcPts val="600"/>
              </a:spcAft>
              <a:buClr>
                <a:srgbClr val="002960"/>
              </a:buClr>
            </a:pPr>
            <a:r>
              <a:rPr lang="en-US" sz="1100" dirty="0" smtClean="0">
                <a:solidFill>
                  <a:srgbClr val="000000"/>
                </a:solidFill>
              </a:rPr>
              <a:t>CP funding </a:t>
            </a:r>
            <a:r>
              <a:rPr lang="en-US" sz="1100" dirty="0">
                <a:solidFill>
                  <a:srgbClr val="000000"/>
                </a:solidFill>
              </a:rPr>
              <a:t>contingent on </a:t>
            </a:r>
            <a:r>
              <a:rPr lang="en-US" sz="1100" b="1" dirty="0" smtClean="0">
                <a:solidFill>
                  <a:srgbClr val="000000"/>
                </a:solidFill>
              </a:rPr>
              <a:t>being procured </a:t>
            </a:r>
            <a:r>
              <a:rPr lang="en-US" sz="1100" dirty="0" smtClean="0">
                <a:solidFill>
                  <a:srgbClr val="000000"/>
                </a:solidFill>
              </a:rPr>
              <a:t>as CP; &amp; </a:t>
            </a:r>
            <a:r>
              <a:rPr lang="en-US" sz="1100" b="1" dirty="0" smtClean="0">
                <a:solidFill>
                  <a:srgbClr val="000000"/>
                </a:solidFill>
              </a:rPr>
              <a:t>partnerships w/ ACOs</a:t>
            </a:r>
          </a:p>
          <a:p>
            <a:pPr lvl="1">
              <a:spcAft>
                <a:spcPts val="100"/>
              </a:spcAft>
              <a:buClr>
                <a:srgbClr val="002960"/>
              </a:buClr>
            </a:pPr>
            <a:r>
              <a:rPr lang="en-US" sz="1100" dirty="0" smtClean="0">
                <a:solidFill>
                  <a:srgbClr val="000000"/>
                </a:solidFill>
              </a:rPr>
              <a:t>CSA funding </a:t>
            </a:r>
            <a:r>
              <a:rPr lang="en-US" sz="1100" dirty="0">
                <a:solidFill>
                  <a:srgbClr val="000000"/>
                </a:solidFill>
              </a:rPr>
              <a:t>contingent upon selection as part of the Infrastructure and Capacity Building Funding for </a:t>
            </a:r>
            <a:r>
              <a:rPr lang="en-US" sz="1100" b="1" dirty="0">
                <a:solidFill>
                  <a:srgbClr val="000000"/>
                </a:solidFill>
              </a:rPr>
              <a:t>Community Service </a:t>
            </a:r>
            <a:r>
              <a:rPr lang="en-US" sz="1100" b="1" dirty="0" smtClean="0">
                <a:solidFill>
                  <a:srgbClr val="000000"/>
                </a:solidFill>
              </a:rPr>
              <a:t>Agency </a:t>
            </a:r>
            <a:r>
              <a:rPr lang="en-US" sz="1100" dirty="0">
                <a:solidFill>
                  <a:srgbClr val="000000"/>
                </a:solidFill>
              </a:rPr>
              <a:t>procurement</a:t>
            </a:r>
          </a:p>
        </p:txBody>
      </p:sp>
      <p:sp>
        <p:nvSpPr>
          <p:cNvPr id="13" name="Rectangle 8"/>
          <p:cNvSpPr txBox="1"/>
          <p:nvPr/>
        </p:nvSpPr>
        <p:spPr>
          <a:xfrm>
            <a:off x="4038604" y="4343400"/>
            <a:ext cx="4877014" cy="76973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Aft>
                <a:spcPts val="600"/>
              </a:spcAft>
              <a:buClr>
                <a:srgbClr val="002960"/>
              </a:buClr>
            </a:pPr>
            <a:r>
              <a:rPr lang="en-US" altLang="ko-KR" sz="1100" dirty="0">
                <a:solidFill>
                  <a:srgbClr val="000000"/>
                </a:solidFill>
                <a:ea typeface="Gulim" pitchFamily="34" charset="-127"/>
              </a:rPr>
              <a:t>Allows state to more efficiently </a:t>
            </a:r>
            <a:r>
              <a:rPr lang="en-US" altLang="ko-KR" sz="1100" b="1" dirty="0">
                <a:solidFill>
                  <a:srgbClr val="000000"/>
                </a:solidFill>
                <a:ea typeface="Gulim" pitchFamily="34" charset="-127"/>
              </a:rPr>
              <a:t>scale up statewide infrastructure and workforce capacity</a:t>
            </a:r>
            <a:endParaRPr lang="en-US" sz="1100" dirty="0">
              <a:solidFill>
                <a:srgbClr val="000000"/>
              </a:solidFill>
            </a:endParaRPr>
          </a:p>
          <a:p>
            <a:pPr lvl="1">
              <a:spcAft>
                <a:spcPts val="100"/>
              </a:spcAft>
              <a:buClr>
                <a:srgbClr val="002960"/>
              </a:buClr>
            </a:pPr>
            <a:r>
              <a:rPr lang="en-US" sz="1100" dirty="0">
                <a:solidFill>
                  <a:srgbClr val="000000"/>
                </a:solidFill>
              </a:rPr>
              <a:t>Examples include </a:t>
            </a:r>
            <a:r>
              <a:rPr lang="en-US" sz="1100" b="1" dirty="0">
                <a:solidFill>
                  <a:srgbClr val="000000"/>
                </a:solidFill>
              </a:rPr>
              <a:t>workforce development and training</a:t>
            </a:r>
            <a:r>
              <a:rPr lang="en-US" sz="1100" dirty="0">
                <a:solidFill>
                  <a:srgbClr val="000000"/>
                </a:solidFill>
              </a:rPr>
              <a:t> and </a:t>
            </a:r>
            <a:r>
              <a:rPr lang="en-US" sz="1100" b="1" dirty="0">
                <a:solidFill>
                  <a:srgbClr val="000000"/>
                </a:solidFill>
              </a:rPr>
              <a:t>technical assistance to ACOs and CPs</a:t>
            </a:r>
          </a:p>
        </p:txBody>
      </p:sp>
      <p:sp>
        <p:nvSpPr>
          <p:cNvPr id="14" name="Rectangle 13"/>
          <p:cNvSpPr>
            <a:spLocks noChangeArrowheads="1"/>
          </p:cNvSpPr>
          <p:nvPr>
            <p:custDataLst>
              <p:tags r:id="rId1"/>
            </p:custDataLst>
          </p:nvPr>
        </p:nvSpPr>
        <p:spPr bwMode="gray">
          <a:xfrm>
            <a:off x="518064" y="596476"/>
            <a:ext cx="8001001" cy="932056"/>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173489" indent="-173489" fontAlgn="base">
              <a:spcBef>
                <a:spcPct val="0"/>
              </a:spcBef>
              <a:spcAft>
                <a:spcPts val="408"/>
              </a:spcAft>
              <a:buClr>
                <a:srgbClr val="002960"/>
              </a:buClr>
              <a:buFont typeface="Arial" panose="020B0604020202020204" pitchFamily="34" charset="0"/>
              <a:buChar char="•"/>
            </a:pPr>
            <a:r>
              <a:rPr lang="en-US" sz="1400" dirty="0">
                <a:solidFill>
                  <a:srgbClr val="000000"/>
                </a:solidFill>
              </a:rPr>
              <a:t>Delivery System Reform Incentive Payment (DSRIP) Program totals $1.8B over five years and supports four main funding streams </a:t>
            </a:r>
          </a:p>
          <a:p>
            <a:pPr marL="173489" indent="-173489" fontAlgn="base">
              <a:spcBef>
                <a:spcPct val="0"/>
              </a:spcBef>
              <a:spcAft>
                <a:spcPts val="408"/>
              </a:spcAft>
              <a:buClr>
                <a:srgbClr val="002960"/>
              </a:buClr>
              <a:buFont typeface="Arial" panose="020B0604020202020204" pitchFamily="34" charset="0"/>
              <a:buChar char="•"/>
            </a:pPr>
            <a:r>
              <a:rPr lang="en-US" altLang="ko-KR" sz="1400" b="1" dirty="0">
                <a:solidFill>
                  <a:srgbClr val="000000"/>
                </a:solidFill>
                <a:ea typeface="Gulim" pitchFamily="34" charset="-127"/>
              </a:rPr>
              <a:t>Eligibility for receiving DSRIP funding</a:t>
            </a:r>
            <a:r>
              <a:rPr lang="en-US" altLang="ko-KR" sz="1400" dirty="0">
                <a:solidFill>
                  <a:srgbClr val="000000"/>
                </a:solidFill>
                <a:ea typeface="Gulim" pitchFamily="34" charset="-127"/>
              </a:rPr>
              <a:t> will be linked explicitly to </a:t>
            </a:r>
            <a:r>
              <a:rPr lang="en-US" altLang="ko-KR" sz="1400" b="1" dirty="0">
                <a:solidFill>
                  <a:srgbClr val="000000"/>
                </a:solidFill>
                <a:ea typeface="Gulim" pitchFamily="34" charset="-127"/>
              </a:rPr>
              <a:t>participation in MassHealth payment reform efforts</a:t>
            </a:r>
          </a:p>
        </p:txBody>
      </p:sp>
      <p:sp>
        <p:nvSpPr>
          <p:cNvPr id="15" name="Rectangle 8"/>
          <p:cNvSpPr txBox="1"/>
          <p:nvPr/>
        </p:nvSpPr>
        <p:spPr>
          <a:xfrm>
            <a:off x="4038604" y="5750406"/>
            <a:ext cx="4877014" cy="34559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Aft>
                <a:spcPts val="100"/>
              </a:spcAft>
              <a:buClr>
                <a:srgbClr val="002960"/>
              </a:buClr>
            </a:pPr>
            <a:r>
              <a:rPr lang="en-US" sz="1100" dirty="0">
                <a:solidFill>
                  <a:srgbClr val="000000"/>
                </a:solidFill>
              </a:rPr>
              <a:t>Small amount of funding will be used for </a:t>
            </a:r>
            <a:r>
              <a:rPr lang="en-US" sz="1100" b="1" dirty="0">
                <a:solidFill>
                  <a:srgbClr val="000000"/>
                </a:solidFill>
              </a:rPr>
              <a:t>DSRIP operations and implementation</a:t>
            </a:r>
            <a:r>
              <a:rPr lang="en-US" sz="1100" dirty="0">
                <a:solidFill>
                  <a:srgbClr val="000000"/>
                </a:solidFill>
              </a:rPr>
              <a:t>, including </a:t>
            </a:r>
            <a:r>
              <a:rPr lang="en-US" sz="1100" b="1" dirty="0">
                <a:solidFill>
                  <a:srgbClr val="000000"/>
                </a:solidFill>
              </a:rPr>
              <a:t>robust oversight</a:t>
            </a:r>
          </a:p>
        </p:txBody>
      </p:sp>
      <p:grpSp>
        <p:nvGrpSpPr>
          <p:cNvPr id="32" name="Group 31"/>
          <p:cNvGrpSpPr/>
          <p:nvPr/>
        </p:nvGrpSpPr>
        <p:grpSpPr>
          <a:xfrm>
            <a:off x="228604" y="1676404"/>
            <a:ext cx="3576702" cy="4678376"/>
            <a:chOff x="1647825" y="1576777"/>
            <a:chExt cx="3576702" cy="4006779"/>
          </a:xfrm>
        </p:grpSpPr>
        <p:sp>
          <p:nvSpPr>
            <p:cNvPr id="33" name="TextBox 9"/>
            <p:cNvSpPr txBox="1"/>
            <p:nvPr>
              <p:custDataLst>
                <p:tags r:id="rId2"/>
              </p:custDataLst>
            </p:nvPr>
          </p:nvSpPr>
          <p:spPr>
            <a:xfrm>
              <a:off x="1647825" y="3157033"/>
              <a:ext cx="1143000" cy="76200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DSRIP Investment</a:t>
              </a:r>
            </a:p>
          </p:txBody>
        </p:sp>
        <p:cxnSp>
          <p:nvCxnSpPr>
            <p:cNvPr id="34" name="Elbow Connector 33"/>
            <p:cNvCxnSpPr>
              <a:stCxn id="33" idx="3"/>
              <a:endCxn id="40" idx="1"/>
            </p:cNvCxnSpPr>
            <p:nvPr/>
          </p:nvCxnSpPr>
          <p:spPr>
            <a:xfrm flipV="1">
              <a:off x="2790825" y="1965397"/>
              <a:ext cx="652848" cy="1572636"/>
            </a:xfrm>
            <a:prstGeom prst="bentConnector3">
              <a:avLst>
                <a:gd name="adj1" fmla="val 50000"/>
              </a:avLst>
            </a:prstGeom>
            <a:noFill/>
            <a:ln w="9525" cap="flat" cmpd="sng" algn="ctr">
              <a:solidFill>
                <a:srgbClr val="808080"/>
              </a:solidFill>
              <a:prstDash val="solid"/>
            </a:ln>
            <a:effectLst/>
          </p:spPr>
        </p:cxnSp>
        <p:cxnSp>
          <p:nvCxnSpPr>
            <p:cNvPr id="35" name="Elbow Connector 34"/>
            <p:cNvCxnSpPr>
              <a:stCxn id="33" idx="3"/>
              <a:endCxn id="41" idx="1"/>
            </p:cNvCxnSpPr>
            <p:nvPr/>
          </p:nvCxnSpPr>
          <p:spPr>
            <a:xfrm flipV="1">
              <a:off x="2790825" y="3074836"/>
              <a:ext cx="652848" cy="463198"/>
            </a:xfrm>
            <a:prstGeom prst="bentConnector3">
              <a:avLst>
                <a:gd name="adj1" fmla="val 50000"/>
              </a:avLst>
            </a:prstGeom>
            <a:noFill/>
            <a:ln w="9525" cap="flat" cmpd="sng" algn="ctr">
              <a:solidFill>
                <a:srgbClr val="808080"/>
              </a:solidFill>
              <a:prstDash val="solid"/>
            </a:ln>
            <a:effectLst/>
          </p:spPr>
        </p:cxnSp>
        <p:cxnSp>
          <p:nvCxnSpPr>
            <p:cNvPr id="36" name="Elbow Connector 35"/>
            <p:cNvCxnSpPr>
              <a:stCxn id="33" idx="3"/>
              <a:endCxn id="42" idx="1"/>
            </p:cNvCxnSpPr>
            <p:nvPr/>
          </p:nvCxnSpPr>
          <p:spPr>
            <a:xfrm>
              <a:off x="2790825" y="3538034"/>
              <a:ext cx="652848" cy="629571"/>
            </a:xfrm>
            <a:prstGeom prst="bentConnector3">
              <a:avLst>
                <a:gd name="adj1" fmla="val 50000"/>
              </a:avLst>
            </a:prstGeom>
            <a:noFill/>
            <a:ln w="9525" cap="flat" cmpd="sng" algn="ctr">
              <a:solidFill>
                <a:srgbClr val="808080"/>
              </a:solidFill>
              <a:prstDash val="solid"/>
            </a:ln>
            <a:effectLst/>
          </p:spPr>
        </p:cxnSp>
        <p:grpSp>
          <p:nvGrpSpPr>
            <p:cNvPr id="38" name="Group 37"/>
            <p:cNvGrpSpPr/>
            <p:nvPr/>
          </p:nvGrpSpPr>
          <p:grpSpPr>
            <a:xfrm>
              <a:off x="3443673" y="1576777"/>
              <a:ext cx="1780854" cy="4006779"/>
              <a:chOff x="3443673" y="1576777"/>
              <a:chExt cx="1780854" cy="4006779"/>
            </a:xfrm>
          </p:grpSpPr>
          <p:sp>
            <p:nvSpPr>
              <p:cNvPr id="40" name="TextBox 39"/>
              <p:cNvSpPr txBox="1"/>
              <p:nvPr>
                <p:custDataLst>
                  <p:tags r:id="rId3"/>
                </p:custDataLst>
              </p:nvPr>
            </p:nvSpPr>
            <p:spPr>
              <a:xfrm>
                <a:off x="3443673" y="1576777"/>
                <a:ext cx="1780854" cy="77724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ACO (60%)</a:t>
                </a:r>
              </a:p>
              <a:p>
                <a:pPr lvl="0" algn="ctr">
                  <a:buClr>
                    <a:srgbClr val="000000"/>
                  </a:buClr>
                  <a:defRPr/>
                </a:pPr>
                <a:r>
                  <a:rPr lang="en-US" sz="1200" i="1" dirty="0"/>
                  <a:t>$1.0B</a:t>
                </a:r>
                <a:endParaRPr lang="en-US" sz="1200" b="1" kern="0" dirty="0">
                  <a:solidFill>
                    <a:srgbClr val="000000"/>
                  </a:solidFill>
                  <a:latin typeface="Arial"/>
                  <a:ea typeface="ＭＳ Ｐゴシック"/>
                </a:endParaRPr>
              </a:p>
            </p:txBody>
          </p:sp>
          <p:sp>
            <p:nvSpPr>
              <p:cNvPr id="41" name="TextBox 40"/>
              <p:cNvSpPr txBox="1"/>
              <p:nvPr>
                <p:custDataLst>
                  <p:tags r:id="rId4"/>
                </p:custDataLst>
              </p:nvPr>
            </p:nvSpPr>
            <p:spPr>
              <a:xfrm>
                <a:off x="3443673" y="2686215"/>
                <a:ext cx="1780854" cy="77724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Community Partners (30%)</a:t>
                </a:r>
              </a:p>
              <a:p>
                <a:pPr lvl="0" algn="ctr">
                  <a:buClr>
                    <a:srgbClr val="000000"/>
                  </a:buClr>
                  <a:defRPr/>
                </a:pPr>
                <a:r>
                  <a:rPr lang="en-US" sz="1400" b="1" kern="0" dirty="0">
                    <a:solidFill>
                      <a:srgbClr val="000000"/>
                    </a:solidFill>
                    <a:latin typeface="Arial"/>
                    <a:ea typeface="ＭＳ Ｐゴシック"/>
                  </a:rPr>
                  <a:t> </a:t>
                </a:r>
                <a:r>
                  <a:rPr lang="en-US" sz="1200" i="1" dirty="0"/>
                  <a:t>$547M</a:t>
                </a:r>
                <a:endParaRPr lang="en-US" sz="1200" b="1" kern="0" dirty="0">
                  <a:solidFill>
                    <a:srgbClr val="000000"/>
                  </a:solidFill>
                  <a:latin typeface="Arial"/>
                  <a:ea typeface="ＭＳ Ｐゴシック"/>
                </a:endParaRPr>
              </a:p>
            </p:txBody>
          </p:sp>
          <p:sp>
            <p:nvSpPr>
              <p:cNvPr id="42" name="TextBox 41"/>
              <p:cNvSpPr txBox="1"/>
              <p:nvPr>
                <p:custDataLst>
                  <p:tags r:id="rId5"/>
                </p:custDataLst>
              </p:nvPr>
            </p:nvSpPr>
            <p:spPr>
              <a:xfrm>
                <a:off x="3443673" y="3778985"/>
                <a:ext cx="1780854" cy="77724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Statewide Investments (6%)</a:t>
                </a:r>
              </a:p>
              <a:p>
                <a:pPr algn="ctr" defTabSz="894868">
                  <a:buClr>
                    <a:srgbClr val="000000"/>
                  </a:buClr>
                  <a:defRPr/>
                </a:pPr>
                <a:r>
                  <a:rPr lang="en-US" sz="1200" i="1" kern="0" dirty="0">
                    <a:solidFill>
                      <a:srgbClr val="000000"/>
                    </a:solidFill>
                    <a:latin typeface="Arial"/>
                    <a:ea typeface="ＭＳ Ｐゴシック"/>
                  </a:rPr>
                  <a:t>$115M</a:t>
                </a:r>
              </a:p>
            </p:txBody>
          </p:sp>
          <p:sp>
            <p:nvSpPr>
              <p:cNvPr id="43" name="TextBox 42"/>
              <p:cNvSpPr txBox="1"/>
              <p:nvPr>
                <p:custDataLst>
                  <p:tags r:id="rId6"/>
                </p:custDataLst>
              </p:nvPr>
            </p:nvSpPr>
            <p:spPr>
              <a:xfrm>
                <a:off x="3443673" y="4806316"/>
                <a:ext cx="1780854" cy="77724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Implementation/ Oversight (4%)</a:t>
                </a:r>
              </a:p>
              <a:p>
                <a:pPr algn="ctr" defTabSz="894868">
                  <a:buClr>
                    <a:srgbClr val="000000"/>
                  </a:buClr>
                  <a:defRPr/>
                </a:pPr>
                <a:r>
                  <a:rPr lang="en-US" sz="1200" i="1" kern="0" dirty="0">
                    <a:solidFill>
                      <a:srgbClr val="000000"/>
                    </a:solidFill>
                    <a:latin typeface="Arial"/>
                    <a:ea typeface="ＭＳ Ｐゴシック"/>
                  </a:rPr>
                  <a:t>$73M</a:t>
                </a:r>
              </a:p>
            </p:txBody>
          </p:sp>
        </p:grpSp>
        <p:cxnSp>
          <p:nvCxnSpPr>
            <p:cNvPr id="39" name="Elbow Connector 38"/>
            <p:cNvCxnSpPr>
              <a:stCxn id="33" idx="3"/>
              <a:endCxn id="43" idx="1"/>
            </p:cNvCxnSpPr>
            <p:nvPr/>
          </p:nvCxnSpPr>
          <p:spPr>
            <a:xfrm>
              <a:off x="2790825" y="3538034"/>
              <a:ext cx="652848" cy="1656903"/>
            </a:xfrm>
            <a:prstGeom prst="bentConnector3">
              <a:avLst>
                <a:gd name="adj1" fmla="val 50000"/>
              </a:avLst>
            </a:prstGeom>
            <a:noFill/>
            <a:ln w="9525" cap="flat" cmpd="sng" algn="ctr">
              <a:solidFill>
                <a:srgbClr val="808080"/>
              </a:solidFill>
              <a:prstDash val="solid"/>
            </a:ln>
            <a:effectLst/>
          </p:spPr>
        </p:cxnSp>
      </p:grpSp>
    </p:spTree>
    <p:extLst>
      <p:ext uri="{BB962C8B-B14F-4D97-AF65-F5344CB8AC3E}">
        <p14:creationId xmlns:p14="http://schemas.microsoft.com/office/powerpoint/2010/main" val="13997392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2982" y="334437"/>
            <a:ext cx="8053675" cy="276999"/>
          </a:xfrm>
        </p:spPr>
        <p:txBody>
          <a:bodyPr/>
          <a:lstStyle/>
          <a:p>
            <a:r>
              <a:rPr lang="en-US" sz="1800" dirty="0" smtClean="0"/>
              <a:t>ACO and CP Shared Learning Forums, and Standardized Training</a:t>
            </a:r>
            <a:endParaRPr lang="en-US" sz="1800" dirty="0"/>
          </a:p>
        </p:txBody>
      </p:sp>
      <p:graphicFrame>
        <p:nvGraphicFramePr>
          <p:cNvPr id="8" name="Table 7"/>
          <p:cNvGraphicFramePr>
            <a:graphicFrameLocks noGrp="1"/>
          </p:cNvGraphicFramePr>
          <p:nvPr>
            <p:extLst>
              <p:ext uri="{D42A27DB-BD31-4B8C-83A1-F6EECF244321}">
                <p14:modId xmlns:p14="http://schemas.microsoft.com/office/powerpoint/2010/main" val="2446756942"/>
              </p:ext>
            </p:extLst>
          </p:nvPr>
        </p:nvGraphicFramePr>
        <p:xfrm>
          <a:off x="265194" y="914400"/>
          <a:ext cx="8650206" cy="2396350"/>
        </p:xfrm>
        <a:graphic>
          <a:graphicData uri="http://schemas.openxmlformats.org/drawingml/2006/table">
            <a:tbl>
              <a:tblPr firstRow="1" bandRow="1">
                <a:tableStyleId>{5940675A-B579-460E-94D1-54222C63F5DA}</a:tableStyleId>
              </a:tblPr>
              <a:tblGrid>
                <a:gridCol w="2569368">
                  <a:extLst>
                    <a:ext uri="{9D8B030D-6E8A-4147-A177-3AD203B41FA5}">
                      <a16:colId xmlns:a16="http://schemas.microsoft.com/office/drawing/2014/main" xmlns="" val="20000"/>
                    </a:ext>
                  </a:extLst>
                </a:gridCol>
                <a:gridCol w="6080838">
                  <a:extLst>
                    <a:ext uri="{9D8B030D-6E8A-4147-A177-3AD203B41FA5}">
                      <a16:colId xmlns:a16="http://schemas.microsoft.com/office/drawing/2014/main" xmlns="" val="20001"/>
                    </a:ext>
                  </a:extLst>
                </a:gridCol>
              </a:tblGrid>
              <a:tr h="270650">
                <a:tc gridSpan="2">
                  <a:txBody>
                    <a:bodyPr/>
                    <a:lstStyle/>
                    <a:p>
                      <a:pPr algn="ctr"/>
                      <a:r>
                        <a:rPr lang="en-US" sz="1100" b="1" dirty="0" smtClean="0"/>
                        <a:t>Shared Learning Forums*</a:t>
                      </a:r>
                      <a:endParaRPr lang="en-US" sz="1100" b="1" dirty="0"/>
                    </a:p>
                  </a:txBody>
                  <a:tcPr marL="93386" marR="93386" marT="46671" marB="46671"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hMerge="1">
                  <a:txBody>
                    <a:bodyPr/>
                    <a:lstStyle/>
                    <a:p>
                      <a:pPr algn="ctr"/>
                      <a:endParaRPr lang="en-US" sz="1100" b="1" dirty="0"/>
                    </a:p>
                  </a:txBody>
                  <a:tcPr marL="93386" marR="93386" marT="46671" marB="46671" anchor="ctr">
                    <a:solidFill>
                      <a:schemeClr val="accent1"/>
                    </a:solidFill>
                  </a:tcPr>
                </a:tc>
                <a:extLst>
                  <a:ext uri="{0D108BD9-81ED-4DB2-BD59-A6C34878D82A}">
                    <a16:rowId xmlns:a16="http://schemas.microsoft.com/office/drawing/2014/main" xmlns="" val="10000"/>
                  </a:ext>
                </a:extLst>
              </a:tr>
              <a:tr h="618350">
                <a:tc>
                  <a:txBody>
                    <a:bodyPr/>
                    <a:lstStyle/>
                    <a:p>
                      <a:r>
                        <a:rPr lang="en-US" sz="1100" b="1" dirty="0" smtClean="0"/>
                        <a:t>ACO and CP Integration</a:t>
                      </a:r>
                      <a:endParaRPr lang="en-US" sz="1100" b="1" dirty="0"/>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a:txBody>
                    <a:bodyPr/>
                    <a:lstStyle/>
                    <a:p>
                      <a:r>
                        <a:rPr lang="en-US" sz="1100" i="1" dirty="0" smtClean="0">
                          <a:solidFill>
                            <a:schemeClr val="tx1"/>
                          </a:solidFill>
                        </a:rPr>
                        <a:t>Purpose:</a:t>
                      </a:r>
                      <a:r>
                        <a:rPr lang="en-US" sz="1100" dirty="0" smtClean="0">
                          <a:solidFill>
                            <a:schemeClr val="tx1"/>
                          </a:solidFill>
                        </a:rPr>
                        <a:t> Support ACO and CP integration and coordination,</a:t>
                      </a:r>
                      <a:r>
                        <a:rPr lang="en-US" sz="1100" baseline="0" dirty="0" smtClean="0">
                          <a:solidFill>
                            <a:schemeClr val="tx1"/>
                          </a:solidFill>
                        </a:rPr>
                        <a:t> including bridging distinct human services and health care cultures and philosophies, developing shared workflows and strategies for information sharing, brainstorming strategies for conflict resolution, etc. </a:t>
                      </a:r>
                      <a:endParaRPr lang="en-US" sz="1100" dirty="0" smtClean="0">
                        <a:solidFill>
                          <a:schemeClr val="tx1"/>
                        </a:solidFill>
                      </a:endParaRP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0001"/>
                  </a:ext>
                </a:extLst>
              </a:tr>
              <a:tr h="444500">
                <a:tc>
                  <a:txBody>
                    <a:bodyPr/>
                    <a:lstStyle/>
                    <a:p>
                      <a:r>
                        <a:rPr lang="en-US" sz="1100" b="1" dirty="0" smtClean="0">
                          <a:solidFill>
                            <a:schemeClr val="tx1"/>
                          </a:solidFill>
                        </a:rPr>
                        <a:t>Extended</a:t>
                      </a:r>
                      <a:r>
                        <a:rPr lang="en-US" sz="1100" b="1" baseline="0" dirty="0" smtClean="0">
                          <a:solidFill>
                            <a:schemeClr val="tx1"/>
                          </a:solidFill>
                        </a:rPr>
                        <a:t> Healthcare Workforce</a:t>
                      </a:r>
                      <a:endParaRPr lang="en-US" sz="1100" b="1" dirty="0">
                        <a:solidFill>
                          <a:schemeClr val="tx1"/>
                        </a:solidFill>
                      </a:endParaRP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a:txBody>
                    <a:bodyPr/>
                    <a:lstStyle/>
                    <a:p>
                      <a:r>
                        <a:rPr lang="en-US" sz="1100" i="1" dirty="0" smtClean="0">
                          <a:solidFill>
                            <a:schemeClr val="tx1"/>
                          </a:solidFill>
                        </a:rPr>
                        <a:t>Purpose</a:t>
                      </a:r>
                      <a:r>
                        <a:rPr lang="en-US" sz="1100" dirty="0" smtClean="0">
                          <a:solidFill>
                            <a:schemeClr val="tx1"/>
                          </a:solidFill>
                        </a:rPr>
                        <a:t>:</a:t>
                      </a:r>
                      <a:r>
                        <a:rPr lang="en-US" sz="1100" baseline="0" dirty="0" smtClean="0">
                          <a:solidFill>
                            <a:schemeClr val="tx1"/>
                          </a:solidFill>
                        </a:rPr>
                        <a:t> Provide access to peer support, mentorship, and ongoing learning for extended healthcare workers in ACOs and CPs.</a:t>
                      </a: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0002"/>
                  </a:ext>
                </a:extLst>
              </a:tr>
              <a:tr h="444500">
                <a:tc>
                  <a:txBody>
                    <a:bodyPr/>
                    <a:lstStyle/>
                    <a:p>
                      <a:r>
                        <a:rPr lang="en-US" sz="1100" b="1" dirty="0" smtClean="0"/>
                        <a:t>CHC Readiness Program</a:t>
                      </a:r>
                      <a:endParaRPr lang="en-US" sz="1100" b="1" dirty="0"/>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a:txBody>
                    <a:bodyPr/>
                    <a:lstStyle/>
                    <a:p>
                      <a:r>
                        <a:rPr lang="en-US" sz="1100" i="1" dirty="0" smtClean="0">
                          <a:solidFill>
                            <a:schemeClr val="tx1"/>
                          </a:solidFill>
                        </a:rPr>
                        <a:t>Purpose</a:t>
                      </a:r>
                      <a:r>
                        <a:rPr lang="en-US" sz="1100" dirty="0" smtClean="0">
                          <a:solidFill>
                            <a:schemeClr val="tx1"/>
                          </a:solidFill>
                        </a:rPr>
                        <a:t>: Support Community Health</a:t>
                      </a:r>
                      <a:r>
                        <a:rPr lang="en-US" sz="1100" baseline="0" dirty="0" smtClean="0">
                          <a:solidFill>
                            <a:schemeClr val="tx1"/>
                          </a:solidFill>
                        </a:rPr>
                        <a:t> Centers transition to value-based payment. Dedicated TA from TA vendors is associated with this effort.</a:t>
                      </a:r>
                      <a:endParaRPr lang="en-US" sz="1100" dirty="0" smtClean="0">
                        <a:solidFill>
                          <a:schemeClr val="tx1"/>
                        </a:solidFill>
                      </a:endParaRP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0003"/>
                  </a:ext>
                </a:extLst>
              </a:tr>
              <a:tr h="618350">
                <a:tc>
                  <a:txBody>
                    <a:bodyPr/>
                    <a:lstStyle/>
                    <a:p>
                      <a:r>
                        <a:rPr lang="en-US" sz="1100" b="1" dirty="0" smtClean="0"/>
                        <a:t>SWI Pop Ups</a:t>
                      </a:r>
                      <a:endParaRPr lang="en-US" sz="1100" b="1" dirty="0"/>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a:txBody>
                    <a:bodyPr/>
                    <a:lstStyle/>
                    <a:p>
                      <a:pPr>
                        <a:spcAft>
                          <a:spcPts val="600"/>
                        </a:spcAft>
                      </a:pPr>
                      <a:r>
                        <a:rPr lang="en-US" sz="1100" i="1" dirty="0" smtClean="0">
                          <a:solidFill>
                            <a:schemeClr val="tx1"/>
                          </a:solidFill>
                        </a:rPr>
                        <a:t>Purpose</a:t>
                      </a:r>
                      <a:r>
                        <a:rPr lang="en-US" sz="1100" dirty="0" smtClean="0">
                          <a:solidFill>
                            <a:schemeClr val="tx1"/>
                          </a:solidFill>
                        </a:rPr>
                        <a:t>: Morning or afternoon</a:t>
                      </a:r>
                      <a:r>
                        <a:rPr lang="en-US" sz="1100" baseline="0" dirty="0" smtClean="0">
                          <a:solidFill>
                            <a:schemeClr val="tx1"/>
                          </a:solidFill>
                        </a:rPr>
                        <a:t> deep dives into targeted topics relevant to ACOs and CPs. Topics might include rural health strategies for care delivery; total cost of care management; and best practices for hiring and utilizing CHWs, peer specialists, and recovery coaches.</a:t>
                      </a:r>
                      <a:endParaRPr lang="en-US" sz="1100" dirty="0" smtClean="0">
                        <a:solidFill>
                          <a:schemeClr val="tx1"/>
                        </a:solidFill>
                      </a:endParaRP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
        <p:nvSpPr>
          <p:cNvPr id="4" name="Oval 3"/>
          <p:cNvSpPr/>
          <p:nvPr/>
        </p:nvSpPr>
        <p:spPr>
          <a:xfrm>
            <a:off x="265194" y="301214"/>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509"/>
            <a:r>
              <a:rPr lang="en-US" sz="1400" b="1" dirty="0" smtClean="0">
                <a:solidFill>
                  <a:srgbClr val="FFFFFF"/>
                </a:solidFill>
                <a:sym typeface="Arial"/>
              </a:rPr>
              <a:t>5b</a:t>
            </a:r>
            <a:endParaRPr lang="en-US" sz="1400" b="1" dirty="0">
              <a:solidFill>
                <a:srgbClr val="FFFFFF"/>
              </a:solidFill>
              <a:sym typeface="Arial"/>
            </a:endParaRPr>
          </a:p>
        </p:txBody>
      </p:sp>
      <p:graphicFrame>
        <p:nvGraphicFramePr>
          <p:cNvPr id="6" name="Table 5"/>
          <p:cNvGraphicFramePr>
            <a:graphicFrameLocks noGrp="1"/>
          </p:cNvGraphicFramePr>
          <p:nvPr>
            <p:extLst>
              <p:ext uri="{D42A27DB-BD31-4B8C-83A1-F6EECF244321}">
                <p14:modId xmlns:p14="http://schemas.microsoft.com/office/powerpoint/2010/main" val="3193392098"/>
              </p:ext>
            </p:extLst>
          </p:nvPr>
        </p:nvGraphicFramePr>
        <p:xfrm>
          <a:off x="265194" y="3733800"/>
          <a:ext cx="8650206" cy="2590800"/>
        </p:xfrm>
        <a:graphic>
          <a:graphicData uri="http://schemas.openxmlformats.org/drawingml/2006/table">
            <a:tbl>
              <a:tblPr firstRow="1" bandRow="1">
                <a:tableStyleId>{0660B408-B3CF-4A94-85FC-2B1E0A45F4A2}</a:tableStyleId>
              </a:tblPr>
              <a:tblGrid>
                <a:gridCol w="4170635">
                  <a:extLst>
                    <a:ext uri="{9D8B030D-6E8A-4147-A177-3AD203B41FA5}">
                      <a16:colId xmlns:a16="http://schemas.microsoft.com/office/drawing/2014/main" xmlns="" val="29487190"/>
                    </a:ext>
                  </a:extLst>
                </a:gridCol>
                <a:gridCol w="4479571">
                  <a:extLst>
                    <a:ext uri="{9D8B030D-6E8A-4147-A177-3AD203B41FA5}">
                      <a16:colId xmlns:a16="http://schemas.microsoft.com/office/drawing/2014/main" xmlns="" val="20001"/>
                    </a:ext>
                  </a:extLst>
                </a:gridCol>
              </a:tblGrid>
              <a:tr h="264467">
                <a:tc gridSpan="2">
                  <a:txBody>
                    <a:bodyPr/>
                    <a:lstStyle/>
                    <a:p>
                      <a:pPr marL="3175" marR="0" lvl="0" indent="0" algn="ctr" defTabSz="932863" rtl="0" eaLnBrk="1" fontAlgn="auto" latinLnBrk="0" hangingPunct="1">
                        <a:lnSpc>
                          <a:spcPct val="100000"/>
                        </a:lnSpc>
                        <a:spcBef>
                          <a:spcPts val="0"/>
                        </a:spcBef>
                        <a:spcAft>
                          <a:spcPts val="300"/>
                        </a:spcAft>
                        <a:buClrTx/>
                        <a:buSzPct val="90000"/>
                        <a:buFont typeface="Arial" panose="020B0604020202020204" pitchFamily="34" charset="0"/>
                        <a:buNone/>
                        <a:tabLst/>
                        <a:defRPr/>
                      </a:pPr>
                      <a:r>
                        <a:rPr lang="en-US" sz="1100" b="1" kern="1200" dirty="0" smtClean="0">
                          <a:solidFill>
                            <a:schemeClr val="tx1"/>
                          </a:solidFill>
                          <a:effectLst/>
                        </a:rPr>
                        <a:t>Standardized Trainings for CPs and CSAs</a:t>
                      </a:r>
                      <a:endParaRPr lang="en-US" sz="1100" b="1"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hMerge="1">
                  <a:txBody>
                    <a:bodyPr/>
                    <a:lstStyle/>
                    <a:p>
                      <a:pPr marL="3175" indent="0" algn="ctr">
                        <a:spcAft>
                          <a:spcPts val="300"/>
                        </a:spcAft>
                        <a:buSzPct val="90000"/>
                        <a:buFont typeface="Arial" panose="020B0604020202020204" pitchFamily="34" charset="0"/>
                        <a:buNone/>
                      </a:pPr>
                      <a:endParaRPr lang="en-US" sz="1100" b="1" dirty="0" smtClean="0">
                        <a:solidFill>
                          <a:schemeClr val="tx1"/>
                        </a:solidFill>
                      </a:endParaRPr>
                    </a:p>
                  </a:txBody>
                  <a:tcPr marL="89535" marR="89535" marT="44789" marB="44789">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0"/>
                  </a:ext>
                </a:extLst>
              </a:tr>
              <a:tr h="2326333">
                <a:tc>
                  <a:txBody>
                    <a:bodyPr/>
                    <a:lstStyle/>
                    <a:p>
                      <a:pPr marL="3175" indent="0" algn="l">
                        <a:spcAft>
                          <a:spcPts val="300"/>
                        </a:spcAft>
                        <a:buSzPct val="90000"/>
                        <a:buFont typeface="Arial" panose="020B0604020202020204" pitchFamily="34" charset="0"/>
                        <a:buNone/>
                      </a:pPr>
                      <a:r>
                        <a:rPr lang="en-US" sz="1100" b="0" u="sng" dirty="0" smtClean="0">
                          <a:solidFill>
                            <a:schemeClr val="tx1"/>
                          </a:solidFill>
                        </a:rPr>
                        <a:t>Priority</a:t>
                      </a:r>
                      <a:r>
                        <a:rPr lang="en-US" sz="1100" b="0" u="sng" baseline="0" dirty="0" smtClean="0">
                          <a:solidFill>
                            <a:schemeClr val="tx1"/>
                          </a:solidFill>
                        </a:rPr>
                        <a:t> for first half CY18</a:t>
                      </a:r>
                      <a:endParaRPr lang="en-US" sz="1100" b="0" u="sng" dirty="0" smtClean="0">
                        <a:solidFill>
                          <a:schemeClr val="tx1"/>
                        </a:solidFill>
                      </a:endParaRPr>
                    </a:p>
                    <a:p>
                      <a:pPr marL="174625" indent="-171450" algn="l">
                        <a:spcAft>
                          <a:spcPts val="300"/>
                        </a:spcAft>
                        <a:buSzPct val="90000"/>
                        <a:buFont typeface="Arial" panose="020B0604020202020204" pitchFamily="34" charset="0"/>
                        <a:buChar char="•"/>
                      </a:pPr>
                      <a:r>
                        <a:rPr lang="en-US" sz="1100" b="0" dirty="0" smtClean="0">
                          <a:solidFill>
                            <a:schemeClr val="tx1"/>
                          </a:solidFill>
                        </a:rPr>
                        <a:t>MassHealth ACO, MCO, and CP 101 </a:t>
                      </a:r>
                    </a:p>
                    <a:p>
                      <a:pPr marL="174625" indent="-171450" algn="l">
                        <a:spcAft>
                          <a:spcPts val="300"/>
                        </a:spcAft>
                        <a:buSzPct val="90000"/>
                        <a:buFont typeface="Arial" panose="020B0604020202020204" pitchFamily="34" charset="0"/>
                        <a:buChar char="•"/>
                      </a:pPr>
                      <a:r>
                        <a:rPr lang="en-US" sz="1100" b="0" dirty="0" smtClean="0">
                          <a:solidFill>
                            <a:schemeClr val="tx1"/>
                          </a:solidFill>
                        </a:rPr>
                        <a:t>Intro to LTSS and MassHealth State Plan LTSS and Eligibility Criteria</a:t>
                      </a:r>
                    </a:p>
                    <a:p>
                      <a:pPr marL="174625" indent="-171450" algn="l">
                        <a:spcAft>
                          <a:spcPts val="300"/>
                        </a:spcAft>
                        <a:buSzPct val="90000"/>
                        <a:buFont typeface="Arial" panose="020B0604020202020204" pitchFamily="34" charset="0"/>
                        <a:buChar char="•"/>
                      </a:pPr>
                      <a:r>
                        <a:rPr lang="en-US" sz="1100" b="0" dirty="0" smtClean="0">
                          <a:solidFill>
                            <a:schemeClr val="tx1"/>
                          </a:solidFill>
                        </a:rPr>
                        <a:t>Independent Living and Recovery Principles</a:t>
                      </a:r>
                    </a:p>
                    <a:p>
                      <a:pPr marL="174625" indent="-171450" algn="l">
                        <a:spcAft>
                          <a:spcPts val="300"/>
                        </a:spcAft>
                        <a:buSzPct val="90000"/>
                        <a:buFont typeface="Arial" panose="020B0604020202020204" pitchFamily="34" charset="0"/>
                        <a:buChar char="•"/>
                      </a:pPr>
                      <a:r>
                        <a:rPr lang="en-US" sz="1100" b="0" dirty="0" smtClean="0">
                          <a:solidFill>
                            <a:schemeClr val="tx1"/>
                          </a:solidFill>
                        </a:rPr>
                        <a:t>Person-Centered Planning</a:t>
                      </a:r>
                    </a:p>
                    <a:p>
                      <a:pPr marL="174625" indent="-171450" algn="l">
                        <a:spcAft>
                          <a:spcPts val="300"/>
                        </a:spcAft>
                        <a:buSzPct val="90000"/>
                        <a:buFont typeface="Arial" panose="020B0604020202020204" pitchFamily="34" charset="0"/>
                        <a:buChar char="•"/>
                      </a:pPr>
                      <a:r>
                        <a:rPr lang="en-US" sz="1100" b="0" dirty="0" smtClean="0">
                          <a:solidFill>
                            <a:schemeClr val="tx1"/>
                          </a:solidFill>
                        </a:rPr>
                        <a:t>Motivational Interviewing </a:t>
                      </a:r>
                    </a:p>
                    <a:p>
                      <a:pPr marL="174625" indent="-171450" algn="l">
                        <a:spcAft>
                          <a:spcPts val="300"/>
                        </a:spcAft>
                        <a:buSzPct val="90000"/>
                        <a:buFont typeface="Arial" panose="020B0604020202020204" pitchFamily="34" charset="0"/>
                        <a:buChar char="•"/>
                      </a:pPr>
                      <a:r>
                        <a:rPr lang="en-US" sz="1100" b="0" dirty="0" smtClean="0">
                          <a:solidFill>
                            <a:schemeClr val="tx1"/>
                          </a:solidFill>
                        </a:rPr>
                        <a:t>Enrollee Engagement Strategies </a:t>
                      </a:r>
                    </a:p>
                    <a:p>
                      <a:pPr marL="174625" indent="-171450" algn="l">
                        <a:spcAft>
                          <a:spcPts val="300"/>
                        </a:spcAft>
                        <a:buSzPct val="90000"/>
                        <a:buFont typeface="Arial" panose="020B0604020202020204" pitchFamily="34" charset="0"/>
                        <a:buChar char="•"/>
                      </a:pPr>
                      <a:r>
                        <a:rPr lang="en-US" sz="1100" b="0" dirty="0" smtClean="0">
                          <a:solidFill>
                            <a:schemeClr val="tx1"/>
                          </a:solidFill>
                        </a:rPr>
                        <a:t>Working with Individuals with Disabilities</a:t>
                      </a:r>
                    </a:p>
                    <a:p>
                      <a:pPr marL="174625" indent="-171450" algn="l">
                        <a:spcAft>
                          <a:spcPts val="300"/>
                        </a:spcAft>
                        <a:buSzPct val="90000"/>
                        <a:buFont typeface="Arial" panose="020B0604020202020204" pitchFamily="34" charset="0"/>
                        <a:buChar char="•"/>
                      </a:pPr>
                      <a:r>
                        <a:rPr lang="en-US" sz="1100" b="0" dirty="0" smtClean="0">
                          <a:solidFill>
                            <a:schemeClr val="tx1"/>
                          </a:solidFill>
                        </a:rPr>
                        <a:t>CSA: Fundamentals of High-fidelity</a:t>
                      </a:r>
                      <a:r>
                        <a:rPr lang="en-US" sz="1100" b="0" baseline="0" dirty="0" smtClean="0">
                          <a:solidFill>
                            <a:schemeClr val="tx1"/>
                          </a:solidFill>
                        </a:rPr>
                        <a:t> Wraparound (HFW)</a:t>
                      </a:r>
                      <a:endParaRPr lang="en-US" sz="1100" b="0" dirty="0" smtClean="0">
                        <a:solidFill>
                          <a:schemeClr val="tx1"/>
                        </a:solidFill>
                      </a:endParaRPr>
                    </a:p>
                    <a:p>
                      <a:pPr marL="174625" indent="-171450" algn="l">
                        <a:spcAft>
                          <a:spcPts val="300"/>
                        </a:spcAft>
                        <a:buSzPct val="90000"/>
                        <a:buFont typeface="Arial" panose="020B0604020202020204" pitchFamily="34" charset="0"/>
                        <a:buChar char="•"/>
                      </a:pPr>
                      <a:endParaRPr lang="en-US" sz="1100" b="0" baseline="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3175" indent="0" algn="l">
                        <a:spcAft>
                          <a:spcPts val="300"/>
                        </a:spcAft>
                        <a:buSzPct val="90000"/>
                        <a:buFont typeface="Arial" panose="020B0604020202020204" pitchFamily="34" charset="0"/>
                        <a:buNone/>
                      </a:pPr>
                      <a:r>
                        <a:rPr lang="en-US" sz="1100" b="0" u="sng" baseline="0" dirty="0" smtClean="0">
                          <a:solidFill>
                            <a:schemeClr val="tx1"/>
                          </a:solidFill>
                        </a:rPr>
                        <a:t>Expected for second half CY18 and first half CY19</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Trauma Informed Care</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Cultural Competency</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Enrollee Rights and Protections</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Population Health</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Healthcare Integration</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Health Disparities/Social Determinants of Health</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Additional Trainings TBD</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CSA: Fundamentals of Integrated Behavioral Health</a:t>
                      </a:r>
                    </a:p>
                    <a:p>
                      <a:pPr marL="3175" indent="0" algn="l">
                        <a:spcAft>
                          <a:spcPts val="300"/>
                        </a:spcAft>
                        <a:buSzPct val="90000"/>
                        <a:buFont typeface="Arial" panose="020B0604020202020204" pitchFamily="34" charset="0"/>
                        <a:buNone/>
                      </a:pPr>
                      <a:endParaRPr lang="en-US" sz="1100" b="0" u="none" baseline="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xmlns="" val="3340130271"/>
                  </a:ext>
                </a:extLst>
              </a:tr>
            </a:tbl>
          </a:graphicData>
        </a:graphic>
      </p:graphicFrame>
      <p:sp>
        <p:nvSpPr>
          <p:cNvPr id="7" name="Oval 6"/>
          <p:cNvSpPr/>
          <p:nvPr/>
        </p:nvSpPr>
        <p:spPr>
          <a:xfrm>
            <a:off x="670065" y="301214"/>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509"/>
            <a:r>
              <a:rPr lang="en-US" sz="1400" b="1" dirty="0" smtClean="0">
                <a:solidFill>
                  <a:srgbClr val="FFFFFF"/>
                </a:solidFill>
                <a:sym typeface="Arial"/>
              </a:rPr>
              <a:t>5c</a:t>
            </a:r>
            <a:endParaRPr lang="en-US" sz="1400" b="1" dirty="0">
              <a:solidFill>
                <a:srgbClr val="FFFFFF"/>
              </a:solidFill>
              <a:sym typeface="Arial"/>
            </a:endParaRPr>
          </a:p>
        </p:txBody>
      </p:sp>
      <p:sp>
        <p:nvSpPr>
          <p:cNvPr id="5" name="TextBox 4"/>
          <p:cNvSpPr txBox="1"/>
          <p:nvPr/>
        </p:nvSpPr>
        <p:spPr>
          <a:xfrm>
            <a:off x="282527" y="3398178"/>
            <a:ext cx="8632873" cy="261610"/>
          </a:xfrm>
          <a:prstGeom prst="rect">
            <a:avLst/>
          </a:prstGeom>
          <a:noFill/>
        </p:spPr>
        <p:txBody>
          <a:bodyPr wrap="square" rtlCol="0">
            <a:spAutoFit/>
          </a:bodyPr>
          <a:lstStyle/>
          <a:p>
            <a:r>
              <a:rPr lang="en-US" sz="1100" i="1" dirty="0" smtClean="0"/>
              <a:t>*Specific goals and strategies will be developed for each shared learning forum as part of pre-launch planning </a:t>
            </a:r>
            <a:endParaRPr lang="en-US" sz="1100" i="1" dirty="0"/>
          </a:p>
        </p:txBody>
      </p:sp>
    </p:spTree>
    <p:extLst>
      <p:ext uri="{BB962C8B-B14F-4D97-AF65-F5344CB8AC3E}">
        <p14:creationId xmlns:p14="http://schemas.microsoft.com/office/powerpoint/2010/main" val="13867569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3" y="1990635"/>
            <a:ext cx="8305801" cy="1107996"/>
          </a:xfrm>
        </p:spPr>
        <p:txBody>
          <a:bodyPr/>
          <a:lstStyle/>
          <a:p>
            <a:r>
              <a:rPr lang="en-US" sz="3600" dirty="0">
                <a:solidFill>
                  <a:schemeClr val="tx1"/>
                </a:solidFill>
              </a:rPr>
              <a:t>SWI 6: Alternative Payment Methods Preparation Fund </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5</a:t>
            </a:r>
          </a:p>
        </p:txBody>
      </p:sp>
    </p:spTree>
    <p:extLst>
      <p:ext uri="{BB962C8B-B14F-4D97-AF65-F5344CB8AC3E}">
        <p14:creationId xmlns:p14="http://schemas.microsoft.com/office/powerpoint/2010/main" val="36456759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76" y="253970"/>
            <a:ext cx="8053675" cy="298468"/>
          </a:xfrm>
        </p:spPr>
        <p:txBody>
          <a:bodyPr/>
          <a:lstStyle/>
          <a:p>
            <a:r>
              <a:rPr lang="en-US" dirty="0" smtClean="0"/>
              <a:t>	  Alternative </a:t>
            </a:r>
            <a:r>
              <a:rPr lang="en-US" dirty="0"/>
              <a:t>Payment Methods (APM) Preparation Fund</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4104614757"/>
              </p:ext>
            </p:extLst>
          </p:nvPr>
        </p:nvGraphicFramePr>
        <p:xfrm>
          <a:off x="198835" y="1600200"/>
          <a:ext cx="8687721" cy="1554438"/>
        </p:xfrm>
        <a:graphic>
          <a:graphicData uri="http://schemas.openxmlformats.org/drawingml/2006/table">
            <a:tbl>
              <a:tblPr firstRow="1" bandRow="1">
                <a:tableStyleId>{2D5ABB26-0587-4C30-8999-92F81FD0307C}</a:tableStyleId>
              </a:tblPr>
              <a:tblGrid>
                <a:gridCol w="1220122">
                  <a:extLst>
                    <a:ext uri="{9D8B030D-6E8A-4147-A177-3AD203B41FA5}">
                      <a16:colId xmlns="" xmlns:a16="http://schemas.microsoft.com/office/drawing/2014/main" val="595132427"/>
                    </a:ext>
                  </a:extLst>
                </a:gridCol>
                <a:gridCol w="7467599">
                  <a:extLst>
                    <a:ext uri="{9D8B030D-6E8A-4147-A177-3AD203B41FA5}">
                      <a16:colId xmlns="" xmlns:a16="http://schemas.microsoft.com/office/drawing/2014/main" val="3332578796"/>
                    </a:ext>
                  </a:extLst>
                </a:gridCol>
              </a:tblGrid>
              <a:tr h="457200">
                <a:tc>
                  <a:txBody>
                    <a:bodyPr/>
                    <a:lstStyle/>
                    <a:p>
                      <a:pPr algn="ctr"/>
                      <a:r>
                        <a:rPr lang="en-US" sz="1200" b="1" dirty="0" smtClean="0"/>
                        <a:t>Purpose</a:t>
                      </a:r>
                    </a:p>
                    <a:p>
                      <a:pPr algn="ctr"/>
                      <a:r>
                        <a:rPr lang="en-US" sz="1200" b="0" dirty="0" smtClean="0"/>
                        <a:t>(Year</a:t>
                      </a:r>
                      <a:r>
                        <a:rPr lang="en-US" sz="1200" b="0" baseline="0" dirty="0" smtClean="0"/>
                        <a:t> 1) </a:t>
                      </a:r>
                      <a:endParaRPr lang="en-US" sz="1200" b="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200" b="0" dirty="0" smtClean="0"/>
                        <a:t>Assist </a:t>
                      </a:r>
                      <a:r>
                        <a:rPr lang="en-US" sz="1200" b="0" baseline="0" dirty="0" smtClean="0"/>
                        <a:t>provider entities that are not yet participating in a MassHealth ACO to contract with an ACO in the next calendar year</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r h="457200">
                <a:tc>
                  <a:txBody>
                    <a:bodyPr/>
                    <a:lstStyle/>
                    <a:p>
                      <a:pPr algn="ctr"/>
                      <a:r>
                        <a:rPr lang="en-US" sz="1200" b="1" kern="1200" dirty="0" smtClean="0">
                          <a:effectLst/>
                        </a:rPr>
                        <a:t>Approach</a:t>
                      </a:r>
                    </a:p>
                    <a:p>
                      <a:pPr marL="0" marR="0" indent="0" algn="ctr" defTabSz="932863" rtl="0" eaLnBrk="1" fontAlgn="auto" latinLnBrk="0" hangingPunct="1">
                        <a:lnSpc>
                          <a:spcPct val="100000"/>
                        </a:lnSpc>
                        <a:spcBef>
                          <a:spcPts val="0"/>
                        </a:spcBef>
                        <a:spcAft>
                          <a:spcPts val="0"/>
                        </a:spcAft>
                        <a:buClrTx/>
                        <a:buSzTx/>
                        <a:buFontTx/>
                        <a:buNone/>
                        <a:tabLst/>
                        <a:defRPr/>
                      </a:pPr>
                      <a:r>
                        <a:rPr lang="en-US" sz="1200" b="0" dirty="0" smtClean="0"/>
                        <a:t>(Year</a:t>
                      </a:r>
                      <a:r>
                        <a:rPr lang="en-US" sz="1200" b="0" baseline="0" dirty="0" smtClean="0"/>
                        <a:t> 1) </a:t>
                      </a:r>
                      <a:endParaRPr lang="en-US" sz="1200" b="0" dirty="0" smtClean="0"/>
                    </a:p>
                  </a:txBody>
                  <a:tcPr marT="45699" marB="45699"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aseline="0" dirty="0"/>
                        <a:t>Award project grants to provider entities not in </a:t>
                      </a:r>
                      <a:r>
                        <a:rPr lang="en-US" sz="1200" baseline="0" dirty="0" smtClean="0"/>
                        <a:t>a MassHealth ACO </a:t>
                      </a:r>
                      <a:r>
                        <a:rPr lang="en-US" sz="1200" baseline="0" dirty="0"/>
                        <a:t>that will </a:t>
                      </a:r>
                      <a:r>
                        <a:rPr lang="en-US" sz="1200" b="1" baseline="0" dirty="0"/>
                        <a:t>support those providers </a:t>
                      </a:r>
                      <a:r>
                        <a:rPr lang="en-US" sz="1200" b="1" baseline="0" dirty="0" smtClean="0"/>
                        <a:t>contracting with a MassHealth </a:t>
                      </a:r>
                      <a:r>
                        <a:rPr lang="en-US" sz="1200" b="1" baseline="0" dirty="0" err="1"/>
                        <a:t>ACO</a:t>
                      </a:r>
                      <a:r>
                        <a:rPr lang="en-US" sz="1200" b="1" baseline="0" dirty="0"/>
                        <a:t> </a:t>
                      </a:r>
                      <a:r>
                        <a:rPr lang="en-US" sz="1200" b="1" baseline="0" dirty="0" smtClean="0"/>
                        <a:t>in future </a:t>
                      </a:r>
                      <a:r>
                        <a:rPr lang="en-US" sz="1200" b="1" baseline="0" dirty="0" smtClean="0"/>
                        <a:t>years </a:t>
                      </a:r>
                      <a:r>
                        <a:rPr lang="en-US" sz="1200" b="0" baseline="0" dirty="0" smtClean="0"/>
                        <a:t>(with priority given to providers joining an ACO in Performance Year 2 (beginning January 1, 2019</a:t>
                      </a:r>
                      <a:r>
                        <a:rPr lang="en-US" sz="1200" b="0" baseline="0" dirty="0" smtClean="0"/>
                        <a:t>))</a:t>
                      </a:r>
                      <a:endParaRPr lang="en-US" sz="1200" b="1" baseline="0" dirty="0"/>
                    </a:p>
                  </a:txBody>
                  <a:tcPr marT="45699" marB="45699">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r h="457200">
                <a:tc>
                  <a:txBody>
                    <a:bodyPr/>
                    <a:lstStyle/>
                    <a:p>
                      <a:pPr algn="ctr"/>
                      <a:r>
                        <a:rPr lang="en-US" sz="1200" b="1" dirty="0" smtClean="0"/>
                        <a:t>Eligibility</a:t>
                      </a:r>
                    </a:p>
                  </a:txBody>
                  <a:tcPr marT="45699" marB="45699"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baseline="0" dirty="0" smtClean="0"/>
                        <a:t>Provider entities that can join MassHealth ACOs, with priority given to those that have a demonstrated commitment from a contracted MassHealth ACO</a:t>
                      </a:r>
                      <a:endParaRPr lang="en-US" sz="1200" b="0" baseline="0" dirty="0"/>
                    </a:p>
                  </a:txBody>
                  <a:tcPr marT="45699" marB="45699">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487072207"/>
              </p:ext>
            </p:extLst>
          </p:nvPr>
        </p:nvGraphicFramePr>
        <p:xfrm>
          <a:off x="212830" y="3320534"/>
          <a:ext cx="8702569" cy="2475246"/>
        </p:xfrm>
        <a:graphic>
          <a:graphicData uri="http://schemas.openxmlformats.org/drawingml/2006/table">
            <a:tbl>
              <a:tblPr firstRow="1" bandRow="1">
                <a:tableStyleId>{0660B408-B3CF-4A94-85FC-2B1E0A45F4A2}</a:tableStyleId>
              </a:tblPr>
              <a:tblGrid>
                <a:gridCol w="3673370">
                  <a:extLst>
                    <a:ext uri="{9D8B030D-6E8A-4147-A177-3AD203B41FA5}">
                      <a16:colId xmlns="" xmlns:a16="http://schemas.microsoft.com/office/drawing/2014/main" val="29487190"/>
                    </a:ext>
                  </a:extLst>
                </a:gridCol>
                <a:gridCol w="2867879">
                  <a:extLst>
                    <a:ext uri="{9D8B030D-6E8A-4147-A177-3AD203B41FA5}">
                      <a16:colId xmlns="" xmlns:a16="http://schemas.microsoft.com/office/drawing/2014/main" val="2768105056"/>
                    </a:ext>
                  </a:extLst>
                </a:gridCol>
                <a:gridCol w="2161320">
                  <a:extLst>
                    <a:ext uri="{9D8B030D-6E8A-4147-A177-3AD203B41FA5}">
                      <a16:colId xmlns="" xmlns:a16="http://schemas.microsoft.com/office/drawing/2014/main" val="20002"/>
                    </a:ext>
                  </a:extLst>
                </a:gridCol>
              </a:tblGrid>
              <a:tr h="295968">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rPr>
                        <a:t>Criteria </a:t>
                      </a:r>
                      <a:endParaRPr lang="en-US" sz="1200" b="1" dirty="0">
                        <a:solidFill>
                          <a:schemeClr val="tx1"/>
                        </a:solidFill>
                      </a:endParaRPr>
                    </a:p>
                  </a:txBody>
                  <a:tcPr marT="45699" marB="45699">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rPr>
                        <a:t>Project Categories</a:t>
                      </a:r>
                      <a:endParaRPr lang="en-US" sz="1200" b="1" dirty="0">
                        <a:solidFill>
                          <a:schemeClr val="tx1"/>
                        </a:solidFill>
                      </a:endParaRPr>
                    </a:p>
                  </a:txBody>
                  <a:tcPr marT="45699" marB="45699">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Funding </a:t>
                      </a:r>
                      <a:r>
                        <a:rPr lang="en-US" sz="1200" b="1" dirty="0" smtClean="0">
                          <a:solidFill>
                            <a:schemeClr val="tx1"/>
                          </a:solidFill>
                        </a:rPr>
                        <a:t>Amount</a:t>
                      </a:r>
                      <a:r>
                        <a:rPr lang="en-US" sz="1200" b="1" baseline="0" dirty="0" smtClean="0">
                          <a:solidFill>
                            <a:schemeClr val="tx1"/>
                          </a:solidFill>
                        </a:rPr>
                        <a:t> </a:t>
                      </a:r>
                      <a:r>
                        <a:rPr lang="en-US" sz="1100" b="0" dirty="0" smtClean="0">
                          <a:solidFill>
                            <a:schemeClr val="tx1"/>
                          </a:solidFill>
                        </a:rPr>
                        <a:t>(Year </a:t>
                      </a:r>
                      <a:r>
                        <a:rPr lang="en-US" sz="1100" b="0" dirty="0">
                          <a:solidFill>
                            <a:schemeClr val="tx1"/>
                          </a:solidFill>
                        </a:rPr>
                        <a:t>One)</a:t>
                      </a:r>
                    </a:p>
                  </a:txBody>
                  <a:tcPr marT="45699" marB="45699">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 xmlns:a16="http://schemas.microsoft.com/office/drawing/2014/main" val="411852646"/>
                  </a:ext>
                </a:extLst>
              </a:tr>
              <a:tr h="1328632">
                <a:tc>
                  <a:txBody>
                    <a:bodyPr/>
                    <a:lstStyle/>
                    <a:p>
                      <a:pPr marL="174625" indent="-171450" algn="l">
                        <a:spcAft>
                          <a:spcPts val="300"/>
                        </a:spcAft>
                        <a:buSzPct val="90000"/>
                        <a:buFont typeface="Arial" panose="020B0604020202020204" pitchFamily="34" charset="0"/>
                        <a:buChar char="•"/>
                      </a:pPr>
                      <a:r>
                        <a:rPr lang="en-US" sz="1200" b="0" dirty="0"/>
                        <a:t>Project’s impact on ability to join an ACO</a:t>
                      </a:r>
                    </a:p>
                    <a:p>
                      <a:pPr marL="174625" indent="-171450" algn="l">
                        <a:spcAft>
                          <a:spcPts val="300"/>
                        </a:spcAft>
                        <a:buSzPct val="90000"/>
                        <a:buFont typeface="Arial" panose="020B0604020202020204" pitchFamily="34" charset="0"/>
                        <a:buChar char="•"/>
                      </a:pPr>
                      <a:r>
                        <a:rPr lang="en-US" sz="1200" b="0" dirty="0" smtClean="0"/>
                        <a:t>Number </a:t>
                      </a:r>
                      <a:r>
                        <a:rPr lang="en-US" sz="1200" b="0" dirty="0"/>
                        <a:t>of MassHealth members represented at entity</a:t>
                      </a:r>
                    </a:p>
                    <a:p>
                      <a:pPr marL="174625" marR="0" indent="-171450" algn="l" defTabSz="932863" rtl="0" eaLnBrk="1" fontAlgn="auto" latinLnBrk="0" hangingPunct="1">
                        <a:lnSpc>
                          <a:spcPct val="100000"/>
                        </a:lnSpc>
                        <a:spcBef>
                          <a:spcPts val="0"/>
                        </a:spcBef>
                        <a:spcAft>
                          <a:spcPts val="0"/>
                        </a:spcAft>
                        <a:buClrTx/>
                        <a:buSzPct val="90000"/>
                        <a:buFont typeface="Arial" panose="020B0604020202020204" pitchFamily="34" charset="0"/>
                        <a:buChar char="•"/>
                        <a:tabLst/>
                        <a:defRPr/>
                      </a:pPr>
                      <a:r>
                        <a:rPr lang="en-US" sz="1200" b="0" dirty="0" smtClean="0"/>
                        <a:t>Need for funding in order to implement project</a:t>
                      </a:r>
                    </a:p>
                    <a:p>
                      <a:pPr marL="174625" marR="0" indent="-171450" algn="l" defTabSz="932863" rtl="0" eaLnBrk="1" fontAlgn="auto" latinLnBrk="0" hangingPunct="1">
                        <a:lnSpc>
                          <a:spcPct val="100000"/>
                        </a:lnSpc>
                        <a:spcBef>
                          <a:spcPts val="0"/>
                        </a:spcBef>
                        <a:spcAft>
                          <a:spcPts val="0"/>
                        </a:spcAft>
                        <a:buClrTx/>
                        <a:buSzPct val="90000"/>
                        <a:buFont typeface="Arial" panose="020B0604020202020204" pitchFamily="34" charset="0"/>
                        <a:buChar char="•"/>
                        <a:tabLst/>
                        <a:defRPr/>
                      </a:pPr>
                      <a:r>
                        <a:rPr lang="en-US" sz="1200" b="0" dirty="0" smtClean="0">
                          <a:solidFill>
                            <a:schemeClr val="tx1"/>
                          </a:solidFill>
                        </a:rPr>
                        <a:t>Priority given to</a:t>
                      </a:r>
                      <a:r>
                        <a:rPr lang="en-US" sz="1200" b="0" baseline="0" dirty="0" smtClean="0">
                          <a:solidFill>
                            <a:schemeClr val="tx1"/>
                          </a:solidFill>
                        </a:rPr>
                        <a:t> provider entities committed to joining a </a:t>
                      </a:r>
                      <a:r>
                        <a:rPr lang="en-US" sz="1200" b="0" baseline="0" dirty="0" err="1" smtClean="0">
                          <a:solidFill>
                            <a:schemeClr val="tx1"/>
                          </a:solidFill>
                        </a:rPr>
                        <a:t>MassHealth</a:t>
                      </a:r>
                      <a:r>
                        <a:rPr lang="en-US" sz="1200" b="0" baseline="0" dirty="0" smtClean="0">
                          <a:solidFill>
                            <a:schemeClr val="tx1"/>
                          </a:solidFill>
                        </a:rPr>
                        <a:t> ACO in Performance Year 2 (beginning January 1, 2019), as evidenced by a letter of commitment from a </a:t>
                      </a:r>
                      <a:r>
                        <a:rPr lang="en-US" sz="1200" b="0" baseline="0" dirty="0" err="1" smtClean="0">
                          <a:solidFill>
                            <a:schemeClr val="tx1"/>
                          </a:solidFill>
                        </a:rPr>
                        <a:t>MassHealth</a:t>
                      </a:r>
                      <a:r>
                        <a:rPr lang="en-US" sz="1200" b="0" baseline="0" dirty="0" smtClean="0">
                          <a:solidFill>
                            <a:schemeClr val="tx1"/>
                          </a:solidFill>
                        </a:rPr>
                        <a:t> contracted ACO. Such provider entity’s future participation in the ACO must be corroborated by the Year 2 provider lists for </a:t>
                      </a:r>
                      <a:r>
                        <a:rPr lang="en-US" sz="1200" b="0" baseline="0" dirty="0" err="1" smtClean="0">
                          <a:solidFill>
                            <a:schemeClr val="tx1"/>
                          </a:solidFill>
                        </a:rPr>
                        <a:t>MassHealth</a:t>
                      </a:r>
                      <a:r>
                        <a:rPr lang="en-US" sz="1200" b="0" baseline="0" dirty="0" smtClean="0">
                          <a:solidFill>
                            <a:schemeClr val="tx1"/>
                          </a:solidFill>
                        </a:rPr>
                        <a:t> ACOs. </a:t>
                      </a:r>
                    </a:p>
                  </a:txBody>
                  <a:tcPr marT="45699" marB="45699"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171450" lvl="7" indent="-171450">
                        <a:spcAft>
                          <a:spcPts val="300"/>
                        </a:spcAft>
                        <a:buFont typeface="Arial" panose="020B0604020202020204" pitchFamily="34" charset="0"/>
                        <a:buChar char="•"/>
                      </a:pPr>
                      <a:r>
                        <a:rPr lang="en-US" sz="1200" b="0" dirty="0"/>
                        <a:t>Enhanced data integration, clinical informatics, and population-based analytics</a:t>
                      </a:r>
                    </a:p>
                    <a:p>
                      <a:pPr marL="171450" lvl="7" indent="-171450">
                        <a:spcAft>
                          <a:spcPts val="300"/>
                        </a:spcAft>
                        <a:buFont typeface="Arial" panose="020B0604020202020204" pitchFamily="34" charset="0"/>
                        <a:buChar char="•"/>
                      </a:pPr>
                      <a:r>
                        <a:rPr lang="en-US" sz="1200" dirty="0"/>
                        <a:t>Shared governance and enhanced organizational integration</a:t>
                      </a:r>
                    </a:p>
                    <a:p>
                      <a:pPr marL="171450" lvl="7" indent="-171450">
                        <a:spcAft>
                          <a:spcPts val="0"/>
                        </a:spcAft>
                        <a:buFont typeface="Arial" panose="020B0604020202020204" pitchFamily="34" charset="0"/>
                        <a:buChar char="•"/>
                      </a:pPr>
                      <a:r>
                        <a:rPr lang="en-US" sz="1200" dirty="0"/>
                        <a:t>Enhanced clinical </a:t>
                      </a:r>
                      <a:r>
                        <a:rPr lang="en-US" sz="1200" dirty="0" smtClean="0"/>
                        <a:t>integration</a:t>
                      </a:r>
                      <a:endParaRPr lang="en-US" sz="1200" dirty="0"/>
                    </a:p>
                  </a:txBody>
                  <a:tcPr marT="45699" marB="45699"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indent="0">
                        <a:spcBef>
                          <a:spcPts val="0"/>
                        </a:spcBef>
                        <a:buFont typeface="Arial" panose="020B0604020202020204" pitchFamily="34" charset="0"/>
                        <a:buNone/>
                      </a:pPr>
                      <a:r>
                        <a:rPr lang="en-US" sz="1200" dirty="0"/>
                        <a:t>Large Project: </a:t>
                      </a:r>
                      <a:r>
                        <a:rPr lang="en-US" sz="1200" b="1" dirty="0"/>
                        <a:t>$500,000 </a:t>
                      </a:r>
                    </a:p>
                    <a:p>
                      <a:pPr marL="0" lvl="2" indent="0">
                        <a:buSzPct val="90000"/>
                        <a:buFont typeface="Arial" panose="020B0604020202020204" pitchFamily="34" charset="0"/>
                        <a:buNone/>
                      </a:pPr>
                      <a:endParaRPr lang="en-US" sz="1200" dirty="0"/>
                    </a:p>
                    <a:p>
                      <a:pPr marL="0" lvl="2" indent="0">
                        <a:buSzPct val="90000"/>
                        <a:buFont typeface="Arial" panose="020B0604020202020204" pitchFamily="34" charset="0"/>
                        <a:buNone/>
                      </a:pPr>
                      <a:r>
                        <a:rPr lang="en-US" sz="1200" dirty="0"/>
                        <a:t>Medium Project: </a:t>
                      </a:r>
                      <a:r>
                        <a:rPr lang="en-US" sz="1200" b="1" dirty="0">
                          <a:solidFill>
                            <a:schemeClr val="tx1"/>
                          </a:solidFill>
                        </a:rPr>
                        <a:t>$250,000</a:t>
                      </a:r>
                    </a:p>
                    <a:p>
                      <a:pPr marL="0" lvl="2" indent="0">
                        <a:buSzPct val="90000"/>
                        <a:buFont typeface="Arial" panose="020B0604020202020204" pitchFamily="34" charset="0"/>
                        <a:buNone/>
                      </a:pPr>
                      <a:endParaRPr lang="en-US" sz="1200" dirty="0"/>
                    </a:p>
                    <a:p>
                      <a:pPr marL="0" lvl="2" indent="0">
                        <a:buSzPct val="90000"/>
                        <a:buFont typeface="Arial" panose="020B0604020202020204" pitchFamily="34" charset="0"/>
                        <a:buNone/>
                      </a:pPr>
                      <a:r>
                        <a:rPr lang="en-US" sz="1200" dirty="0"/>
                        <a:t>Small Project: </a:t>
                      </a:r>
                      <a:r>
                        <a:rPr lang="en-US" sz="1200" b="1" dirty="0"/>
                        <a:t>$</a:t>
                      </a:r>
                      <a:r>
                        <a:rPr lang="en-US" sz="1200" b="1" dirty="0" smtClean="0"/>
                        <a:t>50,000</a:t>
                      </a:r>
                      <a:endParaRPr lang="en-US" sz="1200" b="1" dirty="0"/>
                    </a:p>
                  </a:txBody>
                  <a:tcPr marT="45699" marB="45699"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3340130271"/>
                  </a:ext>
                </a:extLst>
              </a:tr>
            </a:tbl>
          </a:graphicData>
        </a:graphic>
      </p:graphicFrame>
      <p:sp>
        <p:nvSpPr>
          <p:cNvPr id="10" name="Rectangle 9"/>
          <p:cNvSpPr/>
          <p:nvPr/>
        </p:nvSpPr>
        <p:spPr>
          <a:xfrm>
            <a:off x="198835" y="990600"/>
            <a:ext cx="8650228" cy="457196"/>
          </a:xfrm>
          <a:prstGeom prst="rect">
            <a:avLst/>
          </a:prstGeom>
          <a:solidFill>
            <a:schemeClr val="bg1">
              <a:lumMod val="85000"/>
            </a:schemeClr>
          </a:solidFill>
        </p:spPr>
        <p:txBody>
          <a:bodyPr wrap="square" lIns="93272" tIns="0" rIns="93272" bIns="0" anchor="ctr">
            <a:noAutofit/>
          </a:bodyPr>
          <a:lstStyle/>
          <a:p>
            <a:pPr marL="3168" defTabSz="931763" hangingPunct="0">
              <a:spcAft>
                <a:spcPts val="300"/>
              </a:spcAft>
              <a:buSzPct val="90000"/>
            </a:pPr>
            <a:r>
              <a:rPr lang="en-US" sz="1100" kern="0" dirty="0">
                <a:solidFill>
                  <a:srgbClr val="000000"/>
                </a:solidFill>
                <a:sym typeface="Arial"/>
              </a:rPr>
              <a:t>The APM </a:t>
            </a:r>
            <a:r>
              <a:rPr lang="en-US" sz="1100" kern="0" dirty="0" smtClean="0">
                <a:solidFill>
                  <a:srgbClr val="000000"/>
                </a:solidFill>
                <a:sym typeface="Arial"/>
              </a:rPr>
              <a:t>Prep </a:t>
            </a:r>
            <a:r>
              <a:rPr lang="en-US" sz="1100" kern="0" dirty="0">
                <a:solidFill>
                  <a:srgbClr val="000000"/>
                </a:solidFill>
                <a:sym typeface="Arial"/>
              </a:rPr>
              <a:t>Fund purpose and approach will be reviewed and revised on an annual basis to ensure that this investment is leveraged in a way that best supports advancement of MassHealth payment and care delivery reform overtime. All details below refer to year one. </a:t>
            </a:r>
          </a:p>
        </p:txBody>
      </p:sp>
      <p:sp>
        <p:nvSpPr>
          <p:cNvPr id="7" name="Oval 6"/>
          <p:cNvSpPr/>
          <p:nvPr/>
        </p:nvSpPr>
        <p:spPr>
          <a:xfrm>
            <a:off x="265196" y="228600"/>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263"/>
            <a:r>
              <a:rPr lang="en-US" sz="1400" b="1" dirty="0">
                <a:solidFill>
                  <a:srgbClr val="FFFFFF"/>
                </a:solidFill>
              </a:rPr>
              <a:t>6</a:t>
            </a:r>
          </a:p>
        </p:txBody>
      </p:sp>
      <p:sp>
        <p:nvSpPr>
          <p:cNvPr id="11" name="TextBox 10"/>
          <p:cNvSpPr txBox="1"/>
          <p:nvPr/>
        </p:nvSpPr>
        <p:spPr>
          <a:xfrm>
            <a:off x="1780749" y="5969013"/>
            <a:ext cx="5486400" cy="369332"/>
          </a:xfrm>
          <a:prstGeom prst="rect">
            <a:avLst/>
          </a:prstGeom>
          <a:noFill/>
        </p:spPr>
        <p:txBody>
          <a:bodyPr wrap="square" rtlCol="0">
            <a:spAutoFit/>
          </a:bodyPr>
          <a:lstStyle/>
          <a:p>
            <a:pPr algn="ctr"/>
            <a:r>
              <a:rPr lang="en-US" dirty="0" smtClean="0"/>
              <a:t>Applications open March 2018</a:t>
            </a:r>
            <a:endParaRPr lang="en-US" dirty="0"/>
          </a:p>
        </p:txBody>
      </p:sp>
    </p:spTree>
    <p:extLst>
      <p:ext uri="{BB962C8B-B14F-4D97-AF65-F5344CB8AC3E}">
        <p14:creationId xmlns:p14="http://schemas.microsoft.com/office/powerpoint/2010/main" val="24346186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3" y="1436638"/>
            <a:ext cx="8305801" cy="1661993"/>
          </a:xfrm>
        </p:spPr>
        <p:txBody>
          <a:bodyPr/>
          <a:lstStyle/>
          <a:p>
            <a:r>
              <a:rPr lang="en-US" sz="3600" dirty="0">
                <a:solidFill>
                  <a:schemeClr val="tx1"/>
                </a:solidFill>
              </a:rPr>
              <a:t>SWI </a:t>
            </a:r>
            <a:r>
              <a:rPr lang="en-US" sz="3600" dirty="0" smtClean="0">
                <a:solidFill>
                  <a:schemeClr val="tx1"/>
                </a:solidFill>
              </a:rPr>
              <a:t>8: Improved Accessibility for People with Disabilities or for Whom English is Not a Primary Language</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smtClean="0">
                <a:solidFill>
                  <a:schemeClr val="bg1"/>
                </a:solidFill>
              </a:rPr>
              <a:t>6</a:t>
            </a:r>
            <a:endParaRPr lang="en-US" sz="2000" b="1" dirty="0">
              <a:solidFill>
                <a:schemeClr val="bg1"/>
              </a:solidFill>
            </a:endParaRPr>
          </a:p>
        </p:txBody>
      </p:sp>
    </p:spTree>
    <p:extLst>
      <p:ext uri="{BB962C8B-B14F-4D97-AF65-F5344CB8AC3E}">
        <p14:creationId xmlns:p14="http://schemas.microsoft.com/office/powerpoint/2010/main" val="25855669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948"/>
            <a:ext cx="8463711" cy="219924"/>
          </a:xfrm>
        </p:spPr>
        <p:txBody>
          <a:bodyPr/>
          <a:lstStyle/>
          <a:p>
            <a:r>
              <a:rPr lang="en-US" sz="1400" dirty="0"/>
              <a:t>Improved Accessibility for People with Disabilities or for whom English is not a Primary Language</a:t>
            </a:r>
            <a:endParaRPr lang="en-US" sz="1100" dirty="0"/>
          </a:p>
        </p:txBody>
      </p:sp>
      <p:sp>
        <p:nvSpPr>
          <p:cNvPr id="5" name="Oval 4"/>
          <p:cNvSpPr/>
          <p:nvPr/>
        </p:nvSpPr>
        <p:spPr>
          <a:xfrm>
            <a:off x="74498" y="71966"/>
            <a:ext cx="306507" cy="252426"/>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91364" tIns="45684" rIns="91364" bIns="45684" rtlCol="0" anchor="ctr"/>
          <a:lstStyle/>
          <a:p>
            <a:pPr algn="ctr" defTabSz="919921" hangingPunct="0">
              <a:defRPr/>
            </a:pPr>
            <a:r>
              <a:rPr lang="en-US" sz="1600" b="1" kern="0" dirty="0" smtClean="0">
                <a:solidFill>
                  <a:srgbClr val="FFFFFF"/>
                </a:solidFill>
                <a:sym typeface="Arial"/>
              </a:rPr>
              <a:t>8</a:t>
            </a:r>
            <a:endParaRPr lang="en-US" sz="1600" b="1" kern="0" dirty="0">
              <a:solidFill>
                <a:srgbClr val="FFFFFF"/>
              </a:solidFill>
              <a:sym typeface="Arial"/>
            </a:endParaRPr>
          </a:p>
        </p:txBody>
      </p:sp>
      <p:graphicFrame>
        <p:nvGraphicFramePr>
          <p:cNvPr id="6" name="Table 5"/>
          <p:cNvGraphicFramePr>
            <a:graphicFrameLocks noGrp="1"/>
          </p:cNvGraphicFramePr>
          <p:nvPr>
            <p:extLst>
              <p:ext uri="{D42A27DB-BD31-4B8C-83A1-F6EECF244321}">
                <p14:modId xmlns:p14="http://schemas.microsoft.com/office/powerpoint/2010/main" val="1821444349"/>
              </p:ext>
            </p:extLst>
          </p:nvPr>
        </p:nvGraphicFramePr>
        <p:xfrm>
          <a:off x="74492" y="706118"/>
          <a:ext cx="8622035" cy="822960"/>
        </p:xfrm>
        <a:graphic>
          <a:graphicData uri="http://schemas.openxmlformats.org/drawingml/2006/table">
            <a:tbl>
              <a:tblPr firstRow="1" bandRow="1">
                <a:tableStyleId>{2D5ABB26-0587-4C30-8999-92F81FD0307C}</a:tableStyleId>
              </a:tblPr>
              <a:tblGrid>
                <a:gridCol w="1121396">
                  <a:extLst>
                    <a:ext uri="{9D8B030D-6E8A-4147-A177-3AD203B41FA5}">
                      <a16:colId xmlns="" xmlns:a16="http://schemas.microsoft.com/office/drawing/2014/main" val="595132427"/>
                    </a:ext>
                  </a:extLst>
                </a:gridCol>
                <a:gridCol w="7500639">
                  <a:extLst>
                    <a:ext uri="{9D8B030D-6E8A-4147-A177-3AD203B41FA5}">
                      <a16:colId xmlns="" xmlns:a16="http://schemas.microsoft.com/office/drawing/2014/main" val="3332578796"/>
                    </a:ext>
                  </a:extLst>
                </a:gridCol>
              </a:tblGrid>
              <a:tr h="651489">
                <a:tc>
                  <a:txBody>
                    <a:bodyPr/>
                    <a:lstStyle/>
                    <a:p>
                      <a:pPr algn="ctr"/>
                      <a:r>
                        <a:rPr lang="en-US" sz="1200" b="1" kern="1200" dirty="0" smtClean="0">
                          <a:effectLst/>
                        </a:rPr>
                        <a:t>Proposed Approach</a:t>
                      </a:r>
                      <a:endParaRPr lang="en-US" sz="12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228600" marR="0" indent="-228600" algn="l" defTabSz="932863"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t>Develop a member-facing web directory that details the accessibility features and equipment of MassHealth providers.</a:t>
                      </a:r>
                    </a:p>
                    <a:p>
                      <a:pPr marL="228600" marR="0" indent="-228600" algn="l" defTabSz="932863"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t>Establish a grant program that enables MassHealth providers to purchase accessible medical diagnostic equipment and other resources to improve access. </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bl>
          </a:graphicData>
        </a:graphic>
      </p:graphicFrame>
      <p:sp>
        <p:nvSpPr>
          <p:cNvPr id="7" name="TextBox 6"/>
          <p:cNvSpPr txBox="1"/>
          <p:nvPr/>
        </p:nvSpPr>
        <p:spPr>
          <a:xfrm rot="10800000" flipH="1" flipV="1">
            <a:off x="49782" y="6018786"/>
            <a:ext cx="4444397" cy="276926"/>
          </a:xfrm>
          <a:prstGeom prst="rect">
            <a:avLst/>
          </a:prstGeom>
          <a:noFill/>
        </p:spPr>
        <p:txBody>
          <a:bodyPr wrap="square" lIns="91364" tIns="45684" rIns="91364" bIns="45684" rtlCol="0">
            <a:spAutoFit/>
          </a:bodyPr>
          <a:lstStyle/>
          <a:p>
            <a:pPr defTabSz="919921" hangingPunct="0">
              <a:defRPr/>
            </a:pPr>
            <a:r>
              <a:rPr lang="en-US" sz="1200" b="1" kern="0" dirty="0">
                <a:solidFill>
                  <a:srgbClr val="000000"/>
                </a:solidFill>
                <a:sym typeface="Arial"/>
              </a:rPr>
              <a:t>First Batch of Updates Implemented: </a:t>
            </a:r>
            <a:r>
              <a:rPr lang="en-US" sz="1200" kern="0" dirty="0">
                <a:solidFill>
                  <a:srgbClr val="000000"/>
                </a:solidFill>
                <a:sym typeface="Arial"/>
              </a:rPr>
              <a:t>May/June </a:t>
            </a:r>
            <a:r>
              <a:rPr lang="en-US" sz="1200" kern="0" dirty="0" smtClean="0">
                <a:solidFill>
                  <a:srgbClr val="000000"/>
                </a:solidFill>
                <a:sym typeface="Arial"/>
              </a:rPr>
              <a:t>2018</a:t>
            </a:r>
            <a:endParaRPr lang="en-US" sz="1200" kern="0" dirty="0">
              <a:solidFill>
                <a:srgbClr val="000000"/>
              </a:solidFill>
              <a:sym typeface="Arial"/>
            </a:endParaRPr>
          </a:p>
        </p:txBody>
      </p:sp>
      <p:graphicFrame>
        <p:nvGraphicFramePr>
          <p:cNvPr id="4" name="Table 3"/>
          <p:cNvGraphicFramePr>
            <a:graphicFrameLocks noGrp="1"/>
          </p:cNvGraphicFramePr>
          <p:nvPr>
            <p:extLst>
              <p:ext uri="{D42A27DB-BD31-4B8C-83A1-F6EECF244321}">
                <p14:modId xmlns:p14="http://schemas.microsoft.com/office/powerpoint/2010/main" val="2747721209"/>
              </p:ext>
            </p:extLst>
          </p:nvPr>
        </p:nvGraphicFramePr>
        <p:xfrm>
          <a:off x="45661" y="1617973"/>
          <a:ext cx="9069508" cy="4077025"/>
        </p:xfrm>
        <a:graphic>
          <a:graphicData uri="http://schemas.openxmlformats.org/drawingml/2006/table">
            <a:tbl>
              <a:tblPr firstRow="1" bandRow="1">
                <a:tableStyleId>{5DA37D80-6434-44D0-A028-1B22A696006F}</a:tableStyleId>
              </a:tblPr>
              <a:tblGrid>
                <a:gridCol w="4215054">
                  <a:extLst>
                    <a:ext uri="{9D8B030D-6E8A-4147-A177-3AD203B41FA5}">
                      <a16:colId xmlns="" xmlns:a16="http://schemas.microsoft.com/office/drawing/2014/main" val="20000"/>
                    </a:ext>
                  </a:extLst>
                </a:gridCol>
                <a:gridCol w="4854454">
                  <a:extLst>
                    <a:ext uri="{9D8B030D-6E8A-4147-A177-3AD203B41FA5}">
                      <a16:colId xmlns="" xmlns:a16="http://schemas.microsoft.com/office/drawing/2014/main" val="20001"/>
                    </a:ext>
                  </a:extLst>
                </a:gridCol>
              </a:tblGrid>
              <a:tr h="278123">
                <a:tc>
                  <a:txBody>
                    <a:bodyPr/>
                    <a:lstStyle/>
                    <a:p>
                      <a:pPr marL="3175" indent="0">
                        <a:spcAft>
                          <a:spcPts val="300"/>
                        </a:spcAft>
                        <a:buSzPct val="90000"/>
                        <a:buFont typeface="Arial" panose="020B0604020202020204" pitchFamily="34" charset="0"/>
                        <a:buNone/>
                      </a:pPr>
                      <a:r>
                        <a:rPr lang="en-US" sz="1200" b="1" dirty="0" smtClean="0">
                          <a:solidFill>
                            <a:schemeClr val="tx1"/>
                          </a:solidFill>
                        </a:rPr>
                        <a:t>Initiative 1: Provider</a:t>
                      </a:r>
                      <a:r>
                        <a:rPr lang="en-US" sz="1200" b="1" baseline="0" dirty="0" smtClean="0">
                          <a:solidFill>
                            <a:schemeClr val="tx1"/>
                          </a:solidFill>
                        </a:rPr>
                        <a:t> Directory</a:t>
                      </a:r>
                      <a:endParaRPr lang="en-US" sz="1200" b="1" dirty="0" smtClean="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3175" indent="0">
                        <a:spcAft>
                          <a:spcPts val="300"/>
                        </a:spcAft>
                        <a:buSzPct val="90000"/>
                        <a:buFont typeface="Arial" panose="020B0604020202020204" pitchFamily="34" charset="0"/>
                        <a:buNone/>
                      </a:pPr>
                      <a:r>
                        <a:rPr lang="en-US" sz="1200" b="1" baseline="0" dirty="0" smtClean="0">
                          <a:solidFill>
                            <a:schemeClr val="tx1"/>
                          </a:solidFill>
                        </a:rPr>
                        <a:t>Initiative 2: Provider Accessibility Grant Program</a:t>
                      </a:r>
                      <a:endParaRPr lang="en-US" sz="1200" b="1" dirty="0" smtClean="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98902">
                <a:tc>
                  <a:txBody>
                    <a:bodyPr/>
                    <a:lstStyle/>
                    <a:p>
                      <a:pPr marL="3175" indent="0">
                        <a:spcAft>
                          <a:spcPts val="300"/>
                        </a:spcAft>
                        <a:buSzPct val="90000"/>
                        <a:buFont typeface="Arial" panose="020B0604020202020204" pitchFamily="34" charset="0"/>
                        <a:buNone/>
                      </a:pPr>
                      <a:endParaRPr lang="en-US" sz="1200" b="0" dirty="0" smtClean="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lumMod val="85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smtClean="0">
                        <a:solidFill>
                          <a:schemeClr val="tx1"/>
                        </a:solidFill>
                        <a:effectLst/>
                        <a:latin typeface="+mn-lt"/>
                        <a:ea typeface="+mn-ea"/>
                        <a:cs typeface="+mn-cs"/>
                      </a:endParaRPr>
                    </a:p>
                    <a:p>
                      <a:pPr marL="171450" marR="0" indent="-171450" algn="l" defTabSz="932863" rtl="0" eaLnBrk="1" fontAlgn="auto" latinLnBrk="0" hangingPunct="1">
                        <a:lnSpc>
                          <a:spcPct val="100000"/>
                        </a:lnSpc>
                        <a:spcBef>
                          <a:spcPts val="0"/>
                        </a:spcBef>
                        <a:spcAft>
                          <a:spcPts val="0"/>
                        </a:spcAft>
                        <a:buClrTx/>
                        <a:buSzTx/>
                        <a:buFont typeface="Arial" charset="0"/>
                        <a:buChar char="•"/>
                        <a:tabLst/>
                        <a:defRPr/>
                      </a:pPr>
                      <a:r>
                        <a:rPr lang="en-US" sz="1200" kern="1200" dirty="0" smtClean="0">
                          <a:solidFill>
                            <a:schemeClr val="tx1"/>
                          </a:solidFill>
                          <a:effectLst/>
                          <a:latin typeface="+mn-lt"/>
                          <a:ea typeface="+mn-ea"/>
                          <a:cs typeface="+mn-cs"/>
                        </a:rPr>
                        <a:t>Eligible Applicants</a:t>
                      </a:r>
                      <a:r>
                        <a:rPr lang="en-US" sz="1200" kern="1200" baseline="0" dirty="0" smtClean="0">
                          <a:solidFill>
                            <a:schemeClr val="tx1"/>
                          </a:solidFill>
                          <a:effectLst/>
                          <a:latin typeface="+mn-lt"/>
                          <a:ea typeface="+mn-ea"/>
                          <a:cs typeface="+mn-cs"/>
                        </a:rPr>
                        <a:t> are non-hospital </a:t>
                      </a:r>
                      <a:r>
                        <a:rPr lang="en-US" sz="1200" kern="1200" dirty="0" smtClean="0">
                          <a:solidFill>
                            <a:schemeClr val="tx1"/>
                          </a:solidFill>
                          <a:effectLst/>
                          <a:latin typeface="+mn-lt"/>
                          <a:ea typeface="+mn-ea"/>
                          <a:cs typeface="+mn-cs"/>
                        </a:rPr>
                        <a:t>MassHealth providers. </a:t>
                      </a:r>
                    </a:p>
                    <a:p>
                      <a:pPr marL="171450" marR="0" indent="-171450" algn="l" defTabSz="932863" rtl="0" eaLnBrk="1" fontAlgn="auto" latinLnBrk="0" hangingPunct="1">
                        <a:lnSpc>
                          <a:spcPct val="100000"/>
                        </a:lnSpc>
                        <a:spcBef>
                          <a:spcPts val="0"/>
                        </a:spcBef>
                        <a:spcAft>
                          <a:spcPts val="0"/>
                        </a:spcAft>
                        <a:buClrTx/>
                        <a:buSzTx/>
                        <a:buFont typeface="Arial" charset="0"/>
                        <a:buChar char="•"/>
                        <a:tabLst/>
                        <a:defRPr/>
                      </a:pPr>
                      <a:endParaRPr lang="en-US" sz="1200" kern="1200" dirty="0" smtClean="0">
                        <a:solidFill>
                          <a:schemeClr val="tx1"/>
                        </a:solidFill>
                        <a:effectLst/>
                        <a:latin typeface="+mn-lt"/>
                        <a:ea typeface="+mn-ea"/>
                        <a:cs typeface="+mn-cs"/>
                      </a:endParaRPr>
                    </a:p>
                    <a:p>
                      <a:pPr marL="171450" marR="0" indent="-171450" algn="l" defTabSz="932863" rtl="0" eaLnBrk="1" fontAlgn="auto" latinLnBrk="0" hangingPunct="1">
                        <a:lnSpc>
                          <a:spcPct val="100000"/>
                        </a:lnSpc>
                        <a:spcBef>
                          <a:spcPts val="0"/>
                        </a:spcBef>
                        <a:spcAft>
                          <a:spcPts val="0"/>
                        </a:spcAft>
                        <a:buClrTx/>
                        <a:buSzTx/>
                        <a:buFont typeface="Arial" charset="0"/>
                        <a:buChar char="•"/>
                        <a:tabLst/>
                        <a:defRPr/>
                      </a:pPr>
                      <a:r>
                        <a:rPr lang="en-US" sz="1200" kern="1200" dirty="0" smtClean="0">
                          <a:solidFill>
                            <a:schemeClr val="tx1"/>
                          </a:solidFill>
                          <a:effectLst/>
                          <a:latin typeface="+mn-lt"/>
                          <a:ea typeface="+mn-ea"/>
                          <a:cs typeface="+mn-cs"/>
                        </a:rPr>
                        <a:t>Criteria for selection include: potential impact of the proposed investments, location of the provider, the population served, and the provider’s own contribution to the proposed investment.</a:t>
                      </a:r>
                    </a:p>
                    <a:p>
                      <a:pPr marL="171450" marR="0" indent="-171450" algn="l" defTabSz="932863" rtl="0" eaLnBrk="1" fontAlgn="auto" latinLnBrk="0" hangingPunct="1">
                        <a:lnSpc>
                          <a:spcPct val="100000"/>
                        </a:lnSpc>
                        <a:spcBef>
                          <a:spcPts val="0"/>
                        </a:spcBef>
                        <a:spcAft>
                          <a:spcPts val="0"/>
                        </a:spcAft>
                        <a:buClrTx/>
                        <a:buSzTx/>
                        <a:buFont typeface="Arial" charset="0"/>
                        <a:buChar char="•"/>
                        <a:tabLst/>
                        <a:defRPr/>
                      </a:pPr>
                      <a:endParaRPr lang="en-US" sz="1200" kern="1200" dirty="0" smtClean="0">
                        <a:solidFill>
                          <a:schemeClr val="tx1"/>
                        </a:solidFill>
                        <a:effectLst/>
                        <a:latin typeface="+mn-lt"/>
                        <a:ea typeface="+mn-ea"/>
                        <a:cs typeface="+mn-cs"/>
                      </a:endParaRPr>
                    </a:p>
                    <a:p>
                      <a:pPr marL="171450" marR="0" lvl="0" indent="-171450" algn="l" defTabSz="932863" rtl="0" eaLnBrk="1" fontAlgn="auto" latinLnBrk="0" hangingPunct="1">
                        <a:lnSpc>
                          <a:spcPct val="100000"/>
                        </a:lnSpc>
                        <a:spcBef>
                          <a:spcPts val="0"/>
                        </a:spcBef>
                        <a:spcAft>
                          <a:spcPts val="0"/>
                        </a:spcAft>
                        <a:buClrTx/>
                        <a:buSzTx/>
                        <a:buFont typeface="Arial" charset="0"/>
                        <a:buChar char="•"/>
                        <a:tabLst/>
                        <a:defRPr/>
                      </a:pPr>
                      <a:r>
                        <a:rPr lang="en-US" sz="1200" kern="1200" dirty="0" smtClean="0">
                          <a:solidFill>
                            <a:schemeClr val="tx1"/>
                          </a:solidFill>
                          <a:effectLst/>
                          <a:latin typeface="+mn-lt"/>
                          <a:ea typeface="+mn-ea"/>
                          <a:cs typeface="+mn-cs"/>
                        </a:rPr>
                        <a:t>EOHHS may require providers to invest an amount equal to the award requested.</a:t>
                      </a:r>
                    </a:p>
                    <a:p>
                      <a:pPr marL="171450" marR="0" indent="-171450" algn="l" defTabSz="932863" rtl="0" eaLnBrk="1" fontAlgn="auto" latinLnBrk="0" hangingPunct="1">
                        <a:lnSpc>
                          <a:spcPct val="100000"/>
                        </a:lnSpc>
                        <a:spcBef>
                          <a:spcPts val="0"/>
                        </a:spcBef>
                        <a:spcAft>
                          <a:spcPts val="0"/>
                        </a:spcAft>
                        <a:buClrTx/>
                        <a:buSzTx/>
                        <a:buFont typeface="Arial" charset="0"/>
                        <a:buChar char="•"/>
                        <a:tabLst/>
                        <a:defRPr/>
                      </a:pPr>
                      <a:endParaRPr lang="en-US" sz="1200" kern="1200" dirty="0" smtClean="0">
                        <a:solidFill>
                          <a:schemeClr val="tx1"/>
                        </a:solidFill>
                        <a:effectLst/>
                        <a:latin typeface="+mn-lt"/>
                        <a:ea typeface="+mn-ea"/>
                        <a:cs typeface="+mn-cs"/>
                      </a:endParaRPr>
                    </a:p>
                    <a:p>
                      <a:pPr marL="171450" marR="0" indent="-171450" algn="l" defTabSz="932863" rtl="0" eaLnBrk="1" fontAlgn="auto" latinLnBrk="0" hangingPunct="1">
                        <a:lnSpc>
                          <a:spcPct val="100000"/>
                        </a:lnSpc>
                        <a:spcBef>
                          <a:spcPts val="0"/>
                        </a:spcBef>
                        <a:spcAft>
                          <a:spcPts val="0"/>
                        </a:spcAft>
                        <a:buClrTx/>
                        <a:buSzTx/>
                        <a:buFont typeface="Arial" charset="0"/>
                        <a:buChar char="•"/>
                        <a:tabLst/>
                        <a:defRPr/>
                      </a:pPr>
                      <a:r>
                        <a:rPr lang="en-US" sz="1200" kern="1200" dirty="0" smtClean="0">
                          <a:solidFill>
                            <a:schemeClr val="tx1"/>
                          </a:solidFill>
                          <a:effectLst/>
                          <a:latin typeface="+mn-lt"/>
                          <a:ea typeface="+mn-ea"/>
                          <a:cs typeface="+mn-cs"/>
                        </a:rPr>
                        <a:t>Applicants</a:t>
                      </a:r>
                      <a:r>
                        <a:rPr lang="en-US" sz="1200" kern="1200" baseline="0" dirty="0" smtClean="0">
                          <a:solidFill>
                            <a:schemeClr val="tx1"/>
                          </a:solidFill>
                          <a:effectLst/>
                          <a:latin typeface="+mn-lt"/>
                          <a:ea typeface="+mn-ea"/>
                          <a:cs typeface="+mn-cs"/>
                        </a:rPr>
                        <a:t> must s</a:t>
                      </a:r>
                      <a:r>
                        <a:rPr lang="en-US" sz="1200" kern="1200" dirty="0" smtClean="0">
                          <a:solidFill>
                            <a:schemeClr val="tx1"/>
                          </a:solidFill>
                          <a:effectLst/>
                          <a:latin typeface="+mn-lt"/>
                          <a:ea typeface="+mn-ea"/>
                          <a:cs typeface="+mn-cs"/>
                        </a:rPr>
                        <a:t>ubmit a self-evaluation and transition plan that identifies:</a:t>
                      </a:r>
                    </a:p>
                    <a:p>
                      <a:pPr marL="637881" marR="0" lvl="1" indent="-171450" algn="l" defTabSz="932863" rtl="0" eaLnBrk="1" fontAlgn="auto" latinLnBrk="0" hangingPunct="1">
                        <a:lnSpc>
                          <a:spcPct val="100000"/>
                        </a:lnSpc>
                        <a:spcBef>
                          <a:spcPts val="0"/>
                        </a:spcBef>
                        <a:spcAft>
                          <a:spcPts val="0"/>
                        </a:spcAft>
                        <a:buClrTx/>
                        <a:buSzTx/>
                        <a:buFont typeface="Courier New" charset="0"/>
                        <a:buChar char="o"/>
                        <a:tabLst/>
                        <a:defRPr/>
                      </a:pPr>
                      <a:r>
                        <a:rPr lang="en-US" sz="1200" kern="1200" dirty="0" smtClean="0">
                          <a:solidFill>
                            <a:schemeClr val="tx1"/>
                          </a:solidFill>
                          <a:effectLst/>
                          <a:latin typeface="+mn-lt"/>
                          <a:ea typeface="+mn-ea"/>
                          <a:cs typeface="+mn-cs"/>
                        </a:rPr>
                        <a:t>Existing and future plans to improve access;</a:t>
                      </a:r>
                    </a:p>
                    <a:p>
                      <a:pPr marL="637881" marR="0" lvl="1" indent="-171450" algn="l" defTabSz="932863" rtl="0" eaLnBrk="1" fontAlgn="auto" latinLnBrk="0" hangingPunct="1">
                        <a:lnSpc>
                          <a:spcPct val="100000"/>
                        </a:lnSpc>
                        <a:spcBef>
                          <a:spcPts val="0"/>
                        </a:spcBef>
                        <a:spcAft>
                          <a:spcPts val="0"/>
                        </a:spcAft>
                        <a:buClrTx/>
                        <a:buSzTx/>
                        <a:buFont typeface="Courier New" charset="0"/>
                        <a:buChar char="o"/>
                        <a:tabLst/>
                        <a:defRPr/>
                      </a:pPr>
                      <a:r>
                        <a:rPr lang="en-US" sz="1200" kern="1200" dirty="0" smtClean="0">
                          <a:solidFill>
                            <a:schemeClr val="tx1"/>
                          </a:solidFill>
                          <a:effectLst/>
                          <a:latin typeface="+mn-lt"/>
                          <a:ea typeface="+mn-ea"/>
                          <a:cs typeface="+mn-cs"/>
                        </a:rPr>
                        <a:t>Plans to use, maintain, and repair equipment purchased with grant funds;</a:t>
                      </a:r>
                    </a:p>
                    <a:p>
                      <a:pPr marL="637881" marR="0" lvl="1" indent="-171450" algn="l" defTabSz="932863" rtl="0" eaLnBrk="1" fontAlgn="auto" latinLnBrk="0" hangingPunct="1">
                        <a:lnSpc>
                          <a:spcPct val="100000"/>
                        </a:lnSpc>
                        <a:spcBef>
                          <a:spcPts val="0"/>
                        </a:spcBef>
                        <a:spcAft>
                          <a:spcPts val="0"/>
                        </a:spcAft>
                        <a:buClrTx/>
                        <a:buSzTx/>
                        <a:buFont typeface="Courier New" charset="0"/>
                        <a:buChar char="o"/>
                        <a:tabLst/>
                        <a:defRPr/>
                      </a:pPr>
                      <a:r>
                        <a:rPr lang="en-US" sz="1200" kern="1200" dirty="0" smtClean="0">
                          <a:solidFill>
                            <a:schemeClr val="tx1"/>
                          </a:solidFill>
                          <a:effectLst/>
                          <a:latin typeface="+mn-lt"/>
                          <a:ea typeface="+mn-ea"/>
                          <a:cs typeface="+mn-cs"/>
                        </a:rPr>
                        <a:t>Plans for ongoing staff training and education on use of equipment purchased with grant funds; and</a:t>
                      </a:r>
                    </a:p>
                    <a:p>
                      <a:pPr marL="637881" marR="0" lvl="1" indent="-171450" algn="l" defTabSz="932863" rtl="0" eaLnBrk="1" fontAlgn="auto" latinLnBrk="0" hangingPunct="1">
                        <a:lnSpc>
                          <a:spcPct val="100000"/>
                        </a:lnSpc>
                        <a:spcBef>
                          <a:spcPts val="0"/>
                        </a:spcBef>
                        <a:spcAft>
                          <a:spcPts val="0"/>
                        </a:spcAft>
                        <a:buClrTx/>
                        <a:buSzTx/>
                        <a:buFont typeface="Courier New" charset="0"/>
                        <a:buChar char="o"/>
                        <a:tabLst/>
                        <a:defRPr/>
                      </a:pPr>
                      <a:r>
                        <a:rPr lang="en-US" sz="1200" kern="1200" dirty="0" smtClean="0">
                          <a:solidFill>
                            <a:schemeClr val="tx1"/>
                          </a:solidFill>
                          <a:effectLst/>
                          <a:latin typeface="+mn-lt"/>
                          <a:ea typeface="+mn-ea"/>
                          <a:cs typeface="+mn-cs"/>
                        </a:rPr>
                        <a:t>Existing and future plans to meaningfully identify individual accessibility needs.</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2">
                        <a:lumMod val="85000"/>
                      </a:schemeClr>
                    </a:solidFill>
                  </a:tcPr>
                </a:tc>
                <a:extLst>
                  <a:ext uri="{0D108BD9-81ED-4DB2-BD59-A6C34878D82A}">
                    <a16:rowId xmlns="" xmlns:a16="http://schemas.microsoft.com/office/drawing/2014/main" val="10001"/>
                  </a:ext>
                </a:extLst>
              </a:tr>
            </a:tbl>
          </a:graphicData>
        </a:graphic>
      </p:graphicFrame>
      <p:sp>
        <p:nvSpPr>
          <p:cNvPr id="8" name="TextBox 7"/>
          <p:cNvSpPr txBox="1"/>
          <p:nvPr/>
        </p:nvSpPr>
        <p:spPr>
          <a:xfrm>
            <a:off x="45667" y="2111019"/>
            <a:ext cx="4137228" cy="2919841"/>
          </a:xfrm>
          <a:prstGeom prst="rect">
            <a:avLst/>
          </a:prstGeom>
          <a:noFill/>
        </p:spPr>
        <p:txBody>
          <a:bodyPr wrap="square" lIns="91364" tIns="45684" rIns="91364" bIns="45684" rtlCol="0">
            <a:spAutoFit/>
          </a:bodyPr>
          <a:lstStyle/>
          <a:p>
            <a:pPr marL="171310" indent="-171310" defTabSz="919921" hangingPunct="0">
              <a:buFont typeface="Arial" panose="020B0604020202020204" pitchFamily="34" charset="0"/>
              <a:buChar char="•"/>
              <a:defRPr/>
            </a:pPr>
            <a:r>
              <a:rPr lang="en-US" sz="1200" kern="0" dirty="0">
                <a:solidFill>
                  <a:srgbClr val="000000"/>
                </a:solidFill>
                <a:sym typeface="Arial"/>
              </a:rPr>
              <a:t>The UMass INDEX division specializes in IT solutions for individuals with disabilities, and currently manages the disabilityinfo.org website, which features a searchable directory for disability accommodation programs, providers and services.  </a:t>
            </a:r>
          </a:p>
          <a:p>
            <a:pPr marL="171310" indent="-171310" defTabSz="919921" hangingPunct="0">
              <a:buFont typeface="Arial" panose="020B0604020202020204" pitchFamily="34" charset="0"/>
              <a:buChar char="•"/>
              <a:defRPr/>
            </a:pPr>
            <a:endParaRPr lang="en-US" sz="1200" kern="0" dirty="0">
              <a:solidFill>
                <a:srgbClr val="000000"/>
              </a:solidFill>
              <a:sym typeface="Arial"/>
            </a:endParaRPr>
          </a:p>
          <a:p>
            <a:pPr marL="171310" indent="-171310" defTabSz="919921" hangingPunct="0">
              <a:buFont typeface="Arial" panose="020B0604020202020204" pitchFamily="34" charset="0"/>
              <a:buChar char="•"/>
              <a:defRPr/>
            </a:pPr>
            <a:r>
              <a:rPr lang="en-US" sz="1200" kern="0" dirty="0">
                <a:solidFill>
                  <a:srgbClr val="000000"/>
                </a:solidFill>
                <a:sym typeface="Arial"/>
              </a:rPr>
              <a:t>The goal is to incorporate all MassHealth providers into their web directory to allow </a:t>
            </a:r>
            <a:r>
              <a:rPr lang="en-US" sz="1200" kern="0" dirty="0" smtClean="0">
                <a:solidFill>
                  <a:srgbClr val="000000"/>
                </a:solidFill>
                <a:sym typeface="Arial"/>
              </a:rPr>
              <a:t>members </a:t>
            </a:r>
            <a:r>
              <a:rPr lang="en-US" sz="1200" kern="0" dirty="0">
                <a:solidFill>
                  <a:srgbClr val="000000"/>
                </a:solidFill>
                <a:sym typeface="Arial"/>
              </a:rPr>
              <a:t>to search by accessibility preference when seeking a provider.</a:t>
            </a:r>
          </a:p>
          <a:p>
            <a:pPr marL="171310" indent="-171310" defTabSz="919921" hangingPunct="0">
              <a:buFont typeface="Arial" panose="020B0604020202020204" pitchFamily="34" charset="0"/>
              <a:buChar char="•"/>
              <a:defRPr/>
            </a:pPr>
            <a:endParaRPr lang="en-US" sz="1200" kern="0" dirty="0">
              <a:solidFill>
                <a:srgbClr val="000000"/>
              </a:solidFill>
              <a:sym typeface="Arial"/>
            </a:endParaRPr>
          </a:p>
          <a:p>
            <a:pPr marL="171310" indent="-171310" defTabSz="919921" hangingPunct="0">
              <a:buFont typeface="Arial" panose="020B0604020202020204" pitchFamily="34" charset="0"/>
              <a:buChar char="•"/>
              <a:defRPr/>
            </a:pPr>
            <a:r>
              <a:rPr lang="en-US" sz="1200" kern="0" dirty="0">
                <a:solidFill>
                  <a:srgbClr val="000000"/>
                </a:solidFill>
                <a:sym typeface="Arial"/>
              </a:rPr>
              <a:t>Data maintenance and collection will work in parallel.</a:t>
            </a:r>
          </a:p>
          <a:p>
            <a:pPr marL="171310" indent="-171310" defTabSz="919921" hangingPunct="0">
              <a:buFont typeface="Arial" panose="020B0604020202020204" pitchFamily="34" charset="0"/>
              <a:buChar char="•"/>
              <a:defRPr/>
            </a:pPr>
            <a:endParaRPr lang="en-US" sz="1200" kern="0" dirty="0">
              <a:solidFill>
                <a:srgbClr val="000000"/>
              </a:solidFill>
              <a:sym typeface="Arial"/>
            </a:endParaRPr>
          </a:p>
          <a:p>
            <a:pPr marL="171310" indent="-171310" defTabSz="919921" hangingPunct="0">
              <a:buFont typeface="Arial" panose="020B0604020202020204" pitchFamily="34" charset="0"/>
              <a:buChar char="•"/>
              <a:defRPr/>
            </a:pPr>
            <a:r>
              <a:rPr lang="en-US" sz="1200" kern="0" dirty="0">
                <a:solidFill>
                  <a:srgbClr val="000000"/>
                </a:solidFill>
                <a:sym typeface="Arial"/>
              </a:rPr>
              <a:t>The directory will also be used in future planning to improve accessibility throughout the Commonwealth</a:t>
            </a:r>
          </a:p>
          <a:p>
            <a:pPr defTabSz="919921" hangingPunct="0">
              <a:defRPr/>
            </a:pPr>
            <a:endParaRPr lang="en-US" sz="1200" kern="0" dirty="0">
              <a:solidFill>
                <a:srgbClr val="000000"/>
              </a:solidFill>
              <a:sym typeface="Arial"/>
            </a:endParaRPr>
          </a:p>
        </p:txBody>
      </p:sp>
      <p:sp>
        <p:nvSpPr>
          <p:cNvPr id="9" name="TextBox 8"/>
          <p:cNvSpPr txBox="1"/>
          <p:nvPr/>
        </p:nvSpPr>
        <p:spPr>
          <a:xfrm>
            <a:off x="8933941" y="6722076"/>
            <a:ext cx="184757" cy="343644"/>
          </a:xfrm>
          <a:prstGeom prst="rect">
            <a:avLst/>
          </a:prstGeom>
          <a:noFill/>
        </p:spPr>
        <p:txBody>
          <a:bodyPr wrap="none" lIns="91364" tIns="45684" rIns="91364" bIns="45684" rtlCol="0">
            <a:spAutoFit/>
          </a:bodyPr>
          <a:lstStyle/>
          <a:p>
            <a:pPr defTabSz="919921" hangingPunct="0">
              <a:defRPr/>
            </a:pPr>
            <a:endParaRPr lang="en-US" sz="1600" kern="0" dirty="0">
              <a:solidFill>
                <a:srgbClr val="000000"/>
              </a:solidFill>
              <a:sym typeface="Arial"/>
            </a:endParaRPr>
          </a:p>
        </p:txBody>
      </p:sp>
      <p:sp>
        <p:nvSpPr>
          <p:cNvPr id="11" name="TextBox 10"/>
          <p:cNvSpPr txBox="1"/>
          <p:nvPr/>
        </p:nvSpPr>
        <p:spPr>
          <a:xfrm rot="10800000" flipH="1" flipV="1">
            <a:off x="4343400" y="6018785"/>
            <a:ext cx="4682919" cy="276926"/>
          </a:xfrm>
          <a:prstGeom prst="rect">
            <a:avLst/>
          </a:prstGeom>
          <a:noFill/>
        </p:spPr>
        <p:txBody>
          <a:bodyPr wrap="square" lIns="91364" tIns="45684" rIns="91364" bIns="45684" rtlCol="0">
            <a:spAutoFit/>
          </a:bodyPr>
          <a:lstStyle/>
          <a:p>
            <a:pPr defTabSz="919921" hangingPunct="0">
              <a:defRPr/>
            </a:pPr>
            <a:r>
              <a:rPr lang="en-US" sz="1200" b="1" kern="0" dirty="0">
                <a:solidFill>
                  <a:srgbClr val="000000"/>
                </a:solidFill>
                <a:sym typeface="Arial"/>
              </a:rPr>
              <a:t>RFR Release: </a:t>
            </a:r>
            <a:r>
              <a:rPr lang="en-US" sz="1200" kern="0" dirty="0" smtClean="0">
                <a:solidFill>
                  <a:srgbClr val="000000"/>
                </a:solidFill>
                <a:sym typeface="Arial"/>
              </a:rPr>
              <a:t>Early Fall 2018; </a:t>
            </a:r>
            <a:r>
              <a:rPr lang="en-US" sz="1200" b="1" kern="0" dirty="0">
                <a:solidFill>
                  <a:srgbClr val="000000"/>
                </a:solidFill>
                <a:sym typeface="Arial"/>
              </a:rPr>
              <a:t>Funds disbursed</a:t>
            </a:r>
            <a:r>
              <a:rPr lang="en-US" sz="1200" kern="0" dirty="0">
                <a:solidFill>
                  <a:srgbClr val="000000"/>
                </a:solidFill>
                <a:sym typeface="Arial"/>
              </a:rPr>
              <a:t>: Nov/Dec </a:t>
            </a:r>
            <a:r>
              <a:rPr lang="en-US" sz="1200" kern="0" dirty="0" smtClean="0">
                <a:solidFill>
                  <a:srgbClr val="000000"/>
                </a:solidFill>
                <a:sym typeface="Arial"/>
              </a:rPr>
              <a:t>2018</a:t>
            </a:r>
            <a:endParaRPr lang="en-US" sz="1200" kern="0" dirty="0">
              <a:solidFill>
                <a:srgbClr val="000000"/>
              </a:solidFill>
              <a:sym typeface="Arial"/>
            </a:endParaRPr>
          </a:p>
        </p:txBody>
      </p:sp>
    </p:spTree>
    <p:extLst>
      <p:ext uri="{BB962C8B-B14F-4D97-AF65-F5344CB8AC3E}">
        <p14:creationId xmlns:p14="http://schemas.microsoft.com/office/powerpoint/2010/main" val="4210628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1" y="2544637"/>
            <a:ext cx="8229600" cy="553998"/>
          </a:xfrm>
        </p:spPr>
        <p:txBody>
          <a:bodyPr/>
          <a:lstStyle/>
          <a:p>
            <a:r>
              <a:rPr lang="en-US" sz="3600" dirty="0">
                <a:solidFill>
                  <a:schemeClr val="tx1"/>
                </a:solidFill>
              </a:rPr>
              <a:t>Summary and Next Steps</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7</a:t>
            </a:r>
          </a:p>
        </p:txBody>
      </p:sp>
    </p:spTree>
    <p:extLst>
      <p:ext uri="{BB962C8B-B14F-4D97-AF65-F5344CB8AC3E}">
        <p14:creationId xmlns:p14="http://schemas.microsoft.com/office/powerpoint/2010/main" val="30424089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a:t>
            </a:r>
            <a:r>
              <a:rPr lang="en-US" dirty="0"/>
              <a:t>Programs </a:t>
            </a:r>
            <a:r>
              <a:rPr lang="en-US" dirty="0" smtClean="0"/>
              <a:t>| Statewide Investments #1 - #6</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1670624939"/>
              </p:ext>
            </p:extLst>
          </p:nvPr>
        </p:nvGraphicFramePr>
        <p:xfrm>
          <a:off x="76200" y="838200"/>
          <a:ext cx="8991600" cy="5900033"/>
        </p:xfrm>
        <a:graphic>
          <a:graphicData uri="http://schemas.openxmlformats.org/drawingml/2006/table">
            <a:tbl>
              <a:tblPr firstRow="1" bandRow="1">
                <a:tableStyleId>{5C22544A-7EE6-4342-B048-85BDC9FD1C3A}</a:tableStyleId>
              </a:tblPr>
              <a:tblGrid>
                <a:gridCol w="1717040"/>
                <a:gridCol w="1178560"/>
                <a:gridCol w="2212340"/>
                <a:gridCol w="2588260"/>
                <a:gridCol w="1295400"/>
              </a:tblGrid>
              <a:tr h="399069">
                <a:tc gridSpan="2">
                  <a:txBody>
                    <a:bodyPr/>
                    <a:lstStyle/>
                    <a:p>
                      <a:r>
                        <a:rPr lang="en-US" sz="900" dirty="0" smtClean="0"/>
                        <a:t>Statewide</a:t>
                      </a:r>
                      <a:r>
                        <a:rPr lang="en-US" sz="900" baseline="0" dirty="0" smtClean="0"/>
                        <a:t> Investment</a:t>
                      </a:r>
                      <a:endParaRPr lang="en-US" sz="900" dirty="0"/>
                    </a:p>
                  </a:txBody>
                  <a:tcPr anchor="ctr">
                    <a:solidFill>
                      <a:schemeClr val="accent4"/>
                    </a:solidFill>
                  </a:tcPr>
                </a:tc>
                <a:tc hMerge="1">
                  <a:txBody>
                    <a:bodyPr/>
                    <a:lstStyle/>
                    <a:p>
                      <a:endParaRPr lang="en-US"/>
                    </a:p>
                  </a:txBody>
                  <a:tcPr/>
                </a:tc>
                <a:tc>
                  <a:txBody>
                    <a:bodyPr/>
                    <a:lstStyle/>
                    <a:p>
                      <a:r>
                        <a:rPr lang="en-US" sz="900" baseline="0" dirty="0" smtClean="0"/>
                        <a:t>Who is the applicant?</a:t>
                      </a:r>
                      <a:endParaRPr lang="en-US" sz="900" dirty="0"/>
                    </a:p>
                  </a:txBody>
                  <a:tcPr anchor="ctr">
                    <a:solidFill>
                      <a:schemeClr val="accent4"/>
                    </a:solidFill>
                  </a:tcPr>
                </a:tc>
                <a:tc>
                  <a:txBody>
                    <a:bodyPr/>
                    <a:lstStyle/>
                    <a:p>
                      <a:r>
                        <a:rPr lang="en-US" sz="900" dirty="0" smtClean="0"/>
                        <a:t>What</a:t>
                      </a:r>
                      <a:r>
                        <a:rPr lang="en-US" sz="900" baseline="0" dirty="0" smtClean="0"/>
                        <a:t> is the r</a:t>
                      </a:r>
                      <a:r>
                        <a:rPr lang="en-US" sz="900" dirty="0" smtClean="0"/>
                        <a:t>ole</a:t>
                      </a:r>
                      <a:r>
                        <a:rPr lang="en-US" sz="900" baseline="0" dirty="0" smtClean="0"/>
                        <a:t> of the ACO/CP?</a:t>
                      </a:r>
                      <a:endParaRPr lang="en-US" sz="900" dirty="0"/>
                    </a:p>
                  </a:txBody>
                  <a:tcPr anchor="ctr">
                    <a:solidFill>
                      <a:schemeClr val="accent4"/>
                    </a:solidFill>
                  </a:tcPr>
                </a:tc>
                <a:tc>
                  <a:txBody>
                    <a:bodyPr/>
                    <a:lstStyle/>
                    <a:p>
                      <a:r>
                        <a:rPr lang="en-US" sz="900" dirty="0" smtClean="0"/>
                        <a:t>When</a:t>
                      </a:r>
                      <a:r>
                        <a:rPr lang="en-US" sz="900" baseline="0" dirty="0" smtClean="0"/>
                        <a:t> will the program launch?</a:t>
                      </a:r>
                      <a:endParaRPr lang="en-US" sz="900" dirty="0"/>
                    </a:p>
                  </a:txBody>
                  <a:tcPr anchor="ctr">
                    <a:solidFill>
                      <a:schemeClr val="accent4"/>
                    </a:solidFill>
                  </a:tcPr>
                </a:tc>
              </a:tr>
              <a:tr h="439131">
                <a:tc gridSpan="2">
                  <a:txBody>
                    <a:bodyPr/>
                    <a:lstStyle/>
                    <a:p>
                      <a:r>
                        <a:rPr lang="en-US" sz="900" b="1" dirty="0" smtClean="0"/>
                        <a:t>SWI 1a:</a:t>
                      </a:r>
                      <a:r>
                        <a:rPr lang="en-US" sz="900" b="1" baseline="0" dirty="0" smtClean="0"/>
                        <a:t> Student Loan Repayment Program</a:t>
                      </a:r>
                      <a:endParaRPr lang="en-US" sz="900" b="1" dirty="0" smtClean="0"/>
                    </a:p>
                  </a:txBody>
                  <a:tcPr anchor="ctr"/>
                </a:tc>
                <a:tc hMerge="1">
                  <a:txBody>
                    <a:bodyPr/>
                    <a:lstStyle/>
                    <a:p>
                      <a:endParaRPr lang="en-US"/>
                    </a:p>
                  </a:txBody>
                  <a:tcPr/>
                </a:tc>
                <a:tc>
                  <a:txBody>
                    <a:bodyPr/>
                    <a:lstStyle/>
                    <a:p>
                      <a:pPr algn="ctr"/>
                      <a:r>
                        <a:rPr lang="en-US" sz="900" dirty="0" smtClean="0"/>
                        <a:t>Individual clinicians (with letter of commitment from CHC,</a:t>
                      </a:r>
                      <a:r>
                        <a:rPr lang="en-US" sz="900" baseline="0" dirty="0" smtClean="0"/>
                        <a:t> CMHC, ESP, CSA, or CP or their Consortium Entity [CE] or Affiliated Partner [AP]</a:t>
                      </a:r>
                      <a:r>
                        <a:rPr lang="en-US" sz="900" dirty="0" smtClean="0"/>
                        <a:t>) </a:t>
                      </a:r>
                      <a:endParaRPr lang="en-US" sz="900" dirty="0"/>
                    </a:p>
                  </a:txBody>
                  <a:tcPr anchor="ctr"/>
                </a:tc>
                <a:tc>
                  <a:txBody>
                    <a:bodyPr/>
                    <a:lstStyle/>
                    <a:p>
                      <a:pPr algn="ctr"/>
                      <a:r>
                        <a:rPr lang="en-US" sz="900" dirty="0" smtClean="0"/>
                        <a:t>Inform provider entities and individual</a:t>
                      </a:r>
                      <a:r>
                        <a:rPr lang="en-US" sz="900" baseline="0" dirty="0" smtClean="0"/>
                        <a:t> clinicians of opportunity </a:t>
                      </a:r>
                      <a:endParaRPr lang="en-US" sz="900" dirty="0"/>
                    </a:p>
                  </a:txBody>
                  <a:tcPr anchor="ctr"/>
                </a:tc>
                <a:tc>
                  <a:txBody>
                    <a:bodyPr/>
                    <a:lstStyle/>
                    <a:p>
                      <a:pPr algn="ctr"/>
                      <a:r>
                        <a:rPr lang="en-US" sz="900" dirty="0" smtClean="0"/>
                        <a:t>March 2018</a:t>
                      </a:r>
                    </a:p>
                  </a:txBody>
                  <a:tcPr anchor="ctr"/>
                </a:tc>
              </a:tr>
              <a:tr h="457200">
                <a:tc grid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1b: BH Workforce Development Program </a:t>
                      </a:r>
                      <a:endParaRPr lang="en-US" sz="900" b="0" i="1" dirty="0" smtClean="0"/>
                    </a:p>
                  </a:txBody>
                  <a:tcPr anchor="ctr"/>
                </a:tc>
                <a:tc hMerge="1">
                  <a:txBody>
                    <a:bodyPr/>
                    <a:lstStyle/>
                    <a:p>
                      <a:endParaRPr lang="en-US"/>
                    </a:p>
                  </a:txBody>
                  <a:tcPr/>
                </a:tc>
                <a:tc>
                  <a:txBody>
                    <a:bodyPr/>
                    <a:lstStyle/>
                    <a:p>
                      <a:pPr algn="ctr"/>
                      <a:r>
                        <a:rPr lang="en-US" sz="900" dirty="0" smtClean="0"/>
                        <a:t>Individual clinicians</a:t>
                      </a:r>
                      <a:r>
                        <a:rPr lang="en-US" sz="900" baseline="0" dirty="0" smtClean="0"/>
                        <a:t> </a:t>
                      </a:r>
                      <a:r>
                        <a:rPr lang="en-US" sz="900" dirty="0" smtClean="0"/>
                        <a:t>(with letter of commitment from</a:t>
                      </a:r>
                      <a:r>
                        <a:rPr lang="en-US" sz="900" baseline="0" dirty="0" smtClean="0"/>
                        <a:t> </a:t>
                      </a:r>
                      <a:r>
                        <a:rPr lang="en-US" sz="900" dirty="0" smtClean="0"/>
                        <a:t>CMHC, ESP,</a:t>
                      </a:r>
                      <a:r>
                        <a:rPr lang="en-US" sz="900" baseline="0" dirty="0" smtClean="0"/>
                        <a:t> CSA,</a:t>
                      </a:r>
                      <a:r>
                        <a:rPr lang="en-US" sz="900" dirty="0" smtClean="0"/>
                        <a:t> or BH </a:t>
                      </a:r>
                      <a:r>
                        <a:rPr lang="en-US" sz="900" baseline="0" dirty="0" smtClean="0"/>
                        <a:t>CP</a:t>
                      </a:r>
                      <a:r>
                        <a:rPr lang="en-US" sz="900" baseline="0" dirty="0" smtClean="0">
                          <a:solidFill>
                            <a:srgbClr val="FF0000"/>
                          </a:solidFill>
                        </a:rPr>
                        <a:t> </a:t>
                      </a:r>
                      <a:r>
                        <a:rPr lang="en-US" sz="900" baseline="0" dirty="0" smtClean="0">
                          <a:solidFill>
                            <a:schemeClr val="tx1"/>
                          </a:solidFill>
                        </a:rPr>
                        <a:t>or their CE or AP)</a:t>
                      </a:r>
                      <a:endParaRPr lang="en-US" sz="800" dirty="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Inform provider entities and individual</a:t>
                      </a:r>
                      <a:r>
                        <a:rPr lang="en-US" sz="900" baseline="0" dirty="0" smtClean="0"/>
                        <a:t> clinicians of opportunity</a:t>
                      </a:r>
                      <a:endParaRPr lang="en-US" sz="900" dirty="0" smtClean="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March</a:t>
                      </a:r>
                      <a:r>
                        <a:rPr lang="en-US" sz="900" baseline="0" dirty="0" smtClean="0">
                          <a:solidFill>
                            <a:schemeClr val="tx1"/>
                          </a:solidFill>
                        </a:rPr>
                        <a:t> 2018</a:t>
                      </a:r>
                      <a:endParaRPr lang="en-US" sz="900" dirty="0" smtClean="0">
                        <a:solidFill>
                          <a:schemeClr val="tx1"/>
                        </a:solidFill>
                      </a:endParaRPr>
                    </a:p>
                    <a:p>
                      <a:pPr algn="ctr"/>
                      <a:endParaRPr lang="en-US" sz="900" dirty="0"/>
                    </a:p>
                  </a:txBody>
                  <a:tcPr anchor="ctr"/>
                </a:tc>
              </a:tr>
              <a:tr h="487680">
                <a:tc grid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1c: Community Partner </a:t>
                      </a:r>
                      <a:r>
                        <a:rPr lang="en-US" sz="900" b="1" baseline="0" dirty="0" smtClean="0"/>
                        <a:t>Recruitment Incentive Program</a:t>
                      </a:r>
                      <a:endParaRPr lang="en-US" sz="900" b="0" i="1" dirty="0" smtClean="0"/>
                    </a:p>
                  </a:txBody>
                  <a:tcPr anchor="ctr"/>
                </a:tc>
                <a:tc hMerge="1">
                  <a:txBody>
                    <a:bodyPr/>
                    <a:lstStyle/>
                    <a:p>
                      <a:endParaRPr lang="en-US"/>
                    </a:p>
                  </a:txBody>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All BH</a:t>
                      </a:r>
                      <a:r>
                        <a:rPr lang="en-US" sz="900" baseline="0" dirty="0" smtClean="0">
                          <a:solidFill>
                            <a:schemeClr val="tx1"/>
                          </a:solidFill>
                        </a:rPr>
                        <a:t> and LTSS CPs</a:t>
                      </a:r>
                      <a:endParaRPr lang="en-US" sz="800" dirty="0">
                        <a:solidFill>
                          <a:schemeClr val="tx1"/>
                        </a:solidFill>
                      </a:endParaRPr>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CPs</a:t>
                      </a:r>
                      <a:r>
                        <a:rPr lang="en-US" sz="900" baseline="0" dirty="0" smtClean="0"/>
                        <a:t> l</a:t>
                      </a:r>
                      <a:r>
                        <a:rPr lang="en-US" sz="900" dirty="0" smtClean="0"/>
                        <a:t>everage recruitment incentive program to</a:t>
                      </a:r>
                      <a:r>
                        <a:rPr lang="en-US" sz="900" baseline="0" dirty="0" smtClean="0"/>
                        <a:t> hire care coordinators, RNs, and LPNs</a:t>
                      </a:r>
                      <a:endParaRPr lang="en-US" sz="900" dirty="0" smtClean="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March</a:t>
                      </a:r>
                      <a:r>
                        <a:rPr lang="en-US" sz="900" baseline="0" dirty="0" smtClean="0">
                          <a:solidFill>
                            <a:schemeClr val="tx1"/>
                          </a:solidFill>
                        </a:rPr>
                        <a:t> 2018</a:t>
                      </a:r>
                      <a:endParaRPr lang="en-US" sz="900" dirty="0" smtClean="0">
                        <a:solidFill>
                          <a:schemeClr val="tx1"/>
                        </a:solidFill>
                      </a:endParaRPr>
                    </a:p>
                    <a:p>
                      <a:pPr algn="ctr"/>
                      <a:endParaRPr lang="en-US" sz="900" dirty="0"/>
                    </a:p>
                  </a:txBody>
                  <a:tcPr anchor="ctr"/>
                </a:tc>
              </a:tr>
              <a:tr h="441960">
                <a:tc grid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2:</a:t>
                      </a:r>
                      <a:r>
                        <a:rPr lang="en-US" sz="900" b="1" baseline="0" dirty="0" smtClean="0"/>
                        <a:t> </a:t>
                      </a:r>
                      <a:r>
                        <a:rPr lang="en-US" sz="900" b="1" dirty="0" smtClean="0"/>
                        <a:t>Primary Care/Behavioral</a:t>
                      </a:r>
                      <a:r>
                        <a:rPr lang="en-US" sz="900" b="1" baseline="0" dirty="0" smtClean="0"/>
                        <a:t> Health Special Projects Program</a:t>
                      </a:r>
                      <a:endParaRPr lang="en-US" sz="900" b="1" dirty="0" smtClean="0"/>
                    </a:p>
                  </a:txBody>
                  <a:tcPr anchor="ctr"/>
                </a:tc>
                <a:tc hMerge="1">
                  <a:txBody>
                    <a:bodyPr/>
                    <a:lstStyle/>
                    <a:p>
                      <a:endParaRPr lang="en-US"/>
                    </a:p>
                  </a:txBody>
                  <a:tcPr/>
                </a:tc>
                <a:tc>
                  <a:txBody>
                    <a:bodyPr/>
                    <a:lstStyle/>
                    <a:p>
                      <a:pPr algn="ctr"/>
                      <a:r>
                        <a:rPr lang="en-US" sz="900" dirty="0" smtClean="0"/>
                        <a:t>CHCs,</a:t>
                      </a:r>
                      <a:r>
                        <a:rPr lang="en-US" sz="900" baseline="0" dirty="0" smtClean="0"/>
                        <a:t> CMHCs, ESPs, CSAs, and CPs or their Consortium Entities or Affiliated Partners with a specific provider in mind</a:t>
                      </a:r>
                      <a:endParaRPr lang="en-US" sz="700" dirty="0"/>
                    </a:p>
                  </a:txBody>
                  <a:tcPr anchor="ctr"/>
                </a:tc>
                <a:tc>
                  <a:txBody>
                    <a:bodyPr/>
                    <a:lstStyle/>
                    <a:p>
                      <a:pPr algn="ctr"/>
                      <a:r>
                        <a:rPr lang="en-US" sz="900" dirty="0" smtClean="0"/>
                        <a:t>Inform</a:t>
                      </a:r>
                      <a:r>
                        <a:rPr lang="en-US" sz="900" baseline="0" dirty="0" smtClean="0"/>
                        <a:t> eligible provider entities of opportunity</a:t>
                      </a:r>
                      <a:endParaRPr lang="en-US" sz="900" dirty="0"/>
                    </a:p>
                  </a:txBody>
                  <a:tcPr anchor="ctr"/>
                </a:tc>
                <a:tc>
                  <a:txBody>
                    <a:bodyPr/>
                    <a:lstStyle/>
                    <a:p>
                      <a:pPr algn="ctr"/>
                      <a:r>
                        <a:rPr lang="en-US" sz="900" dirty="0" smtClean="0"/>
                        <a:t>March</a:t>
                      </a:r>
                      <a:r>
                        <a:rPr lang="en-US" sz="900" baseline="0" dirty="0" smtClean="0"/>
                        <a:t> 2018</a:t>
                      </a:r>
                      <a:endParaRPr lang="en-US" sz="900" dirty="0"/>
                    </a:p>
                  </a:txBody>
                  <a:tcPr anchor="ctr"/>
                </a:tc>
              </a:tr>
              <a:tr h="555846">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3:</a:t>
                      </a:r>
                      <a:r>
                        <a:rPr lang="en-US" sz="900" b="1" baseline="0" dirty="0" smtClean="0"/>
                        <a:t> </a:t>
                      </a:r>
                      <a:r>
                        <a:rPr lang="en-US" sz="900" b="1" dirty="0" smtClean="0"/>
                        <a:t> Investment in Community-based Training and</a:t>
                      </a:r>
                      <a:r>
                        <a:rPr lang="en-US" sz="900" b="1" baseline="0" dirty="0" smtClean="0"/>
                        <a:t> Recruitment</a:t>
                      </a:r>
                      <a:endParaRPr lang="en-US" sz="900" b="1" dirty="0" smtClean="0"/>
                    </a:p>
                  </a:txBody>
                  <a:tcPr anchor="ct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0" i="1" dirty="0" smtClean="0"/>
                        <a:t>3a: Primary</a:t>
                      </a:r>
                      <a:r>
                        <a:rPr lang="en-US" sz="900" b="0" i="1" baseline="0" dirty="0" smtClean="0"/>
                        <a:t> Care</a:t>
                      </a:r>
                      <a:r>
                        <a:rPr lang="en-US" sz="900" b="0" i="1" dirty="0" smtClean="0"/>
                        <a:t> Residency</a:t>
                      </a:r>
                      <a:r>
                        <a:rPr lang="en-US" sz="900" b="0" i="1" baseline="0" dirty="0" smtClean="0"/>
                        <a:t> Training</a:t>
                      </a:r>
                      <a:endParaRPr lang="en-US" sz="900" b="0" i="1" dirty="0" smtClean="0"/>
                    </a:p>
                  </a:txBody>
                  <a:tcPr anchor="ctr"/>
                </a:tc>
                <a:tc>
                  <a:txBody>
                    <a:bodyPr/>
                    <a:lstStyle/>
                    <a:p>
                      <a:pPr algn="ctr"/>
                      <a:r>
                        <a:rPr lang="en-US" sz="900" dirty="0" smtClean="0">
                          <a:solidFill>
                            <a:schemeClr val="tx1"/>
                          </a:solidFill>
                        </a:rPr>
                        <a:t>CHC Family Medicine and</a:t>
                      </a:r>
                      <a:r>
                        <a:rPr lang="en-US" sz="900" baseline="0" dirty="0" smtClean="0">
                          <a:solidFill>
                            <a:schemeClr val="tx1"/>
                          </a:solidFill>
                        </a:rPr>
                        <a:t> NP Residency Programs</a:t>
                      </a:r>
                      <a:endParaRPr lang="en-US" sz="700" dirty="0">
                        <a:solidFill>
                          <a:schemeClr val="tx1"/>
                        </a:solidFill>
                      </a:endParaRPr>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Inform</a:t>
                      </a:r>
                      <a:r>
                        <a:rPr lang="en-US" sz="900" baseline="0" dirty="0" smtClean="0"/>
                        <a:t> CHCs working with existing residency training programs</a:t>
                      </a:r>
                      <a:endParaRPr lang="en-US" sz="900" dirty="0" smtClean="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TBD</a:t>
                      </a:r>
                    </a:p>
                  </a:txBody>
                  <a:tcPr anchor="ctr"/>
                </a:tc>
              </a:tr>
              <a:tr h="739554">
                <a:tc vMerge="1">
                  <a:txBody>
                    <a:bodyPr/>
                    <a:lstStyle/>
                    <a:p>
                      <a:pPr marL="0" marR="0" indent="0" algn="l" defTabSz="932361" rtl="0" eaLnBrk="1" fontAlgn="auto" latinLnBrk="0" hangingPunct="1">
                        <a:lnSpc>
                          <a:spcPct val="100000"/>
                        </a:lnSpc>
                        <a:spcBef>
                          <a:spcPts val="0"/>
                        </a:spcBef>
                        <a:spcAft>
                          <a:spcPts val="0"/>
                        </a:spcAft>
                        <a:buClrTx/>
                        <a:buSzTx/>
                        <a:buFontTx/>
                        <a:buNone/>
                        <a:tabLst/>
                        <a:defRPr/>
                      </a:pPr>
                      <a:endParaRPr lang="en-US" sz="1200" b="1" dirty="0" smtClean="0"/>
                    </a:p>
                  </a:txBody>
                  <a:tcPr anchor="ct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0" i="1" dirty="0" smtClean="0"/>
                        <a:t>3b: Community Mental</a:t>
                      </a:r>
                      <a:r>
                        <a:rPr lang="en-US" sz="900" b="0" i="1" baseline="0" dirty="0" smtClean="0"/>
                        <a:t> Health Center Behavioral Health Recruitment Fund</a:t>
                      </a:r>
                      <a:endParaRPr lang="en-US" sz="900" b="0" i="1" dirty="0" smtClean="0"/>
                    </a:p>
                  </a:txBody>
                  <a:tcPr anchor="ctr"/>
                </a:tc>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900" kern="1200" dirty="0" smtClean="0">
                          <a:solidFill>
                            <a:schemeClr val="tx1"/>
                          </a:solidFill>
                          <a:effectLst/>
                          <a:latin typeface="+mn-lt"/>
                          <a:ea typeface="+mn-ea"/>
                          <a:cs typeface="+mn-cs"/>
                        </a:rPr>
                        <a:t>Established CMHCs part of an ACO or CP</a:t>
                      </a:r>
                      <a:endParaRPr lang="en-US" sz="900" dirty="0" smtClean="0"/>
                    </a:p>
                  </a:txBody>
                  <a:tcPr anchor="ctr"/>
                </a:tc>
                <a:tc>
                  <a:txBody>
                    <a:bodyPr/>
                    <a:lstStyle/>
                    <a:p>
                      <a:pPr algn="ctr"/>
                      <a:r>
                        <a:rPr lang="en-US" sz="900" dirty="0" smtClean="0"/>
                        <a:t>Inform</a:t>
                      </a:r>
                      <a:r>
                        <a:rPr lang="en-US" sz="900" baseline="0" dirty="0" smtClean="0"/>
                        <a:t> CMHCs of opportunity</a:t>
                      </a:r>
                      <a:endParaRPr lang="en-US" sz="900" dirty="0"/>
                    </a:p>
                  </a:txBody>
                  <a:tcPr anchor="ctr"/>
                </a:tc>
                <a:tc>
                  <a:txBody>
                    <a:bodyPr/>
                    <a:lstStyle/>
                    <a:p>
                      <a:pPr algn="ctr"/>
                      <a:r>
                        <a:rPr lang="en-US" sz="900" dirty="0" smtClean="0"/>
                        <a:t>March/April 2018</a:t>
                      </a:r>
                      <a:endParaRPr lang="en-US" sz="900" dirty="0"/>
                    </a:p>
                  </a:txBody>
                  <a:tcPr anchor="ctr"/>
                </a:tc>
              </a:tr>
              <a:tr h="777615">
                <a:tc rowSpan="2">
                  <a:txBody>
                    <a:bodyPr/>
                    <a:lstStyle/>
                    <a:p>
                      <a:r>
                        <a:rPr lang="en-US" sz="900" b="1" dirty="0" smtClean="0"/>
                        <a:t>SWI 4: Workforce Development</a:t>
                      </a:r>
                      <a:r>
                        <a:rPr lang="en-US" sz="900" b="1" baseline="0" dirty="0" smtClean="0"/>
                        <a:t> Grant Program</a:t>
                      </a:r>
                      <a:endParaRPr lang="en-US" sz="900" b="0" i="1" dirty="0" smtClean="0"/>
                    </a:p>
                  </a:txBody>
                  <a:tcPr anchor="ctr"/>
                </a:tc>
                <a:tc>
                  <a:txBody>
                    <a:bodyPr/>
                    <a:lstStyle/>
                    <a:p>
                      <a:r>
                        <a:rPr lang="en-US" sz="900" b="0" i="1" dirty="0" smtClean="0"/>
                        <a:t>4a-4c:</a:t>
                      </a:r>
                      <a:r>
                        <a:rPr lang="en-US" sz="900" b="0" i="1" baseline="0" dirty="0" smtClean="0"/>
                        <a:t> CHW, Peer Specialist, CHW Supervisor Training Program Grants</a:t>
                      </a:r>
                      <a:endParaRPr lang="en-US" sz="900" b="0" i="1" dirty="0" smtClean="0"/>
                    </a:p>
                  </a:txBody>
                  <a:tcPr anchor="ctr"/>
                </a:tc>
                <a:tc>
                  <a:txBody>
                    <a:bodyPr/>
                    <a:lstStyle/>
                    <a:p>
                      <a:pPr algn="ctr"/>
                      <a:r>
                        <a:rPr lang="en-US" sz="900" i="0" dirty="0" smtClean="0"/>
                        <a:t>Various training programs</a:t>
                      </a:r>
                      <a:endParaRPr lang="en-US" sz="900" i="0" dirty="0"/>
                    </a:p>
                  </a:txBody>
                  <a:tcPr anchor="ctr"/>
                </a:tc>
                <a:tc>
                  <a:txBody>
                    <a:bodyPr/>
                    <a:lstStyle/>
                    <a:p>
                      <a:pPr algn="ctr"/>
                      <a:r>
                        <a:rPr lang="en-US" sz="900" dirty="0" smtClean="0"/>
                        <a:t>Obtain</a:t>
                      </a:r>
                      <a:r>
                        <a:rPr lang="en-US" sz="900" baseline="0" dirty="0" smtClean="0"/>
                        <a:t> MassHealth approval for ACO/CP workforce development plan; inform provider entities of trainings, and/or send CHWs to trainings</a:t>
                      </a:r>
                      <a:endParaRPr lang="en-US" sz="900" dirty="0"/>
                    </a:p>
                  </a:txBody>
                  <a:tcPr anchor="ctr"/>
                </a:tc>
                <a:tc>
                  <a:txBody>
                    <a:bodyPr/>
                    <a:lstStyle/>
                    <a:p>
                      <a:pPr algn="ctr"/>
                      <a:r>
                        <a:rPr lang="en-US" sz="900" dirty="0" smtClean="0"/>
                        <a:t>May 2018 for CHW</a:t>
                      </a:r>
                      <a:r>
                        <a:rPr lang="en-US" sz="900" baseline="0" dirty="0" smtClean="0"/>
                        <a:t> and Peer Specialist training slots; Spring 2018 for CHW Supervisor slots</a:t>
                      </a:r>
                      <a:endParaRPr lang="en-US" sz="900" dirty="0"/>
                    </a:p>
                  </a:txBody>
                  <a:tcPr anchor="ctr"/>
                </a:tc>
              </a:tr>
              <a:tr h="609600">
                <a:tc vMerge="1">
                  <a:txBody>
                    <a:bodyPr/>
                    <a:lstStyle/>
                    <a:p>
                      <a:endParaRPr lang="en-US" sz="1200" b="0" i="1" dirty="0" smtClean="0"/>
                    </a:p>
                  </a:txBody>
                  <a:tcPr anchor="ct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0" i="1" baseline="0" dirty="0" smtClean="0"/>
                        <a:t>4e: Competency-based Training)</a:t>
                      </a:r>
                      <a:endParaRPr lang="en-US" sz="900" b="0" i="1" dirty="0" smtClean="0"/>
                    </a:p>
                    <a:p>
                      <a:endParaRPr lang="en-US" sz="900" b="0" i="1" dirty="0" smtClean="0"/>
                    </a:p>
                  </a:txBody>
                  <a:tcPr anchor="ctr"/>
                </a:tc>
                <a:tc>
                  <a:txBody>
                    <a:bodyPr/>
                    <a:lstStyle/>
                    <a:p>
                      <a:pPr algn="ctr"/>
                      <a:r>
                        <a:rPr lang="en-US" sz="900" baseline="0" dirty="0" smtClean="0"/>
                        <a:t>ACOs and CPs</a:t>
                      </a:r>
                      <a:endParaRPr lang="en-US" sz="900" dirty="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Apply</a:t>
                      </a:r>
                      <a:r>
                        <a:rPr lang="en-US" sz="900" baseline="0" dirty="0" smtClean="0">
                          <a:solidFill>
                            <a:schemeClr val="tx1"/>
                          </a:solidFill>
                        </a:rPr>
                        <a:t> for coaching funding and training slots; if the ACO is awarded the funding, then manage the application process for the training slots</a:t>
                      </a:r>
                      <a:endParaRPr lang="en-US" sz="900" dirty="0" smtClean="0">
                        <a:solidFill>
                          <a:schemeClr val="tx1"/>
                        </a:solidFill>
                      </a:endParaRPr>
                    </a:p>
                  </a:txBody>
                  <a:tcPr anchor="ctr"/>
                </a:tc>
                <a:tc>
                  <a:txBody>
                    <a:bodyPr/>
                    <a:lstStyle/>
                    <a:p>
                      <a:pPr algn="ctr"/>
                      <a:r>
                        <a:rPr lang="en-US" sz="900" dirty="0" smtClean="0"/>
                        <a:t>June/July 2018</a:t>
                      </a:r>
                      <a:endParaRPr lang="en-US" sz="900" dirty="0"/>
                    </a:p>
                  </a:txBody>
                  <a:tcPr anchor="ctr"/>
                </a:tc>
              </a:tr>
              <a:tr h="247994">
                <a:tc gridSpan="2">
                  <a:txBody>
                    <a:bodyPr/>
                    <a:lstStyle/>
                    <a:p>
                      <a:r>
                        <a:rPr lang="en-US" sz="900" b="1" dirty="0" smtClean="0"/>
                        <a:t>SWI 5: Technical Assistance Program</a:t>
                      </a:r>
                    </a:p>
                  </a:txBody>
                  <a:tcPr anchor="ctr"/>
                </a:tc>
                <a:tc hMerge="1">
                  <a:txBody>
                    <a:bodyPr/>
                    <a:lstStyle/>
                    <a:p>
                      <a:endParaRPr lang="en-US"/>
                    </a:p>
                  </a:txBody>
                  <a:tcPr/>
                </a:tc>
                <a:tc>
                  <a:txBody>
                    <a:bodyPr/>
                    <a:lstStyle/>
                    <a:p>
                      <a:pPr algn="ctr"/>
                      <a:r>
                        <a:rPr lang="en-US" sz="900" dirty="0" smtClean="0"/>
                        <a:t>ACOs and CPs</a:t>
                      </a:r>
                      <a:endParaRPr lang="en-US" sz="900" dirty="0"/>
                    </a:p>
                  </a:txBody>
                  <a:tcPr anchor="ctr"/>
                </a:tc>
                <a:tc>
                  <a:txBody>
                    <a:bodyPr/>
                    <a:lstStyle/>
                    <a:p>
                      <a:pPr algn="ctr"/>
                      <a:r>
                        <a:rPr lang="en-US" sz="900" dirty="0" smtClean="0"/>
                        <a:t>Direct recipient</a:t>
                      </a:r>
                      <a:endParaRPr lang="en-US" sz="900" dirty="0"/>
                    </a:p>
                  </a:txBody>
                  <a:tcPr anchor="ctr"/>
                </a:tc>
                <a:tc>
                  <a:txBody>
                    <a:bodyPr/>
                    <a:lstStyle/>
                    <a:p>
                      <a:pPr algn="ctr"/>
                      <a:r>
                        <a:rPr lang="en-US" sz="900" dirty="0" smtClean="0">
                          <a:solidFill>
                            <a:schemeClr val="tx1"/>
                          </a:solidFill>
                        </a:rPr>
                        <a:t>April/May</a:t>
                      </a:r>
                      <a:r>
                        <a:rPr lang="en-US" sz="900" baseline="0" dirty="0" smtClean="0">
                          <a:solidFill>
                            <a:schemeClr val="tx1"/>
                          </a:solidFill>
                        </a:rPr>
                        <a:t> </a:t>
                      </a:r>
                      <a:r>
                        <a:rPr lang="en-US" sz="900" dirty="0" smtClean="0">
                          <a:solidFill>
                            <a:schemeClr val="tx1"/>
                          </a:solidFill>
                        </a:rPr>
                        <a:t>2018</a:t>
                      </a:r>
                      <a:endParaRPr lang="en-US" sz="900" dirty="0">
                        <a:solidFill>
                          <a:schemeClr val="tx1"/>
                        </a:solidFill>
                      </a:endParaRPr>
                    </a:p>
                  </a:txBody>
                  <a:tcPr anchor="ctr"/>
                </a:tc>
              </a:tr>
              <a:tr h="399069">
                <a:tc grid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6: APM Prep Fund</a:t>
                      </a:r>
                    </a:p>
                  </a:txBody>
                  <a:tcPr anchor="ctr"/>
                </a:tc>
                <a:tc hMerge="1">
                  <a:txBody>
                    <a:bodyPr/>
                    <a:lstStyle/>
                    <a:p>
                      <a:endParaRPr lang="en-US"/>
                    </a:p>
                  </a:txBody>
                  <a:tcPr/>
                </a:tc>
                <a:tc>
                  <a:txBody>
                    <a:bodyPr/>
                    <a:lstStyle/>
                    <a:p>
                      <a:pPr algn="ctr"/>
                      <a:r>
                        <a:rPr lang="en-US" sz="900" dirty="0" smtClean="0"/>
                        <a:t>Provider entities not yet part</a:t>
                      </a:r>
                      <a:r>
                        <a:rPr lang="en-US" sz="900" baseline="0" dirty="0" smtClean="0"/>
                        <a:t> of an ACO</a:t>
                      </a:r>
                      <a:endParaRPr lang="en-US" sz="900" dirty="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Connect with provider entities interested</a:t>
                      </a:r>
                      <a:r>
                        <a:rPr lang="en-US" sz="900" baseline="0" dirty="0" smtClean="0"/>
                        <a:t> in joining ACO</a:t>
                      </a:r>
                      <a:endParaRPr lang="en-US" sz="900" dirty="0" smtClean="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April </a:t>
                      </a:r>
                      <a:r>
                        <a:rPr lang="en-US" sz="900" dirty="0" smtClean="0"/>
                        <a:t>2018</a:t>
                      </a:r>
                    </a:p>
                  </a:txBody>
                  <a:tcPr anchor="ctr"/>
                </a:tc>
              </a:tr>
            </a:tbl>
          </a:graphicData>
        </a:graphic>
      </p:graphicFrame>
    </p:spTree>
    <p:extLst>
      <p:ext uri="{BB962C8B-B14F-4D97-AF65-F5344CB8AC3E}">
        <p14:creationId xmlns:p14="http://schemas.microsoft.com/office/powerpoint/2010/main" val="6466143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3" y="304800"/>
            <a:ext cx="8053675" cy="298468"/>
          </a:xfrm>
        </p:spPr>
        <p:txBody>
          <a:bodyPr/>
          <a:lstStyle/>
          <a:p>
            <a:r>
              <a:rPr lang="en-US" dirty="0" smtClean="0"/>
              <a:t>Next Steps</a:t>
            </a:r>
            <a:endParaRPr lang="en-US" dirty="0"/>
          </a:p>
        </p:txBody>
      </p:sp>
      <p:sp>
        <p:nvSpPr>
          <p:cNvPr id="3" name="TextBox 2"/>
          <p:cNvSpPr txBox="1"/>
          <p:nvPr/>
        </p:nvSpPr>
        <p:spPr>
          <a:xfrm>
            <a:off x="228603" y="1981200"/>
            <a:ext cx="8686797" cy="2839190"/>
          </a:xfrm>
          <a:prstGeom prst="rect">
            <a:avLst/>
          </a:prstGeom>
          <a:noFill/>
        </p:spPr>
        <p:txBody>
          <a:bodyPr wrap="square" lIns="91390" tIns="45696" rIns="91390" bIns="45696" rtlCol="0">
            <a:spAutoFit/>
          </a:bodyPr>
          <a:lstStyle/>
          <a:p>
            <a:r>
              <a:rPr lang="en-US" sz="2400" dirty="0"/>
              <a:t>Notices of program applications, procurements, and public meetings will be posted to: </a:t>
            </a:r>
            <a:r>
              <a:rPr lang="en-US" sz="2400" dirty="0">
                <a:hlinkClick r:id="rId2"/>
              </a:rPr>
              <a:t>www.mass.gov/hhs/masshealth-innovations</a:t>
            </a:r>
            <a:r>
              <a:rPr lang="en-US" sz="2400" dirty="0"/>
              <a:t> and sent out over the MassHealth Innovations listserv. </a:t>
            </a:r>
            <a:endParaRPr lang="en-US" sz="2400" dirty="0" smtClean="0"/>
          </a:p>
          <a:p>
            <a:endParaRPr lang="en-US" sz="2400" dirty="0"/>
          </a:p>
          <a:p>
            <a:r>
              <a:rPr lang="en-US" sz="2400" dirty="0" smtClean="0"/>
              <a:t>To </a:t>
            </a:r>
            <a:r>
              <a:rPr lang="en-US" sz="2400" dirty="0"/>
              <a:t>sign up, please email the MassHealth Innovations listserv at </a:t>
            </a:r>
            <a:r>
              <a:rPr lang="en-US" sz="2400" dirty="0" smtClean="0">
                <a:hlinkClick r:id="rId3"/>
              </a:rPr>
              <a:t>MassHealth.Innovations@MassMail.State.MA.US</a:t>
            </a:r>
            <a:r>
              <a:rPr lang="en-US" sz="2400" dirty="0" smtClean="0"/>
              <a:t> </a:t>
            </a:r>
            <a:endParaRPr lang="en-US" sz="2400" dirty="0"/>
          </a:p>
          <a:p>
            <a:endParaRPr lang="en-US" sz="1050" dirty="0"/>
          </a:p>
        </p:txBody>
      </p:sp>
    </p:spTree>
    <p:extLst>
      <p:ext uri="{BB962C8B-B14F-4D97-AF65-F5344CB8AC3E}">
        <p14:creationId xmlns:p14="http://schemas.microsoft.com/office/powerpoint/2010/main" val="8440747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Statewide Investments Overview</a:t>
            </a:r>
          </a:p>
        </p:txBody>
      </p:sp>
      <p:grpSp>
        <p:nvGrpSpPr>
          <p:cNvPr id="35" name="Group 34"/>
          <p:cNvGrpSpPr/>
          <p:nvPr/>
        </p:nvGrpSpPr>
        <p:grpSpPr>
          <a:xfrm>
            <a:off x="300647" y="1600202"/>
            <a:ext cx="8528538" cy="612644"/>
            <a:chOff x="381000" y="1517715"/>
            <a:chExt cx="8528538" cy="612644"/>
          </a:xfrm>
        </p:grpSpPr>
        <p:sp>
          <p:nvSpPr>
            <p:cNvPr id="3" name="Oval 2"/>
            <p:cNvSpPr/>
            <p:nvPr/>
          </p:nvSpPr>
          <p:spPr>
            <a:xfrm>
              <a:off x="381000" y="1517715"/>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1</a:t>
              </a:r>
            </a:p>
          </p:txBody>
        </p:sp>
        <p:sp>
          <p:nvSpPr>
            <p:cNvPr id="8" name="Rectangle 7"/>
            <p:cNvSpPr>
              <a:spLocks noChangeArrowheads="1"/>
            </p:cNvSpPr>
            <p:nvPr>
              <p:custDataLst>
                <p:tags r:id="rId8"/>
              </p:custDataLst>
            </p:nvPr>
          </p:nvSpPr>
          <p:spPr bwMode="gray">
            <a:xfrm>
              <a:off x="832338" y="1517715"/>
              <a:ext cx="8077200" cy="612644"/>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Student Loan Repayment Program:</a:t>
              </a:r>
              <a:r>
                <a:rPr lang="en-US" sz="1300" dirty="0">
                  <a:solidFill>
                    <a:srgbClr val="000000"/>
                  </a:solidFill>
                </a:rPr>
                <a:t> program aims to address shortage of providers at community-based settings by repaying a portion of providers’ student loans in exchange for </a:t>
              </a:r>
              <a:r>
                <a:rPr lang="en-US" sz="1300" dirty="0" smtClean="0"/>
                <a:t>service</a:t>
              </a:r>
              <a:r>
                <a:rPr lang="en-US" sz="1300" dirty="0" smtClean="0">
                  <a:solidFill>
                    <a:srgbClr val="FF0000"/>
                  </a:solidFill>
                </a:rPr>
                <a:t> </a:t>
              </a:r>
              <a:r>
                <a:rPr lang="en-US" sz="1300" dirty="0" smtClean="0">
                  <a:solidFill>
                    <a:srgbClr val="000000"/>
                  </a:solidFill>
                </a:rPr>
                <a:t>commitments </a:t>
              </a:r>
              <a:r>
                <a:rPr lang="en-US" sz="1300" dirty="0">
                  <a:solidFill>
                    <a:srgbClr val="000000"/>
                  </a:solidFill>
                </a:rPr>
                <a:t>at CHCs, CMHCs, ESPs, </a:t>
              </a:r>
              <a:r>
                <a:rPr lang="en-US" sz="1300" dirty="0" smtClean="0">
                  <a:solidFill>
                    <a:srgbClr val="000000"/>
                  </a:solidFill>
                </a:rPr>
                <a:t>CPs and their Affiliated Partners</a:t>
              </a:r>
              <a:r>
                <a:rPr lang="en-US" sz="1300" dirty="0" smtClean="0">
                  <a:solidFill>
                    <a:srgbClr val="FF0000"/>
                  </a:solidFill>
                </a:rPr>
                <a:t> </a:t>
              </a:r>
              <a:r>
                <a:rPr lang="en-US" sz="1300" dirty="0" smtClean="0"/>
                <a:t>and</a:t>
              </a:r>
              <a:r>
                <a:rPr lang="en-US" sz="1300" dirty="0" smtClean="0">
                  <a:solidFill>
                    <a:srgbClr val="FF0000"/>
                  </a:solidFill>
                </a:rPr>
                <a:t> </a:t>
              </a:r>
              <a:r>
                <a:rPr lang="en-US" sz="1300" dirty="0" smtClean="0">
                  <a:solidFill>
                    <a:srgbClr val="000000"/>
                  </a:solidFill>
                </a:rPr>
                <a:t>Consortium Entities, and CSAs</a:t>
              </a:r>
              <a:endParaRPr lang="en-US" sz="1300" dirty="0">
                <a:solidFill>
                  <a:srgbClr val="000000"/>
                </a:solidFill>
              </a:endParaRPr>
            </a:p>
          </p:txBody>
        </p:sp>
      </p:grpSp>
      <p:grpSp>
        <p:nvGrpSpPr>
          <p:cNvPr id="36" name="Group 35"/>
          <p:cNvGrpSpPr/>
          <p:nvPr/>
        </p:nvGrpSpPr>
        <p:grpSpPr>
          <a:xfrm>
            <a:off x="300649" y="2267432"/>
            <a:ext cx="8686800" cy="612644"/>
            <a:chOff x="381000" y="2292987"/>
            <a:chExt cx="8686800" cy="612644"/>
          </a:xfrm>
        </p:grpSpPr>
        <p:sp>
          <p:nvSpPr>
            <p:cNvPr id="14" name="Rectangle 13"/>
            <p:cNvSpPr>
              <a:spLocks noChangeArrowheads="1"/>
            </p:cNvSpPr>
            <p:nvPr>
              <p:custDataLst>
                <p:tags r:id="rId7"/>
              </p:custDataLst>
            </p:nvPr>
          </p:nvSpPr>
          <p:spPr bwMode="gray">
            <a:xfrm>
              <a:off x="832338" y="2292987"/>
              <a:ext cx="8235462" cy="612644"/>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Primary Care/Behavioral Health Special Projects Program:</a:t>
              </a:r>
              <a:r>
                <a:rPr lang="en-US" sz="1300" dirty="0">
                  <a:solidFill>
                    <a:srgbClr val="000000"/>
                  </a:solidFill>
                </a:rPr>
                <a:t> program that provides support for CHCs, CMHCs, ESPs, CPs and their Affiliated Partners and Consortium Entities, and </a:t>
              </a:r>
              <a:r>
                <a:rPr lang="en-US" sz="1300" dirty="0" smtClean="0">
                  <a:solidFill>
                    <a:srgbClr val="000000"/>
                  </a:solidFill>
                </a:rPr>
                <a:t>CSAs to </a:t>
              </a:r>
              <a:r>
                <a:rPr lang="en-US" sz="1300" dirty="0">
                  <a:solidFill>
                    <a:srgbClr val="000000"/>
                  </a:solidFill>
                </a:rPr>
                <a:t>allow providers to engage in one-year projects related to accountable care implementation</a:t>
              </a:r>
            </a:p>
          </p:txBody>
        </p:sp>
        <p:sp>
          <p:nvSpPr>
            <p:cNvPr id="19" name="Oval 18"/>
            <p:cNvSpPr/>
            <p:nvPr/>
          </p:nvSpPr>
          <p:spPr>
            <a:xfrm>
              <a:off x="381000" y="229298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2</a:t>
              </a:r>
            </a:p>
          </p:txBody>
        </p:sp>
      </p:grpSp>
      <p:grpSp>
        <p:nvGrpSpPr>
          <p:cNvPr id="37" name="Group 36"/>
          <p:cNvGrpSpPr/>
          <p:nvPr/>
        </p:nvGrpSpPr>
        <p:grpSpPr>
          <a:xfrm>
            <a:off x="300647" y="2952692"/>
            <a:ext cx="8528538" cy="408430"/>
            <a:chOff x="381000" y="3043263"/>
            <a:chExt cx="8528538" cy="408429"/>
          </a:xfrm>
        </p:grpSpPr>
        <p:sp>
          <p:nvSpPr>
            <p:cNvPr id="12" name="Rectangle 11"/>
            <p:cNvSpPr>
              <a:spLocks noChangeArrowheads="1"/>
            </p:cNvSpPr>
            <p:nvPr>
              <p:custDataLst>
                <p:tags r:id="rId6"/>
              </p:custDataLst>
            </p:nvPr>
          </p:nvSpPr>
          <p:spPr bwMode="gray">
            <a:xfrm>
              <a:off x="832338" y="3043263"/>
              <a:ext cx="8077200" cy="40842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Investment in Community-based Training and Recruitment:</a:t>
              </a:r>
              <a:r>
                <a:rPr lang="en-US" sz="1300" dirty="0">
                  <a:solidFill>
                    <a:srgbClr val="000000"/>
                  </a:solidFill>
                </a:rPr>
                <a:t> program aimed at increasing the number of family medicine and nurse practitioner residents trained in </a:t>
              </a:r>
              <a:r>
                <a:rPr lang="en-US" sz="1300" dirty="0" smtClean="0">
                  <a:solidFill>
                    <a:srgbClr val="000000"/>
                  </a:solidFill>
                </a:rPr>
                <a:t>CHCs, </a:t>
              </a:r>
              <a:r>
                <a:rPr lang="en-US" sz="1300" dirty="0">
                  <a:solidFill>
                    <a:srgbClr val="000000"/>
                  </a:solidFill>
                </a:rPr>
                <a:t>and BH providers recruited to CMHCs</a:t>
              </a:r>
            </a:p>
          </p:txBody>
        </p:sp>
        <p:sp>
          <p:nvSpPr>
            <p:cNvPr id="20" name="Oval 19"/>
            <p:cNvSpPr/>
            <p:nvPr/>
          </p:nvSpPr>
          <p:spPr>
            <a:xfrm>
              <a:off x="381000" y="304326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3</a:t>
              </a:r>
            </a:p>
          </p:txBody>
        </p:sp>
      </p:grpSp>
      <p:grpSp>
        <p:nvGrpSpPr>
          <p:cNvPr id="38" name="Group 37"/>
          <p:cNvGrpSpPr/>
          <p:nvPr/>
        </p:nvGrpSpPr>
        <p:grpSpPr>
          <a:xfrm>
            <a:off x="300647" y="3429004"/>
            <a:ext cx="8528538" cy="408430"/>
            <a:chOff x="381000" y="3412643"/>
            <a:chExt cx="8528538" cy="408429"/>
          </a:xfrm>
        </p:grpSpPr>
        <p:sp>
          <p:nvSpPr>
            <p:cNvPr id="15" name="Rectangle 14"/>
            <p:cNvSpPr>
              <a:spLocks noChangeArrowheads="1"/>
            </p:cNvSpPr>
            <p:nvPr>
              <p:custDataLst>
                <p:tags r:id="rId5"/>
              </p:custDataLst>
            </p:nvPr>
          </p:nvSpPr>
          <p:spPr bwMode="gray">
            <a:xfrm>
              <a:off x="832338" y="3412643"/>
              <a:ext cx="8077200" cy="40842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Workforce Development Grant Program: </a:t>
              </a:r>
              <a:r>
                <a:rPr lang="en-US" sz="1300" dirty="0">
                  <a:solidFill>
                    <a:srgbClr val="000000"/>
                  </a:solidFill>
                </a:rPr>
                <a:t>program to support development and training to enable members of the extended healthcare workforce to more effectively operate in a new health care system </a:t>
              </a:r>
            </a:p>
          </p:txBody>
        </p:sp>
        <p:sp>
          <p:nvSpPr>
            <p:cNvPr id="21" name="Oval 20"/>
            <p:cNvSpPr/>
            <p:nvPr/>
          </p:nvSpPr>
          <p:spPr>
            <a:xfrm>
              <a:off x="381000" y="341264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4</a:t>
              </a:r>
            </a:p>
          </p:txBody>
        </p:sp>
      </p:grpSp>
      <p:grpSp>
        <p:nvGrpSpPr>
          <p:cNvPr id="39" name="Group 38"/>
          <p:cNvGrpSpPr/>
          <p:nvPr/>
        </p:nvGrpSpPr>
        <p:grpSpPr>
          <a:xfrm>
            <a:off x="307731" y="4010025"/>
            <a:ext cx="8528538" cy="408430"/>
            <a:chOff x="381000" y="3972471"/>
            <a:chExt cx="8528538" cy="408429"/>
          </a:xfrm>
        </p:grpSpPr>
        <p:sp>
          <p:nvSpPr>
            <p:cNvPr id="13" name="Rectangle 12"/>
            <p:cNvSpPr>
              <a:spLocks noChangeArrowheads="1"/>
            </p:cNvSpPr>
            <p:nvPr>
              <p:custDataLst>
                <p:tags r:id="rId4"/>
              </p:custDataLst>
            </p:nvPr>
          </p:nvSpPr>
          <p:spPr bwMode="gray">
            <a:xfrm>
              <a:off x="832338" y="3972471"/>
              <a:ext cx="8077200" cy="40842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Technical Assistance (TA):</a:t>
              </a:r>
              <a:r>
                <a:rPr lang="en-US" sz="1300" dirty="0">
                  <a:solidFill>
                    <a:srgbClr val="000000"/>
                  </a:solidFill>
                </a:rPr>
                <a:t> program to provide TA to ACOs, CPs, and CSAs as they participate in payment and care delivery reform</a:t>
              </a:r>
            </a:p>
          </p:txBody>
        </p:sp>
        <p:sp>
          <p:nvSpPr>
            <p:cNvPr id="22" name="Oval 21"/>
            <p:cNvSpPr/>
            <p:nvPr/>
          </p:nvSpPr>
          <p:spPr>
            <a:xfrm>
              <a:off x="381000" y="3972471"/>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5</a:t>
              </a:r>
            </a:p>
          </p:txBody>
        </p:sp>
      </p:grpSp>
      <p:grpSp>
        <p:nvGrpSpPr>
          <p:cNvPr id="40" name="Group 39"/>
          <p:cNvGrpSpPr/>
          <p:nvPr/>
        </p:nvGrpSpPr>
        <p:grpSpPr>
          <a:xfrm>
            <a:off x="300647" y="4591047"/>
            <a:ext cx="8528538" cy="408430"/>
            <a:chOff x="381000" y="4532299"/>
            <a:chExt cx="8528538" cy="408429"/>
          </a:xfrm>
        </p:grpSpPr>
        <p:sp>
          <p:nvSpPr>
            <p:cNvPr id="11" name="Rectangle 10"/>
            <p:cNvSpPr>
              <a:spLocks noChangeArrowheads="1"/>
            </p:cNvSpPr>
            <p:nvPr>
              <p:custDataLst>
                <p:tags r:id="rId3"/>
              </p:custDataLst>
            </p:nvPr>
          </p:nvSpPr>
          <p:spPr bwMode="gray">
            <a:xfrm>
              <a:off x="832338" y="4532299"/>
              <a:ext cx="8077200" cy="40842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Alternative Payment Methods (APM) Preparation Fund:</a:t>
              </a:r>
              <a:r>
                <a:rPr lang="en-US" sz="1300" dirty="0">
                  <a:solidFill>
                    <a:srgbClr val="000000"/>
                  </a:solidFill>
                </a:rPr>
                <a:t> program to support providers that are not yet ready to participate </a:t>
              </a:r>
              <a:r>
                <a:rPr lang="en-US" sz="1300" dirty="0" smtClean="0">
                  <a:solidFill>
                    <a:srgbClr val="000000"/>
                  </a:solidFill>
                </a:rPr>
                <a:t>in </a:t>
              </a:r>
              <a:r>
                <a:rPr lang="en-US" sz="1300" dirty="0" smtClean="0"/>
                <a:t>an</a:t>
              </a:r>
              <a:r>
                <a:rPr lang="en-US" sz="1300" dirty="0" smtClean="0">
                  <a:solidFill>
                    <a:srgbClr val="FF0000"/>
                  </a:solidFill>
                </a:rPr>
                <a:t> </a:t>
              </a:r>
              <a:r>
                <a:rPr lang="en-US" sz="1300" dirty="0" smtClean="0">
                  <a:solidFill>
                    <a:srgbClr val="000000"/>
                  </a:solidFill>
                </a:rPr>
                <a:t>APM, </a:t>
              </a:r>
              <a:r>
                <a:rPr lang="en-US" sz="1300" dirty="0">
                  <a:solidFill>
                    <a:srgbClr val="000000"/>
                  </a:solidFill>
                </a:rPr>
                <a:t>but want to take steps towards APM adoption</a:t>
              </a:r>
            </a:p>
          </p:txBody>
        </p:sp>
        <p:sp>
          <p:nvSpPr>
            <p:cNvPr id="23" name="Oval 22"/>
            <p:cNvSpPr/>
            <p:nvPr/>
          </p:nvSpPr>
          <p:spPr>
            <a:xfrm>
              <a:off x="381000" y="4532299"/>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6</a:t>
              </a:r>
            </a:p>
          </p:txBody>
        </p:sp>
      </p:grpSp>
      <p:grpSp>
        <p:nvGrpSpPr>
          <p:cNvPr id="41" name="Group 40"/>
          <p:cNvGrpSpPr/>
          <p:nvPr/>
        </p:nvGrpSpPr>
        <p:grpSpPr>
          <a:xfrm>
            <a:off x="307731" y="5172065"/>
            <a:ext cx="8528538" cy="612644"/>
            <a:chOff x="381000" y="5092127"/>
            <a:chExt cx="8528538" cy="612644"/>
          </a:xfrm>
        </p:grpSpPr>
        <p:sp>
          <p:nvSpPr>
            <p:cNvPr id="16" name="Rectangle 15"/>
            <p:cNvSpPr>
              <a:spLocks noChangeArrowheads="1"/>
            </p:cNvSpPr>
            <p:nvPr>
              <p:custDataLst>
                <p:tags r:id="rId2"/>
              </p:custDataLst>
            </p:nvPr>
          </p:nvSpPr>
          <p:spPr bwMode="gray">
            <a:xfrm>
              <a:off x="832338" y="5092127"/>
              <a:ext cx="8077200" cy="612644"/>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Enhanced Diversionary Behavioral Health Activities:</a:t>
              </a:r>
              <a:r>
                <a:rPr lang="en-US" sz="1300" dirty="0">
                  <a:solidFill>
                    <a:srgbClr val="000000"/>
                  </a:solidFill>
                </a:rPr>
                <a:t> program to support investment in new or enhanced diversionary levels of care that meets the needs of members with behavioral health needs at risk for ED boarding within the least restrictive, most clinically appropriate settings</a:t>
              </a:r>
            </a:p>
          </p:txBody>
        </p:sp>
        <p:sp>
          <p:nvSpPr>
            <p:cNvPr id="24" name="Oval 23"/>
            <p:cNvSpPr/>
            <p:nvPr/>
          </p:nvSpPr>
          <p:spPr>
            <a:xfrm>
              <a:off x="381000" y="509212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7</a:t>
              </a:r>
            </a:p>
          </p:txBody>
        </p:sp>
      </p:grpSp>
      <p:grpSp>
        <p:nvGrpSpPr>
          <p:cNvPr id="42" name="Group 41"/>
          <p:cNvGrpSpPr/>
          <p:nvPr/>
        </p:nvGrpSpPr>
        <p:grpSpPr>
          <a:xfrm>
            <a:off x="307731" y="5953140"/>
            <a:ext cx="8528538" cy="612644"/>
            <a:chOff x="381000" y="5867400"/>
            <a:chExt cx="8528538" cy="612644"/>
          </a:xfrm>
        </p:grpSpPr>
        <p:sp>
          <p:nvSpPr>
            <p:cNvPr id="17" name="Rectangle 16"/>
            <p:cNvSpPr>
              <a:spLocks noChangeArrowheads="1"/>
            </p:cNvSpPr>
            <p:nvPr>
              <p:custDataLst>
                <p:tags r:id="rId1"/>
              </p:custDataLst>
            </p:nvPr>
          </p:nvSpPr>
          <p:spPr bwMode="gray">
            <a:xfrm>
              <a:off x="832338" y="5867400"/>
              <a:ext cx="8077200" cy="612644"/>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Improved Accessibility for People with Disabilities or for whom English is not a Primary Language:</a:t>
              </a:r>
              <a:r>
                <a:rPr lang="en-US" sz="1300" dirty="0">
                  <a:solidFill>
                    <a:srgbClr val="000000"/>
                  </a:solidFill>
                </a:rPr>
                <a:t> programs to assist providers in delivering necessary equipment and expertise to meet needs of people with </a:t>
              </a:r>
              <a:r>
                <a:rPr lang="en-US" sz="1300" dirty="0" smtClean="0">
                  <a:solidFill>
                    <a:srgbClr val="000000"/>
                  </a:solidFill>
                </a:rPr>
                <a:t>disabilities, </a:t>
              </a:r>
              <a:r>
                <a:rPr lang="en-US" sz="1300" dirty="0">
                  <a:solidFill>
                    <a:srgbClr val="000000"/>
                  </a:solidFill>
                </a:rPr>
                <a:t>or for whom English is not a primary language</a:t>
              </a:r>
            </a:p>
          </p:txBody>
        </p:sp>
        <p:sp>
          <p:nvSpPr>
            <p:cNvPr id="25" name="Oval 24"/>
            <p:cNvSpPr/>
            <p:nvPr/>
          </p:nvSpPr>
          <p:spPr>
            <a:xfrm>
              <a:off x="381000" y="586740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8</a:t>
              </a:r>
            </a:p>
          </p:txBody>
        </p:sp>
      </p:grpSp>
      <p:sp>
        <p:nvSpPr>
          <p:cNvPr id="33" name="Rectangle 32"/>
          <p:cNvSpPr/>
          <p:nvPr/>
        </p:nvSpPr>
        <p:spPr>
          <a:xfrm>
            <a:off x="300647" y="685800"/>
            <a:ext cx="7847620" cy="735443"/>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marL="0" lvl="1">
              <a:spcAft>
                <a:spcPts val="300"/>
              </a:spcAft>
              <a:buClr>
                <a:srgbClr val="002960"/>
              </a:buClr>
            </a:pPr>
            <a:r>
              <a:rPr lang="en-US" altLang="ko-KR" sz="1400" dirty="0">
                <a:solidFill>
                  <a:srgbClr val="000000"/>
                </a:solidFill>
              </a:rPr>
              <a:t>Statewide Investments (SWIs) will help to </a:t>
            </a:r>
            <a:r>
              <a:rPr lang="en-US" altLang="ko-KR" sz="1400" b="1" dirty="0">
                <a:solidFill>
                  <a:srgbClr val="000000"/>
                </a:solidFill>
              </a:rPr>
              <a:t>efficiently scale up statewide infrastructure and workforce capacity</a:t>
            </a:r>
            <a:r>
              <a:rPr lang="en-US" altLang="ko-KR" sz="1400" dirty="0">
                <a:solidFill>
                  <a:srgbClr val="000000"/>
                </a:solidFill>
              </a:rPr>
              <a:t>, and </a:t>
            </a:r>
            <a:r>
              <a:rPr lang="en-US" altLang="ko-KR" sz="1400" b="1" dirty="0">
                <a:solidFill>
                  <a:srgbClr val="000000"/>
                </a:solidFill>
              </a:rPr>
              <a:t>provide assistance to ACOs and CPs </a:t>
            </a:r>
            <a:r>
              <a:rPr lang="en-US" altLang="ko-KR" sz="1400" dirty="0">
                <a:solidFill>
                  <a:srgbClr val="000000"/>
                </a:solidFill>
              </a:rPr>
              <a:t>in succeeding under alternative payment models. Currently </a:t>
            </a:r>
            <a:r>
              <a:rPr lang="en-US" altLang="ko-KR" sz="1400" b="1" dirty="0">
                <a:solidFill>
                  <a:srgbClr val="000000"/>
                </a:solidFill>
              </a:rPr>
              <a:t>$115M </a:t>
            </a:r>
            <a:r>
              <a:rPr lang="en-US" altLang="ko-KR" sz="1400" dirty="0">
                <a:solidFill>
                  <a:srgbClr val="000000"/>
                </a:solidFill>
              </a:rPr>
              <a:t>is preliminarily allocated across five years for the SWIs.</a:t>
            </a:r>
            <a:endParaRPr lang="en-US" sz="1400" dirty="0">
              <a:solidFill>
                <a:srgbClr val="000000"/>
              </a:solidFill>
            </a:endParaRPr>
          </a:p>
        </p:txBody>
      </p:sp>
    </p:spTree>
    <p:extLst>
      <p:ext uri="{BB962C8B-B14F-4D97-AF65-F5344CB8AC3E}">
        <p14:creationId xmlns:p14="http://schemas.microsoft.com/office/powerpoint/2010/main" val="2123358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199" y="2024397"/>
            <a:ext cx="8153401" cy="1107996"/>
          </a:xfrm>
        </p:spPr>
        <p:txBody>
          <a:bodyPr/>
          <a:lstStyle/>
          <a:p>
            <a:r>
              <a:rPr lang="en-US" sz="3600" dirty="0"/>
              <a:t>SWIs 1, 2, 3: Community-focused Investments</a:t>
            </a:r>
          </a:p>
        </p:txBody>
      </p:sp>
      <p:sp>
        <p:nvSpPr>
          <p:cNvPr id="4" name="Oval 3"/>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2</a:t>
            </a:r>
          </a:p>
        </p:txBody>
      </p:sp>
    </p:spTree>
    <p:extLst>
      <p:ext uri="{BB962C8B-B14F-4D97-AF65-F5344CB8AC3E}">
        <p14:creationId xmlns:p14="http://schemas.microsoft.com/office/powerpoint/2010/main" val="1653203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3" y="304804"/>
            <a:ext cx="8053675" cy="307777"/>
          </a:xfrm>
        </p:spPr>
        <p:txBody>
          <a:bodyPr/>
          <a:lstStyle/>
          <a:p>
            <a:r>
              <a:rPr lang="en-US" sz="2000" dirty="0" smtClean="0"/>
              <a:t>SWIs </a:t>
            </a:r>
            <a:r>
              <a:rPr lang="en-US" sz="2000" dirty="0"/>
              <a:t>1, 2, 3: Community-focused Investments</a:t>
            </a:r>
            <a:r>
              <a:rPr lang="en-US" dirty="0" smtClean="0"/>
              <a:t> Overview</a:t>
            </a:r>
            <a:endParaRPr lang="en-US" dirty="0"/>
          </a:p>
        </p:txBody>
      </p:sp>
      <p:sp>
        <p:nvSpPr>
          <p:cNvPr id="7" name="TextBox 6"/>
          <p:cNvSpPr txBox="1"/>
          <p:nvPr/>
        </p:nvSpPr>
        <p:spPr>
          <a:xfrm>
            <a:off x="298636" y="803780"/>
            <a:ext cx="8845364" cy="4893599"/>
          </a:xfrm>
          <a:prstGeom prst="rect">
            <a:avLst/>
          </a:prstGeom>
          <a:noFill/>
        </p:spPr>
        <p:txBody>
          <a:bodyPr wrap="square" lIns="91390" tIns="45696" rIns="91390" bIns="45696" rtlCol="0">
            <a:spAutoFit/>
          </a:bodyPr>
          <a:lstStyle/>
          <a:p>
            <a:endParaRPr lang="en-US" dirty="0" smtClean="0">
              <a:solidFill>
                <a:srgbClr val="000000"/>
              </a:solidFill>
            </a:endParaRPr>
          </a:p>
          <a:p>
            <a:pPr>
              <a:spcAft>
                <a:spcPts val="1200"/>
              </a:spcAft>
            </a:pPr>
            <a:r>
              <a:rPr lang="en-US" dirty="0" smtClean="0">
                <a:solidFill>
                  <a:srgbClr val="000000"/>
                </a:solidFill>
              </a:rPr>
              <a:t>Program </a:t>
            </a:r>
            <a:r>
              <a:rPr lang="en-US" dirty="0">
                <a:solidFill>
                  <a:srgbClr val="000000"/>
                </a:solidFill>
              </a:rPr>
              <a:t>Components</a:t>
            </a:r>
            <a:r>
              <a:rPr lang="en-US" dirty="0" smtClean="0">
                <a:solidFill>
                  <a:srgbClr val="000000"/>
                </a:solidFill>
              </a:rPr>
              <a:t>:</a:t>
            </a:r>
          </a:p>
          <a:p>
            <a:pPr>
              <a:spcAft>
                <a:spcPts val="1200"/>
              </a:spcAft>
            </a:pPr>
            <a:endParaRPr lang="en-US" dirty="0" smtClean="0">
              <a:solidFill>
                <a:srgbClr val="000000"/>
              </a:solidFill>
            </a:endParaRPr>
          </a:p>
          <a:p>
            <a:pPr marL="685432" lvl="1">
              <a:spcAft>
                <a:spcPts val="1800"/>
              </a:spcAft>
            </a:pPr>
            <a:r>
              <a:rPr lang="en-US" dirty="0">
                <a:solidFill>
                  <a:srgbClr val="000000"/>
                </a:solidFill>
              </a:rPr>
              <a:t>	</a:t>
            </a:r>
            <a:r>
              <a:rPr lang="en-US" sz="1600" dirty="0" smtClean="0">
                <a:solidFill>
                  <a:srgbClr val="000000"/>
                </a:solidFill>
              </a:rPr>
              <a:t>Student Loan Repayment Program</a:t>
            </a:r>
          </a:p>
          <a:p>
            <a:pPr marL="685432" lvl="1">
              <a:spcAft>
                <a:spcPts val="1800"/>
              </a:spcAft>
            </a:pPr>
            <a:r>
              <a:rPr lang="en-US" sz="1600" dirty="0" smtClean="0">
                <a:solidFill>
                  <a:srgbClr val="000000"/>
                </a:solidFill>
              </a:rPr>
              <a:t>	Behavioral Health Workforce Development Program</a:t>
            </a:r>
          </a:p>
          <a:p>
            <a:pPr marL="685432" lvl="1">
              <a:spcAft>
                <a:spcPts val="1800"/>
              </a:spcAft>
            </a:pPr>
            <a:r>
              <a:rPr lang="en-US" sz="1600" dirty="0">
                <a:solidFill>
                  <a:srgbClr val="000000"/>
                </a:solidFill>
              </a:rPr>
              <a:t>	</a:t>
            </a:r>
            <a:r>
              <a:rPr lang="en-US" sz="1600" dirty="0" smtClean="0">
                <a:solidFill>
                  <a:srgbClr val="000000"/>
                </a:solidFill>
              </a:rPr>
              <a:t>Community Partner Recruitment Incentive Program </a:t>
            </a:r>
          </a:p>
          <a:p>
            <a:pPr marL="685432" lvl="1">
              <a:spcAft>
                <a:spcPts val="1800"/>
              </a:spcAft>
            </a:pPr>
            <a:r>
              <a:rPr lang="en-US" sz="1600" dirty="0">
                <a:solidFill>
                  <a:srgbClr val="000000"/>
                </a:solidFill>
              </a:rPr>
              <a:t>	</a:t>
            </a:r>
            <a:r>
              <a:rPr lang="en-US" sz="1600" dirty="0"/>
              <a:t>Primary Care/Behavioral Health Special Projects </a:t>
            </a:r>
            <a:r>
              <a:rPr lang="en-US" sz="1600" dirty="0" smtClean="0"/>
              <a:t>Program</a:t>
            </a:r>
          </a:p>
          <a:p>
            <a:pPr marL="685432" lvl="1">
              <a:spcAft>
                <a:spcPts val="1800"/>
              </a:spcAft>
            </a:pPr>
            <a:r>
              <a:rPr lang="en-US" sz="1600" dirty="0">
                <a:solidFill>
                  <a:srgbClr val="000000"/>
                </a:solidFill>
              </a:rPr>
              <a:t>	</a:t>
            </a:r>
            <a:r>
              <a:rPr lang="en-US" sz="1600" dirty="0"/>
              <a:t>Investments in Community-based Training and Recruitment:</a:t>
            </a:r>
            <a:br>
              <a:rPr lang="en-US" sz="1600" dirty="0"/>
            </a:br>
            <a:r>
              <a:rPr lang="en-US" sz="1600" dirty="0" smtClean="0"/>
              <a:t>     </a:t>
            </a:r>
            <a:r>
              <a:rPr lang="en-US" sz="1600" i="1" dirty="0" smtClean="0"/>
              <a:t>Family </a:t>
            </a:r>
            <a:r>
              <a:rPr lang="en-US" sz="1600" i="1" dirty="0"/>
              <a:t>Medicine </a:t>
            </a:r>
            <a:r>
              <a:rPr lang="en-US" sz="1600" i="1" dirty="0" smtClean="0"/>
              <a:t>and Nurse Practitioner Residency Training Program </a:t>
            </a:r>
          </a:p>
          <a:p>
            <a:pPr marL="685432" lvl="1">
              <a:spcAft>
                <a:spcPts val="1800"/>
              </a:spcAft>
            </a:pPr>
            <a:r>
              <a:rPr lang="en-US" sz="1600" dirty="0" smtClean="0"/>
              <a:t>	Investments </a:t>
            </a:r>
            <a:r>
              <a:rPr lang="en-US" sz="1600" dirty="0"/>
              <a:t>in Community-based Training and Recruitment:</a:t>
            </a:r>
            <a:br>
              <a:rPr lang="en-US" sz="1600" dirty="0"/>
            </a:br>
            <a:r>
              <a:rPr lang="en-US" sz="1600" dirty="0" smtClean="0"/>
              <a:t>     </a:t>
            </a:r>
            <a:r>
              <a:rPr lang="en-US" sz="1600" i="1" dirty="0" smtClean="0"/>
              <a:t>Community </a:t>
            </a:r>
            <a:r>
              <a:rPr lang="en-US" sz="1600" i="1" dirty="0"/>
              <a:t>Mental Health Center Behavioral Health Recruitment </a:t>
            </a:r>
            <a:r>
              <a:rPr lang="en-US" sz="1600" i="1" dirty="0" smtClean="0"/>
              <a:t>Fund</a:t>
            </a:r>
            <a:endParaRPr lang="en-US" dirty="0" smtClean="0">
              <a:solidFill>
                <a:srgbClr val="000000"/>
              </a:solidFill>
            </a:endParaRPr>
          </a:p>
          <a:p>
            <a:pPr>
              <a:spcAft>
                <a:spcPts val="1800"/>
              </a:spcAft>
            </a:pPr>
            <a:r>
              <a:rPr lang="en-US" dirty="0" smtClean="0">
                <a:solidFill>
                  <a:srgbClr val="000000"/>
                </a:solidFill>
              </a:rPr>
              <a:t>Program Model: Engage external partner to manage programs</a:t>
            </a:r>
            <a:endParaRPr lang="en-US" sz="2000" dirty="0" smtClean="0">
              <a:solidFill>
                <a:srgbClr val="000000"/>
              </a:solidFill>
            </a:endParaRPr>
          </a:p>
        </p:txBody>
      </p:sp>
      <p:sp>
        <p:nvSpPr>
          <p:cNvPr id="10" name="Oval 9"/>
          <p:cNvSpPr/>
          <p:nvPr/>
        </p:nvSpPr>
        <p:spPr>
          <a:xfrm>
            <a:off x="838200" y="202298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1a</a:t>
            </a:r>
            <a:endParaRPr lang="en-US" sz="1400" b="1" dirty="0">
              <a:solidFill>
                <a:schemeClr val="bg1"/>
              </a:solidFill>
            </a:endParaRPr>
          </a:p>
        </p:txBody>
      </p:sp>
      <p:sp>
        <p:nvSpPr>
          <p:cNvPr id="14" name="Oval 13"/>
          <p:cNvSpPr/>
          <p:nvPr/>
        </p:nvSpPr>
        <p:spPr>
          <a:xfrm>
            <a:off x="838200" y="3388146"/>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2</a:t>
            </a:r>
          </a:p>
        </p:txBody>
      </p:sp>
      <p:sp>
        <p:nvSpPr>
          <p:cNvPr id="15" name="Oval 14"/>
          <p:cNvSpPr/>
          <p:nvPr/>
        </p:nvSpPr>
        <p:spPr>
          <a:xfrm>
            <a:off x="838200" y="388620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rgbClr val="FFFFFF"/>
                </a:solidFill>
              </a:rPr>
              <a:t>3a</a:t>
            </a:r>
            <a:endParaRPr lang="en-US" sz="1400" b="1" dirty="0">
              <a:solidFill>
                <a:srgbClr val="FFFFFF"/>
              </a:solidFill>
            </a:endParaRPr>
          </a:p>
        </p:txBody>
      </p:sp>
      <p:sp>
        <p:nvSpPr>
          <p:cNvPr id="17" name="Oval 16"/>
          <p:cNvSpPr/>
          <p:nvPr/>
        </p:nvSpPr>
        <p:spPr>
          <a:xfrm>
            <a:off x="838200" y="4582745"/>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rgbClr val="FFFFFF"/>
                </a:solidFill>
              </a:rPr>
              <a:t>3b</a:t>
            </a:r>
            <a:endParaRPr lang="en-US" sz="1400" b="1" dirty="0">
              <a:solidFill>
                <a:srgbClr val="FFFFFF"/>
              </a:solidFill>
            </a:endParaRPr>
          </a:p>
        </p:txBody>
      </p:sp>
      <p:sp>
        <p:nvSpPr>
          <p:cNvPr id="9" name="Oval 8"/>
          <p:cNvSpPr/>
          <p:nvPr/>
        </p:nvSpPr>
        <p:spPr>
          <a:xfrm>
            <a:off x="838200" y="2469435"/>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1b</a:t>
            </a:r>
            <a:endParaRPr lang="en-US" sz="1400" b="1" dirty="0">
              <a:solidFill>
                <a:schemeClr val="bg1"/>
              </a:solidFill>
            </a:endParaRPr>
          </a:p>
        </p:txBody>
      </p:sp>
      <p:sp>
        <p:nvSpPr>
          <p:cNvPr id="11" name="Oval 10"/>
          <p:cNvSpPr/>
          <p:nvPr/>
        </p:nvSpPr>
        <p:spPr>
          <a:xfrm>
            <a:off x="838200" y="289560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1c</a:t>
            </a:r>
            <a:endParaRPr lang="en-US" sz="1400" b="1" dirty="0">
              <a:solidFill>
                <a:schemeClr val="bg1"/>
              </a:solidFill>
            </a:endParaRPr>
          </a:p>
        </p:txBody>
      </p:sp>
    </p:spTree>
    <p:extLst>
      <p:ext uri="{BB962C8B-B14F-4D97-AF65-F5344CB8AC3E}">
        <p14:creationId xmlns:p14="http://schemas.microsoft.com/office/powerpoint/2010/main" val="1574459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172" y="284166"/>
            <a:ext cx="8053675" cy="298327"/>
          </a:xfrm>
        </p:spPr>
        <p:txBody>
          <a:bodyPr/>
          <a:lstStyle/>
          <a:p>
            <a:r>
              <a:rPr lang="en-US" dirty="0" smtClean="0"/>
              <a:t>       Student Loan </a:t>
            </a:r>
            <a:r>
              <a:rPr lang="en-US" dirty="0"/>
              <a:t>Repayment Program</a:t>
            </a:r>
          </a:p>
        </p:txBody>
      </p:sp>
      <p:graphicFrame>
        <p:nvGraphicFramePr>
          <p:cNvPr id="3" name="Table 2"/>
          <p:cNvGraphicFramePr>
            <a:graphicFrameLocks noGrp="1"/>
          </p:cNvGraphicFramePr>
          <p:nvPr>
            <p:extLst>
              <p:ext uri="{D42A27DB-BD31-4B8C-83A1-F6EECF244321}">
                <p14:modId xmlns:p14="http://schemas.microsoft.com/office/powerpoint/2010/main" val="3704061808"/>
              </p:ext>
            </p:extLst>
          </p:nvPr>
        </p:nvGraphicFramePr>
        <p:xfrm>
          <a:off x="260511" y="838200"/>
          <a:ext cx="8650228" cy="2168200"/>
        </p:xfrm>
        <a:graphic>
          <a:graphicData uri="http://schemas.openxmlformats.org/drawingml/2006/table">
            <a:tbl>
              <a:tblPr firstRow="1" bandRow="1">
                <a:tableStyleId>{2D5ABB26-0587-4C30-8999-92F81FD0307C}</a:tableStyleId>
              </a:tblPr>
              <a:tblGrid>
                <a:gridCol w="1305461">
                  <a:extLst>
                    <a:ext uri="{9D8B030D-6E8A-4147-A177-3AD203B41FA5}">
                      <a16:colId xmlns:a16="http://schemas.microsoft.com/office/drawing/2014/main" xmlns="" val="595132427"/>
                    </a:ext>
                  </a:extLst>
                </a:gridCol>
                <a:gridCol w="7344767">
                  <a:extLst>
                    <a:ext uri="{9D8B030D-6E8A-4147-A177-3AD203B41FA5}">
                      <a16:colId xmlns:a16="http://schemas.microsoft.com/office/drawing/2014/main" xmlns="" val="3332578796"/>
                    </a:ext>
                  </a:extLst>
                </a:gridCol>
              </a:tblGrid>
              <a:tr h="293680">
                <a:tc>
                  <a:txBody>
                    <a:bodyPr/>
                    <a:lstStyle/>
                    <a:p>
                      <a:pPr algn="ctr">
                        <a:spcBef>
                          <a:spcPts val="300"/>
                        </a:spcBef>
                        <a:spcAft>
                          <a:spcPts val="300"/>
                        </a:spcAft>
                      </a:pPr>
                      <a:r>
                        <a:rPr lang="en-US" sz="13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r>
                        <a:rPr lang="en-US" sz="1300" kern="1200" dirty="0">
                          <a:effectLst/>
                        </a:rPr>
                        <a:t>Reduce the shortage of primary care and behavioral health providers in community </a:t>
                      </a:r>
                      <a:r>
                        <a:rPr lang="en-US" sz="1300" kern="1200" dirty="0" smtClean="0">
                          <a:effectLst/>
                        </a:rPr>
                        <a:t>settings</a:t>
                      </a:r>
                      <a:endParaRPr lang="en-US" sz="1300" b="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1102639">
                <a:tc>
                  <a:txBody>
                    <a:bodyPr/>
                    <a:lstStyle/>
                    <a:p>
                      <a:pPr algn="ctr"/>
                      <a:r>
                        <a:rPr lang="en-US" sz="1300" b="1" kern="1200" dirty="0">
                          <a:effectLst/>
                        </a:rPr>
                        <a:t>Approach</a:t>
                      </a:r>
                      <a:endParaRPr lang="en-US" sz="13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r>
                        <a:rPr lang="en-US" sz="1300" kern="1200" dirty="0">
                          <a:effectLst/>
                        </a:rPr>
                        <a:t>MassHealth will repay a portion of the student loan obligations for providers selected for the program in exchange for their four-year commitment to serve in a </a:t>
                      </a:r>
                      <a:r>
                        <a:rPr lang="en-US" sz="1300" b="1" kern="1200" dirty="0">
                          <a:effectLst/>
                        </a:rPr>
                        <a:t>community health center (CHC)</a:t>
                      </a:r>
                      <a:r>
                        <a:rPr lang="en-US" sz="1300" kern="1200" dirty="0">
                          <a:effectLst/>
                        </a:rPr>
                        <a:t>, </a:t>
                      </a:r>
                      <a:r>
                        <a:rPr lang="en-US" sz="1300" b="1" kern="1200" dirty="0">
                          <a:effectLst/>
                        </a:rPr>
                        <a:t>community mental health center (</a:t>
                      </a:r>
                      <a:r>
                        <a:rPr lang="en-US" sz="1300" b="1" kern="1200" dirty="0" smtClean="0">
                          <a:effectLst/>
                        </a:rPr>
                        <a:t>CMHC; inclusive of community-based mental health centers,</a:t>
                      </a:r>
                      <a:r>
                        <a:rPr lang="en-US" sz="1300" b="1" kern="1200" baseline="0" dirty="0" smtClean="0">
                          <a:effectLst/>
                        </a:rPr>
                        <a:t> substance use programs, and psychiatric day treatment programs</a:t>
                      </a:r>
                      <a:r>
                        <a:rPr lang="en-US" sz="1300" b="1" kern="1200" dirty="0" smtClean="0">
                          <a:effectLst/>
                        </a:rPr>
                        <a:t>)</a:t>
                      </a:r>
                      <a:r>
                        <a:rPr lang="en-US" sz="1300" kern="1200" dirty="0" smtClean="0">
                          <a:effectLst/>
                        </a:rPr>
                        <a:t>, </a:t>
                      </a:r>
                      <a:r>
                        <a:rPr lang="en-US" sz="1300" b="1" kern="1200" dirty="0" smtClean="0">
                          <a:effectLst/>
                        </a:rPr>
                        <a:t>Emergency </a:t>
                      </a:r>
                      <a:r>
                        <a:rPr lang="en-US" sz="1300" b="1" kern="1200" dirty="0">
                          <a:effectLst/>
                        </a:rPr>
                        <a:t>S</a:t>
                      </a:r>
                      <a:r>
                        <a:rPr lang="en-US" sz="1300" b="1" kern="1200" dirty="0" smtClean="0">
                          <a:effectLst/>
                        </a:rPr>
                        <a:t>ervice Program </a:t>
                      </a:r>
                      <a:r>
                        <a:rPr lang="en-US" sz="1300" b="1" kern="1200" dirty="0">
                          <a:effectLst/>
                        </a:rPr>
                        <a:t>(ESP</a:t>
                      </a:r>
                      <a:r>
                        <a:rPr lang="en-US" sz="1300" b="1" kern="1200" dirty="0" smtClean="0">
                          <a:effectLst/>
                        </a:rPr>
                        <a:t>) participating in MassHealth</a:t>
                      </a:r>
                      <a:r>
                        <a:rPr lang="en-US" sz="1300" b="1" kern="1200" baseline="0" dirty="0" smtClean="0">
                          <a:effectLst/>
                        </a:rPr>
                        <a:t> payment reform, or a</a:t>
                      </a:r>
                      <a:r>
                        <a:rPr lang="en-US" sz="1300" b="0" kern="1200" baseline="0" dirty="0" smtClean="0">
                          <a:effectLst/>
                        </a:rPr>
                        <a:t> </a:t>
                      </a:r>
                      <a:r>
                        <a:rPr lang="en-US" sz="1300" b="1" kern="1200" baseline="0" dirty="0" smtClean="0">
                          <a:effectLst/>
                        </a:rPr>
                        <a:t>Community Service Agency (CSA) or a Community Partner (CP) or their Affiliated Partner or Consortium Entity as well as organizations contracted with an ACO that provide In-Home Therapy (IHT)</a:t>
                      </a:r>
                      <a:r>
                        <a:rPr lang="en-US" sz="1300" dirty="0" smtClean="0">
                          <a:solidFill>
                            <a:srgbClr val="000000"/>
                          </a:solidFill>
                        </a:rPr>
                        <a:t>.</a:t>
                      </a:r>
                      <a:r>
                        <a:rPr lang="en-US" sz="1300" kern="1200" dirty="0" smtClean="0">
                          <a:effectLst/>
                        </a:rPr>
                        <a:t> Quarterly learning days will also be offered to enhance commitment</a:t>
                      </a:r>
                      <a:r>
                        <a:rPr lang="en-US" sz="1300" kern="1200" baseline="0" dirty="0" smtClean="0">
                          <a:effectLst/>
                        </a:rPr>
                        <a:t> to community-based careers.</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449686858"/>
              </p:ext>
            </p:extLst>
          </p:nvPr>
        </p:nvGraphicFramePr>
        <p:xfrm>
          <a:off x="272946" y="3157802"/>
          <a:ext cx="8650230" cy="2710800"/>
        </p:xfrm>
        <a:graphic>
          <a:graphicData uri="http://schemas.openxmlformats.org/drawingml/2006/table">
            <a:tbl>
              <a:tblPr firstRow="1" bandRow="1">
                <a:tableStyleId>{9DCAF9ED-07DC-4A11-8D7F-57B35C25682E}</a:tableStyleId>
              </a:tblPr>
              <a:tblGrid>
                <a:gridCol w="5754628">
                  <a:extLst>
                    <a:ext uri="{9D8B030D-6E8A-4147-A177-3AD203B41FA5}">
                      <a16:colId xmlns:a16="http://schemas.microsoft.com/office/drawing/2014/main" xmlns="" val="29487190"/>
                    </a:ext>
                  </a:extLst>
                </a:gridCol>
                <a:gridCol w="1905001">
                  <a:extLst>
                    <a:ext uri="{9D8B030D-6E8A-4147-A177-3AD203B41FA5}">
                      <a16:colId xmlns:a16="http://schemas.microsoft.com/office/drawing/2014/main" xmlns="" val="2768105056"/>
                    </a:ext>
                  </a:extLst>
                </a:gridCol>
                <a:gridCol w="990601">
                  <a:extLst>
                    <a:ext uri="{9D8B030D-6E8A-4147-A177-3AD203B41FA5}">
                      <a16:colId xmlns:a16="http://schemas.microsoft.com/office/drawing/2014/main" xmlns="" val="1161562658"/>
                    </a:ext>
                  </a:extLst>
                </a:gridCol>
              </a:tblGrid>
              <a:tr h="45720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rPr>
                        <a:t>Eligible </a:t>
                      </a:r>
                      <a:r>
                        <a:rPr lang="en-US" sz="1300" kern="1200" dirty="0" smtClean="0">
                          <a:solidFill>
                            <a:schemeClr val="tx1"/>
                          </a:solidFill>
                          <a:effectLst/>
                        </a:rPr>
                        <a:t>Providers</a:t>
                      </a:r>
                      <a:endParaRPr lang="en-US" sz="130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rPr>
                        <a:t>Max </a:t>
                      </a:r>
                      <a:r>
                        <a:rPr lang="en-US" sz="1300" kern="1200" dirty="0" smtClean="0">
                          <a:solidFill>
                            <a:schemeClr val="tx1"/>
                          </a:solidFill>
                          <a:effectLst/>
                        </a:rPr>
                        <a:t>Loan Repayment</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(over two</a:t>
                      </a:r>
                      <a:r>
                        <a:rPr lang="en-US" sz="1200" b="0" kern="1200" baseline="0" dirty="0" smtClean="0">
                          <a:solidFill>
                            <a:schemeClr val="tx1"/>
                          </a:solidFill>
                          <a:effectLst/>
                          <a:latin typeface="+mn-lt"/>
                          <a:ea typeface="+mn-ea"/>
                          <a:cs typeface="+mn-cs"/>
                        </a:rPr>
                        <a:t> years)</a:t>
                      </a:r>
                      <a:endParaRPr lang="en-US" sz="1200" b="0" kern="1200" dirty="0">
                        <a:solidFill>
                          <a:schemeClr val="tx1"/>
                        </a:solidFill>
                        <a:effectLst/>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tc>
                  <a:txBody>
                    <a:bodyPr/>
                    <a:lstStyle/>
                    <a:p>
                      <a:r>
                        <a:rPr lang="en-US" sz="1300" dirty="0" smtClean="0">
                          <a:solidFill>
                            <a:schemeClr val="tx1"/>
                          </a:solidFill>
                        </a:rPr>
                        <a:t>Slots</a:t>
                      </a:r>
                    </a:p>
                    <a:p>
                      <a:r>
                        <a:rPr lang="en-US" sz="1200" b="0" dirty="0" smtClean="0">
                          <a:solidFill>
                            <a:schemeClr val="tx1"/>
                          </a:solidFill>
                        </a:rPr>
                        <a:t>(per year)</a:t>
                      </a:r>
                      <a:endParaRPr lang="en-US" sz="1200" b="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xmlns="" val="411852646"/>
                  </a:ext>
                </a:extLst>
              </a:tr>
              <a:tr h="37084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smtClean="0">
                          <a:effectLst/>
                        </a:rPr>
                        <a:t>Family</a:t>
                      </a:r>
                      <a:r>
                        <a:rPr lang="en-US" sz="1300" kern="1200" baseline="0" dirty="0" smtClean="0">
                          <a:effectLst/>
                        </a:rPr>
                        <a:t> </a:t>
                      </a:r>
                      <a:r>
                        <a:rPr lang="en-US" sz="1300" kern="1200" dirty="0" smtClean="0">
                          <a:effectLst/>
                        </a:rPr>
                        <a:t>physicians</a:t>
                      </a:r>
                      <a:r>
                        <a:rPr lang="en-US" sz="1300" kern="1200" dirty="0">
                          <a:effectLst/>
                        </a:rPr>
                        <a:t>, general internists, </a:t>
                      </a:r>
                      <a:r>
                        <a:rPr lang="en-US" sz="1300" kern="1200" dirty="0" smtClean="0">
                          <a:effectLst/>
                        </a:rPr>
                        <a:t>pediatricians,</a:t>
                      </a:r>
                      <a:r>
                        <a:rPr lang="en-US" sz="1300" kern="1200" baseline="0" dirty="0" smtClean="0">
                          <a:effectLst/>
                        </a:rPr>
                        <a:t> psychologists, </a:t>
                      </a:r>
                      <a:r>
                        <a:rPr lang="en-US" sz="1300" kern="1200" dirty="0" smtClean="0">
                          <a:effectLst/>
                        </a:rPr>
                        <a:t>psychiatrists</a:t>
                      </a:r>
                      <a:endParaRPr lang="en-US" sz="1300" kern="1200" dirty="0">
                        <a:solidFill>
                          <a:schemeClr val="tx1"/>
                        </a:solidFill>
                        <a:effectLst/>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pPr marL="0" lvl="0" indent="0">
                        <a:buFont typeface="Arial" panose="020B0604020202020204" pitchFamily="34" charset="0"/>
                        <a:buNone/>
                      </a:pPr>
                      <a:r>
                        <a:rPr lang="en-US" sz="1300" kern="1200" dirty="0">
                          <a:effectLst/>
                        </a:rPr>
                        <a:t>$</a:t>
                      </a:r>
                      <a:r>
                        <a:rPr lang="en-US" sz="1300" kern="1200" dirty="0" smtClean="0">
                          <a:effectLst/>
                        </a:rPr>
                        <a:t>50,000</a:t>
                      </a:r>
                      <a:endParaRPr lang="en-US" sz="1300" kern="1200" baseline="0" dirty="0" smtClean="0">
                        <a:effectLst/>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~30</a:t>
                      </a:r>
                      <a:endParaRPr lang="en-US" sz="13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3340130271"/>
                  </a:ext>
                </a:extLst>
              </a:tr>
              <a:tr h="49592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effectLst/>
                        </a:rPr>
                        <a:t>Advanced Practice Registered Nurses (APRNs), Nurse Practitioners (NPs), </a:t>
                      </a:r>
                      <a:r>
                        <a:rPr lang="en-US" sz="1300" kern="1200" dirty="0" smtClean="0">
                          <a:effectLst/>
                        </a:rPr>
                        <a:t>Physician </a:t>
                      </a:r>
                      <a:r>
                        <a:rPr lang="en-US" sz="1300" kern="1200" dirty="0">
                          <a:effectLst/>
                        </a:rPr>
                        <a:t>Assistants (PAs</a:t>
                      </a:r>
                      <a:r>
                        <a:rPr lang="en-US" sz="1300" kern="1200" dirty="0" smtClean="0">
                          <a:effectLst/>
                        </a:rPr>
                        <a:t>), Psychiatric</a:t>
                      </a:r>
                      <a:r>
                        <a:rPr lang="en-US" sz="1300" kern="1200" baseline="0" dirty="0" smtClean="0">
                          <a:effectLst/>
                        </a:rPr>
                        <a:t> Care Nurse Specialists (PCNAs)</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effectLst/>
                        </a:rPr>
                        <a:t>$</a:t>
                      </a:r>
                      <a:r>
                        <a:rPr lang="en-US" sz="1300" kern="1200" dirty="0" smtClean="0">
                          <a:effectLst/>
                        </a:rPr>
                        <a:t>30,000</a:t>
                      </a:r>
                      <a:endParaRPr lang="en-US" sz="1300" kern="1200" baseline="0" dirty="0" smtClean="0">
                        <a:effectLst/>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~20</a:t>
                      </a:r>
                      <a:endParaRPr lang="en-US" sz="13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614124780"/>
                  </a:ext>
                </a:extLst>
              </a:tr>
              <a:tr h="698160">
                <a:tc>
                  <a:txBody>
                    <a:bodyPr/>
                    <a:lstStyle/>
                    <a:p>
                      <a:r>
                        <a:rPr lang="en-US" sz="1300" dirty="0" smtClean="0"/>
                        <a:t>Licensed</a:t>
                      </a:r>
                      <a:r>
                        <a:rPr lang="en-US" sz="1300" baseline="0" dirty="0" smtClean="0"/>
                        <a:t> Independent Clinical Social Workers (</a:t>
                      </a:r>
                      <a:r>
                        <a:rPr lang="en-US" sz="1300" dirty="0" smtClean="0"/>
                        <a:t>LICSWs),</a:t>
                      </a:r>
                      <a:r>
                        <a:rPr lang="en-US" sz="1300" baseline="0" dirty="0" smtClean="0"/>
                        <a:t> Licensed Certified Social Workers (LCSWs), Licensed Mental Health Counselors (LMHCs), Licensed Marriage and Family Therapists (LMFTs), Licensed Alcohol and Drug Counselors I (LADC1s)*</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pPr marL="0" lvl="0" indent="0">
                        <a:buFont typeface="Arial" panose="020B0604020202020204" pitchFamily="34" charset="0"/>
                        <a:buNone/>
                      </a:pPr>
                      <a:r>
                        <a:rPr lang="en-US" sz="1300" kern="1200" dirty="0">
                          <a:effectLst/>
                        </a:rPr>
                        <a:t>$</a:t>
                      </a:r>
                      <a:r>
                        <a:rPr lang="en-US" sz="1300" kern="1200" dirty="0" smtClean="0">
                          <a:effectLst/>
                        </a:rPr>
                        <a:t>30,000</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~20</a:t>
                      </a:r>
                      <a:endParaRPr lang="en-US" sz="13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3948348074"/>
                  </a:ext>
                </a:extLst>
              </a:tr>
              <a:tr h="370840">
                <a:tc gridSpan="2">
                  <a:txBody>
                    <a:bodyPr/>
                    <a:lstStyle/>
                    <a:p>
                      <a:r>
                        <a:rPr lang="en-US" sz="1300" dirty="0" smtClean="0"/>
                        <a:t>Total Number of Slots </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hMerge="1">
                  <a:txBody>
                    <a:bodyPr/>
                    <a:lstStyle/>
                    <a:p>
                      <a:pPr marL="0" lvl="0" indent="0">
                        <a:buFont typeface="Arial" panose="020B0604020202020204" pitchFamily="34" charset="0"/>
                        <a:buNone/>
                      </a:pPr>
                      <a:endParaRPr lang="en-US" sz="1200" kern="1200" dirty="0">
                        <a:solidFill>
                          <a:schemeClr val="tx1"/>
                        </a:solidFill>
                        <a:effectLst/>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~70</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4" name="TextBox 3"/>
          <p:cNvSpPr txBox="1"/>
          <p:nvPr/>
        </p:nvSpPr>
        <p:spPr>
          <a:xfrm>
            <a:off x="1676400" y="6172200"/>
            <a:ext cx="6172200" cy="369332"/>
          </a:xfrm>
          <a:prstGeom prst="rect">
            <a:avLst/>
          </a:prstGeom>
          <a:noFill/>
        </p:spPr>
        <p:txBody>
          <a:bodyPr wrap="square" rtlCol="0">
            <a:spAutoFit/>
          </a:bodyPr>
          <a:lstStyle/>
          <a:p>
            <a:pPr algn="ctr"/>
            <a:r>
              <a:rPr lang="en-US" dirty="0"/>
              <a:t>App</a:t>
            </a:r>
            <a:r>
              <a:rPr lang="en-US" dirty="0" smtClean="0"/>
              <a:t>lications open March 2018</a:t>
            </a:r>
            <a:endParaRPr lang="en-US" dirty="0"/>
          </a:p>
        </p:txBody>
      </p:sp>
      <p:sp>
        <p:nvSpPr>
          <p:cNvPr id="9" name="Oval 8"/>
          <p:cNvSpPr/>
          <p:nvPr/>
        </p:nvSpPr>
        <p:spPr>
          <a:xfrm>
            <a:off x="265176" y="28525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1a</a:t>
            </a:r>
            <a:endParaRPr lang="en-US" sz="1400" b="1" dirty="0">
              <a:solidFill>
                <a:schemeClr val="bg1"/>
              </a:solidFill>
            </a:endParaRPr>
          </a:p>
        </p:txBody>
      </p:sp>
      <p:sp>
        <p:nvSpPr>
          <p:cNvPr id="5" name="TextBox 4"/>
          <p:cNvSpPr txBox="1"/>
          <p:nvPr/>
        </p:nvSpPr>
        <p:spPr>
          <a:xfrm>
            <a:off x="260511" y="5834390"/>
            <a:ext cx="8650224" cy="261610"/>
          </a:xfrm>
          <a:prstGeom prst="rect">
            <a:avLst/>
          </a:prstGeom>
          <a:noFill/>
        </p:spPr>
        <p:txBody>
          <a:bodyPr wrap="square" rtlCol="0">
            <a:spAutoFit/>
          </a:bodyPr>
          <a:lstStyle/>
          <a:p>
            <a:r>
              <a:rPr lang="en-US" sz="1100" dirty="0" smtClean="0"/>
              <a:t>*Please see slides 8 and 9 for additional details regarding loan repayment for BH providers.</a:t>
            </a:r>
            <a:endParaRPr lang="en-US" sz="1100" dirty="0"/>
          </a:p>
        </p:txBody>
      </p:sp>
    </p:spTree>
    <p:extLst>
      <p:ext uri="{BB962C8B-B14F-4D97-AF65-F5344CB8AC3E}">
        <p14:creationId xmlns:p14="http://schemas.microsoft.com/office/powerpoint/2010/main" val="784385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304800"/>
            <a:ext cx="7543800" cy="292388"/>
          </a:xfrm>
        </p:spPr>
        <p:txBody>
          <a:bodyPr/>
          <a:lstStyle/>
          <a:p>
            <a:r>
              <a:rPr lang="en-US" dirty="0" smtClean="0"/>
              <a:t>Behavioral Health Workforce Development Program </a:t>
            </a:r>
            <a:r>
              <a:rPr lang="en-US" sz="1600" b="0" i="1" dirty="0" smtClean="0"/>
              <a:t>(new program)</a:t>
            </a:r>
            <a:endParaRPr lang="en-US" sz="1600" b="0" i="1" dirty="0"/>
          </a:p>
        </p:txBody>
      </p:sp>
      <p:graphicFrame>
        <p:nvGraphicFramePr>
          <p:cNvPr id="14" name="Table 13"/>
          <p:cNvGraphicFramePr>
            <a:graphicFrameLocks noGrp="1"/>
          </p:cNvGraphicFramePr>
          <p:nvPr>
            <p:extLst>
              <p:ext uri="{D42A27DB-BD31-4B8C-83A1-F6EECF244321}">
                <p14:modId xmlns:p14="http://schemas.microsoft.com/office/powerpoint/2010/main" val="501795670"/>
              </p:ext>
            </p:extLst>
          </p:nvPr>
        </p:nvGraphicFramePr>
        <p:xfrm>
          <a:off x="260511" y="1143000"/>
          <a:ext cx="8602911" cy="2538714"/>
        </p:xfrm>
        <a:graphic>
          <a:graphicData uri="http://schemas.openxmlformats.org/drawingml/2006/table">
            <a:tbl>
              <a:tblPr firstRow="1" bandRow="1">
                <a:tableStyleId>{2D5ABB26-0587-4C30-8999-92F81FD0307C}</a:tableStyleId>
              </a:tblPr>
              <a:tblGrid>
                <a:gridCol w="1298320">
                  <a:extLst>
                    <a:ext uri="{9D8B030D-6E8A-4147-A177-3AD203B41FA5}">
                      <a16:colId xmlns:a16="http://schemas.microsoft.com/office/drawing/2014/main" xmlns="" val="595132427"/>
                    </a:ext>
                  </a:extLst>
                </a:gridCol>
                <a:gridCol w="7304591">
                  <a:extLst>
                    <a:ext uri="{9D8B030D-6E8A-4147-A177-3AD203B41FA5}">
                      <a16:colId xmlns:a16="http://schemas.microsoft.com/office/drawing/2014/main" xmlns="" val="3332578796"/>
                    </a:ext>
                  </a:extLst>
                </a:gridCol>
              </a:tblGrid>
              <a:tr h="527034">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r>
                        <a:rPr lang="en-US" sz="1400" kern="1200" dirty="0" smtClean="0">
                          <a:effectLst/>
                        </a:rPr>
                        <a:t>Reduce the shortage of behavioral health providers in community-base</a:t>
                      </a:r>
                      <a:r>
                        <a:rPr lang="en-US" sz="1400" kern="1200" baseline="0" dirty="0" smtClean="0">
                          <a:effectLst/>
                        </a:rPr>
                        <a:t>d behavioral health organizations.</a:t>
                      </a:r>
                      <a:endParaRPr lang="en-US" sz="1400" b="0" dirty="0">
                        <a:solidFill>
                          <a:srgbClr val="FF0000"/>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MassHealth will repay a portion of the student loan obligations for providers selected for the program in exchange for their four-year commitment to serve in a </a:t>
                      </a:r>
                      <a:r>
                        <a:rPr lang="en-US" sz="1400" b="1" kern="1200" dirty="0" smtClean="0">
                          <a:effectLst/>
                        </a:rPr>
                        <a:t>community mental health center (CMHC; inclusive of community-based mental health centers,</a:t>
                      </a:r>
                      <a:r>
                        <a:rPr lang="en-US" sz="1400" b="1" kern="1200" baseline="0" dirty="0" smtClean="0">
                          <a:effectLst/>
                        </a:rPr>
                        <a:t> substance use programs, and psychiatric day treatment programs</a:t>
                      </a:r>
                      <a:r>
                        <a:rPr lang="en-US" sz="1400" b="1" kern="1200" dirty="0" smtClean="0">
                          <a:effectLst/>
                        </a:rPr>
                        <a:t>)</a:t>
                      </a:r>
                      <a:r>
                        <a:rPr lang="en-US" sz="1400" kern="1200" dirty="0" smtClean="0">
                          <a:effectLst/>
                        </a:rPr>
                        <a:t>, </a:t>
                      </a:r>
                      <a:r>
                        <a:rPr lang="en-US" sz="1400" b="1" kern="1200" dirty="0" smtClean="0">
                          <a:effectLst/>
                        </a:rPr>
                        <a:t>Emergency Service Program (ESP) participating in MassHealth</a:t>
                      </a:r>
                      <a:r>
                        <a:rPr lang="en-US" sz="1400" b="1" kern="1200" baseline="0" dirty="0" smtClean="0">
                          <a:effectLst/>
                        </a:rPr>
                        <a:t> payment reform</a:t>
                      </a:r>
                      <a:r>
                        <a:rPr lang="en-US" sz="1400" b="1" kern="1200" dirty="0" smtClean="0">
                          <a:effectLst/>
                        </a:rPr>
                        <a:t>, or</a:t>
                      </a:r>
                      <a:r>
                        <a:rPr lang="en-US" sz="1400" b="1" kern="1200" baseline="0" dirty="0" smtClean="0">
                          <a:effectLst/>
                        </a:rPr>
                        <a:t> Community Service Agency (CSA) or a BH Community Partner (CP) or their Affiliated Partner or Consortium Entity as well as organizations contracted with an ACO that provide In-Home Therapy (IHT)</a:t>
                      </a:r>
                      <a:r>
                        <a:rPr lang="en-US" sz="1400" dirty="0" smtClean="0">
                          <a:solidFill>
                            <a:srgbClr val="000000"/>
                          </a:solidFill>
                        </a:rPr>
                        <a:t>.</a:t>
                      </a:r>
                      <a:r>
                        <a:rPr lang="en-US" sz="1400" kern="1200" dirty="0" smtClean="0">
                          <a:effectLst/>
                        </a:rPr>
                        <a:t> Quarterly learning days will also be offered to enhance commitment</a:t>
                      </a:r>
                      <a:r>
                        <a:rPr lang="en-US" sz="1400" kern="1200" baseline="0" dirty="0" smtClean="0">
                          <a:effectLst/>
                        </a:rPr>
                        <a:t> to community-based behavioral health careers.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bl>
          </a:graphicData>
        </a:graphic>
      </p:graphicFrame>
      <p:sp>
        <p:nvSpPr>
          <p:cNvPr id="8" name="TextBox 7"/>
          <p:cNvSpPr txBox="1"/>
          <p:nvPr/>
        </p:nvSpPr>
        <p:spPr>
          <a:xfrm>
            <a:off x="1752600" y="6019800"/>
            <a:ext cx="5486400" cy="369332"/>
          </a:xfrm>
          <a:prstGeom prst="rect">
            <a:avLst/>
          </a:prstGeom>
          <a:noFill/>
        </p:spPr>
        <p:txBody>
          <a:bodyPr wrap="square" rtlCol="0">
            <a:spAutoFit/>
          </a:bodyPr>
          <a:lstStyle/>
          <a:p>
            <a:pPr algn="ctr"/>
            <a:r>
              <a:rPr lang="en-US" dirty="0" smtClean="0"/>
              <a:t>Applications open March 2018</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108577968"/>
              </p:ext>
            </p:extLst>
          </p:nvPr>
        </p:nvGraphicFramePr>
        <p:xfrm>
          <a:off x="265176" y="4114800"/>
          <a:ext cx="8650230" cy="1554480"/>
        </p:xfrm>
        <a:graphic>
          <a:graphicData uri="http://schemas.openxmlformats.org/drawingml/2006/table">
            <a:tbl>
              <a:tblPr firstRow="1" bandRow="1">
                <a:tableStyleId>{9DCAF9ED-07DC-4A11-8D7F-57B35C25682E}</a:tableStyleId>
              </a:tblPr>
              <a:tblGrid>
                <a:gridCol w="5754628">
                  <a:extLst>
                    <a:ext uri="{9D8B030D-6E8A-4147-A177-3AD203B41FA5}">
                      <a16:colId xmlns:a16="http://schemas.microsoft.com/office/drawing/2014/main" xmlns="" val="29487190"/>
                    </a:ext>
                  </a:extLst>
                </a:gridCol>
                <a:gridCol w="1905001">
                  <a:extLst>
                    <a:ext uri="{9D8B030D-6E8A-4147-A177-3AD203B41FA5}">
                      <a16:colId xmlns:a16="http://schemas.microsoft.com/office/drawing/2014/main" xmlns="" val="2768105056"/>
                    </a:ext>
                  </a:extLst>
                </a:gridCol>
                <a:gridCol w="990601">
                  <a:extLst>
                    <a:ext uri="{9D8B030D-6E8A-4147-A177-3AD203B41FA5}">
                      <a16:colId xmlns:a16="http://schemas.microsoft.com/office/drawing/2014/main" xmlns="" val="1161562658"/>
                    </a:ext>
                  </a:extLst>
                </a:gridCol>
              </a:tblGrid>
              <a:tr h="45720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rPr>
                        <a:t>Eligible </a:t>
                      </a:r>
                      <a:r>
                        <a:rPr lang="en-US" sz="1300" kern="1200" dirty="0" smtClean="0">
                          <a:solidFill>
                            <a:schemeClr val="tx1"/>
                          </a:solidFill>
                          <a:effectLst/>
                        </a:rPr>
                        <a:t>Providers</a:t>
                      </a:r>
                      <a:endParaRPr lang="en-US" sz="130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rPr>
                        <a:t>Max </a:t>
                      </a:r>
                      <a:r>
                        <a:rPr lang="en-US" sz="1300" kern="1200" dirty="0" smtClean="0">
                          <a:solidFill>
                            <a:schemeClr val="tx1"/>
                          </a:solidFill>
                          <a:effectLst/>
                        </a:rPr>
                        <a:t>Loan Repayment</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(over two</a:t>
                      </a:r>
                      <a:r>
                        <a:rPr lang="en-US" sz="1200" b="0" kern="1200" baseline="0" dirty="0" smtClean="0">
                          <a:solidFill>
                            <a:schemeClr val="tx1"/>
                          </a:solidFill>
                          <a:effectLst/>
                          <a:latin typeface="+mn-lt"/>
                          <a:ea typeface="+mn-ea"/>
                          <a:cs typeface="+mn-cs"/>
                        </a:rPr>
                        <a:t> years)</a:t>
                      </a:r>
                      <a:endParaRPr lang="en-US" sz="1200" b="0" kern="1200" dirty="0">
                        <a:solidFill>
                          <a:schemeClr val="tx1"/>
                        </a:solidFill>
                        <a:effectLst/>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tc>
                  <a:txBody>
                    <a:bodyPr/>
                    <a:lstStyle/>
                    <a:p>
                      <a:r>
                        <a:rPr lang="en-US" sz="1300" dirty="0" smtClean="0">
                          <a:solidFill>
                            <a:schemeClr val="tx1"/>
                          </a:solidFill>
                        </a:rPr>
                        <a:t>Slots</a:t>
                      </a:r>
                    </a:p>
                    <a:p>
                      <a:r>
                        <a:rPr lang="en-US" sz="1200" b="0" dirty="0" smtClean="0">
                          <a:solidFill>
                            <a:schemeClr val="tx1"/>
                          </a:solidFill>
                        </a:rPr>
                        <a:t>(Year One)</a:t>
                      </a:r>
                      <a:endParaRPr lang="en-US" sz="1200" b="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xmlns="" val="411852646"/>
                  </a:ext>
                </a:extLst>
              </a:tr>
              <a:tr h="698160">
                <a:tc>
                  <a:txBody>
                    <a:bodyPr/>
                    <a:lstStyle/>
                    <a:p>
                      <a:r>
                        <a:rPr lang="en-US" sz="1300" dirty="0" smtClean="0"/>
                        <a:t>Licensed</a:t>
                      </a:r>
                      <a:r>
                        <a:rPr lang="en-US" sz="1300" baseline="0" dirty="0" smtClean="0"/>
                        <a:t> Independent Clinical Social Workers (</a:t>
                      </a:r>
                      <a:r>
                        <a:rPr lang="en-US" sz="1300" dirty="0" smtClean="0"/>
                        <a:t>LICSWs),</a:t>
                      </a:r>
                      <a:r>
                        <a:rPr lang="en-US" sz="1300" baseline="0" dirty="0" smtClean="0"/>
                        <a:t> Licensed Certified Social Workers (LCSWs), Licensed Mental Health Counselors (LMHCs), Licensed Marriage and Family Therapists (LMFTs), Licensed Alcohol and Drug Counselors I (LADC1s), </a:t>
                      </a:r>
                      <a:r>
                        <a:rPr lang="en-US" sz="1300" baseline="0" dirty="0" smtClean="0">
                          <a:solidFill>
                            <a:schemeClr val="tx1"/>
                          </a:solidFill>
                        </a:rPr>
                        <a:t>and </a:t>
                      </a:r>
                      <a:r>
                        <a:rPr lang="en-US" sz="1300" u="sng" baseline="0" dirty="0" smtClean="0">
                          <a:solidFill>
                            <a:schemeClr val="tx1"/>
                          </a:solidFill>
                        </a:rPr>
                        <a:t>masters-prepared unlicensed</a:t>
                      </a:r>
                      <a:r>
                        <a:rPr lang="en-US" sz="1300" baseline="0" dirty="0" smtClean="0">
                          <a:solidFill>
                            <a:schemeClr val="tx1"/>
                          </a:solidFill>
                        </a:rPr>
                        <a:t> behavioral health professionals </a:t>
                      </a:r>
                      <a:endParaRPr lang="en-US" sz="130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pPr marL="0" lvl="0" indent="0">
                        <a:buFont typeface="Arial" panose="020B0604020202020204" pitchFamily="34" charset="0"/>
                        <a:buNone/>
                      </a:pPr>
                      <a:r>
                        <a:rPr lang="en-US" sz="1300" kern="1200" dirty="0">
                          <a:effectLst/>
                        </a:rPr>
                        <a:t>$</a:t>
                      </a:r>
                      <a:r>
                        <a:rPr lang="en-US" sz="1300" kern="1200" dirty="0" smtClean="0">
                          <a:effectLst/>
                        </a:rPr>
                        <a:t>30,000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~35</a:t>
                      </a:r>
                      <a:endParaRPr lang="en-US" sz="13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3948348074"/>
                  </a:ext>
                </a:extLst>
              </a:tr>
            </a:tbl>
          </a:graphicData>
        </a:graphic>
      </p:graphicFrame>
      <p:sp>
        <p:nvSpPr>
          <p:cNvPr id="7" name="Oval 6"/>
          <p:cNvSpPr/>
          <p:nvPr/>
        </p:nvSpPr>
        <p:spPr>
          <a:xfrm>
            <a:off x="265176" y="28525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1b</a:t>
            </a:r>
            <a:endParaRPr lang="en-US" sz="1400" b="1" dirty="0">
              <a:solidFill>
                <a:schemeClr val="bg1"/>
              </a:solidFill>
            </a:endParaRPr>
          </a:p>
        </p:txBody>
      </p:sp>
    </p:spTree>
    <p:extLst>
      <p:ext uri="{BB962C8B-B14F-4D97-AF65-F5344CB8AC3E}">
        <p14:creationId xmlns:p14="http://schemas.microsoft.com/office/powerpoint/2010/main" val="3498787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 name="Straight Arrow Connector 66"/>
          <p:cNvCxnSpPr>
            <a:stCxn id="14" idx="2"/>
            <a:endCxn id="18" idx="0"/>
          </p:cNvCxnSpPr>
          <p:nvPr/>
        </p:nvCxnSpPr>
        <p:spPr>
          <a:xfrm flipH="1">
            <a:off x="3162300" y="3971238"/>
            <a:ext cx="1442813" cy="166756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60" name="Text Box 9"/>
          <p:cNvSpPr txBox="1">
            <a:spLocks noChangeArrowheads="1"/>
          </p:cNvSpPr>
          <p:nvPr/>
        </p:nvSpPr>
        <p:spPr bwMode="auto">
          <a:xfrm>
            <a:off x="4035401" y="4076700"/>
            <a:ext cx="847724"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lvl="0" defTabSz="914400" fontAlgn="base">
              <a:spcBef>
                <a:spcPct val="0"/>
              </a:spcBef>
              <a:spcAft>
                <a:spcPct val="0"/>
              </a:spcAft>
            </a:pPr>
            <a:r>
              <a:rPr lang="en-US" altLang="en-US" sz="900" dirty="0">
                <a:latin typeface="Calibri" pitchFamily="34" charset="0"/>
                <a:ea typeface="Calibri" pitchFamily="34" charset="0"/>
                <a:cs typeface="Times New Roman" pitchFamily="18" charset="0"/>
              </a:rPr>
              <a:t>Community Mental Health Center </a:t>
            </a:r>
          </a:p>
        </p:txBody>
      </p:sp>
      <p:sp>
        <p:nvSpPr>
          <p:cNvPr id="2" name="Title 1"/>
          <p:cNvSpPr>
            <a:spLocks noGrp="1"/>
          </p:cNvSpPr>
          <p:nvPr>
            <p:ph type="title"/>
          </p:nvPr>
        </p:nvSpPr>
        <p:spPr>
          <a:xfrm>
            <a:off x="1066800" y="76200"/>
            <a:ext cx="6898112" cy="738664"/>
          </a:xfrm>
        </p:spPr>
        <p:txBody>
          <a:bodyPr/>
          <a:lstStyle/>
          <a:p>
            <a:r>
              <a:rPr lang="en-US" sz="1600" dirty="0" smtClean="0"/>
              <a:t>To Which SWI </a:t>
            </a:r>
            <a:r>
              <a:rPr lang="en-US" sz="1600" dirty="0"/>
              <a:t>Student Loan Repayment Program (1a or 1b) Should LICSWs, LCSWs, LMHCs, LMFTs, </a:t>
            </a:r>
            <a:r>
              <a:rPr lang="en-US" sz="1600" dirty="0" smtClean="0"/>
              <a:t>LADAC1s</a:t>
            </a:r>
            <a:r>
              <a:rPr lang="en-US" sz="1600" dirty="0"/>
              <a:t>*</a:t>
            </a:r>
            <a:r>
              <a:rPr lang="en-US" sz="1600" dirty="0" smtClean="0"/>
              <a:t>, </a:t>
            </a:r>
            <a:r>
              <a:rPr lang="en-US" sz="1600" dirty="0"/>
              <a:t>and Similar </a:t>
            </a:r>
            <a:r>
              <a:rPr lang="en-US" sz="1600" dirty="0" smtClean="0"/>
              <a:t>Unlicensed </a:t>
            </a:r>
            <a:r>
              <a:rPr lang="en-US" sz="1600" dirty="0"/>
              <a:t>BH </a:t>
            </a:r>
            <a:r>
              <a:rPr lang="en-US" sz="1600" dirty="0" smtClean="0"/>
              <a:t>Professionals Apply</a:t>
            </a:r>
            <a:r>
              <a:rPr lang="en-US" sz="1600" dirty="0"/>
              <a:t>?</a:t>
            </a:r>
          </a:p>
        </p:txBody>
      </p:sp>
      <p:cxnSp>
        <p:nvCxnSpPr>
          <p:cNvPr id="5" name="Straight Arrow Connector 4"/>
          <p:cNvCxnSpPr>
            <a:stCxn id="7" idx="2"/>
          </p:cNvCxnSpPr>
          <p:nvPr/>
        </p:nvCxnSpPr>
        <p:spPr>
          <a:xfrm flipH="1">
            <a:off x="2895600" y="2057400"/>
            <a:ext cx="1987526" cy="35242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7" idx="2"/>
            <a:endCxn id="9" idx="0"/>
          </p:cNvCxnSpPr>
          <p:nvPr/>
        </p:nvCxnSpPr>
        <p:spPr>
          <a:xfrm>
            <a:off x="4883126" y="2057400"/>
            <a:ext cx="2336824" cy="56197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7" name="Text Box 6"/>
          <p:cNvSpPr txBox="1">
            <a:spLocks noChangeArrowheads="1"/>
          </p:cNvSpPr>
          <p:nvPr/>
        </p:nvSpPr>
        <p:spPr bwMode="auto">
          <a:xfrm>
            <a:off x="3276600" y="1754187"/>
            <a:ext cx="3213051" cy="303213"/>
          </a:xfrm>
          <a:prstGeom prst="rect">
            <a:avLst/>
          </a:prstGeom>
          <a:solidFill>
            <a:schemeClr val="accent4">
              <a:lumMod val="40000"/>
              <a:lumOff val="60000"/>
            </a:schemeClr>
          </a:solidFill>
          <a:ln w="6350">
            <a:solidFill>
              <a:srgbClr val="000000"/>
            </a:solidFill>
            <a:prstDash val="sysDot"/>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Are you a </a:t>
            </a:r>
            <a:r>
              <a:rPr kumimoji="0" lang="en-US" altLang="en-US" sz="11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licensed</a:t>
            </a:r>
            <a:r>
              <a:rPr kumimoji="0" lang="en-US" altLang="en-US" sz="11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behavioral health professional</a:t>
            </a: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 Box 7"/>
          <p:cNvSpPr>
            <a:spLocks noChangeArrowheads="1"/>
          </p:cNvSpPr>
          <p:nvPr/>
        </p:nvSpPr>
        <p:spPr bwMode="auto">
          <a:xfrm>
            <a:off x="1295400" y="2438400"/>
            <a:ext cx="2574912" cy="257174"/>
          </a:xfrm>
          <a:prstGeom prst="rect">
            <a:avLst/>
          </a:prstGeom>
          <a:solidFill>
            <a:schemeClr val="accent1">
              <a:lumMod val="40000"/>
              <a:lumOff val="60000"/>
            </a:schemeClr>
          </a:solidFill>
          <a:ln w="635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Where are you employed? </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Text Box 8"/>
          <p:cNvSpPr txBox="1">
            <a:spLocks noChangeArrowheads="1"/>
          </p:cNvSpPr>
          <p:nvPr/>
        </p:nvSpPr>
        <p:spPr bwMode="auto">
          <a:xfrm>
            <a:off x="6105525" y="2619375"/>
            <a:ext cx="2228850" cy="657225"/>
          </a:xfrm>
          <a:prstGeom prst="rect">
            <a:avLst/>
          </a:prstGeom>
          <a:solidFill>
            <a:schemeClr val="accent1">
              <a:lumMod val="40000"/>
              <a:lumOff val="60000"/>
            </a:schemeClr>
          </a:solidFill>
          <a:ln w="6350">
            <a:solidFill>
              <a:srgbClr val="000000"/>
            </a:solidFill>
            <a:prstDash val="sysDot"/>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Are you an </a:t>
            </a:r>
            <a:r>
              <a:rPr kumimoji="0" lang="en-US" altLang="en-US" sz="11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unlicensed</a:t>
            </a:r>
            <a:r>
              <a:rPr kumimoji="0" lang="en-US" altLang="en-US" sz="11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behavioral health professional</a:t>
            </a: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US" altLang="en-US" sz="1100" b="0" i="0" u="none" strike="noStrike" cap="none" normalizeH="0" baseline="0" dirty="0" smtClean="0">
              <a:ln>
                <a:noFill/>
              </a:ln>
              <a:solidFill>
                <a:srgbClr val="FF0000"/>
              </a:solidFill>
              <a:effectLst/>
              <a:latin typeface="Arial" pitchFamily="34" charset="0"/>
              <a:cs typeface="Arial" pitchFamily="34" charset="0"/>
            </a:endParaRPr>
          </a:p>
        </p:txBody>
      </p:sp>
      <p:sp>
        <p:nvSpPr>
          <p:cNvPr id="10" name="Text Box 9"/>
          <p:cNvSpPr txBox="1">
            <a:spLocks noChangeArrowheads="1"/>
          </p:cNvSpPr>
          <p:nvPr/>
        </p:nvSpPr>
        <p:spPr bwMode="auto">
          <a:xfrm>
            <a:off x="76200" y="2790138"/>
            <a:ext cx="847724"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defTabSz="914400" fontAlgn="base">
              <a:spcBef>
                <a:spcPct val="0"/>
              </a:spcBef>
              <a:spcAft>
                <a:spcPct val="0"/>
              </a:spcAft>
            </a:pPr>
            <a:r>
              <a:rPr lang="en-US" altLang="en-US" sz="900" dirty="0" smtClean="0">
                <a:latin typeface="Calibri" pitchFamily="34" charset="0"/>
                <a:ea typeface="Calibri" pitchFamily="34" charset="0"/>
                <a:cs typeface="Times New Roman" pitchFamily="18" charset="0"/>
              </a:rPr>
              <a:t>Community </a:t>
            </a:r>
            <a:r>
              <a:rPr lang="en-US" altLang="en-US" sz="900" dirty="0">
                <a:latin typeface="Calibri" pitchFamily="34" charset="0"/>
                <a:ea typeface="Calibri" pitchFamily="34" charset="0"/>
                <a:cs typeface="Times New Roman" pitchFamily="18" charset="0"/>
              </a:rPr>
              <a:t>Mental Health Center </a:t>
            </a:r>
            <a:endParaRPr lang="en-US" altLang="en-US" sz="9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10"/>
          <p:cNvSpPr txBox="1">
            <a:spLocks noChangeArrowheads="1"/>
          </p:cNvSpPr>
          <p:nvPr/>
        </p:nvSpPr>
        <p:spPr bwMode="auto">
          <a:xfrm>
            <a:off x="918875" y="2790138"/>
            <a:ext cx="838200"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BH Community Partner or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their Affiliated Partner or Consortium Entity </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11"/>
          <p:cNvSpPr txBox="1">
            <a:spLocks noChangeArrowheads="1"/>
          </p:cNvSpPr>
          <p:nvPr/>
        </p:nvSpPr>
        <p:spPr bwMode="auto">
          <a:xfrm>
            <a:off x="2598931" y="2790138"/>
            <a:ext cx="841856"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lvl="0" defTabSz="914400" fontAlgn="base">
              <a:spcBef>
                <a:spcPct val="0"/>
              </a:spcBef>
              <a:spcAft>
                <a:spcPct val="0"/>
              </a:spcAft>
            </a:pPr>
            <a:r>
              <a:rPr lang="en-US" altLang="en-US" sz="900" dirty="0">
                <a:latin typeface="Calibri" pitchFamily="34" charset="0"/>
                <a:ea typeface="Calibri" pitchFamily="34" charset="0"/>
                <a:cs typeface="Times New Roman" pitchFamily="18" charset="0"/>
              </a:rPr>
              <a:t>Emergency Service Program</a:t>
            </a:r>
          </a:p>
        </p:txBody>
      </p:sp>
      <p:sp>
        <p:nvSpPr>
          <p:cNvPr id="13" name="Text Box 12"/>
          <p:cNvSpPr txBox="1">
            <a:spLocks noChangeArrowheads="1"/>
          </p:cNvSpPr>
          <p:nvPr/>
        </p:nvSpPr>
        <p:spPr bwMode="auto">
          <a:xfrm>
            <a:off x="3440787" y="2790138"/>
            <a:ext cx="794147"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defTabSz="914400" fontAlgn="base">
              <a:spcBef>
                <a:spcPct val="0"/>
              </a:spcBef>
              <a:spcAft>
                <a:spcPct val="0"/>
              </a:spcAft>
            </a:pPr>
            <a:r>
              <a:rPr lang="en-US" altLang="en-US" sz="900" dirty="0" smtClean="0">
                <a:latin typeface="Calibri" pitchFamily="34" charset="0"/>
                <a:ea typeface="Calibri" pitchFamily="34" charset="0"/>
                <a:cs typeface="Times New Roman" pitchFamily="18" charset="0"/>
              </a:rPr>
              <a:t>Community </a:t>
            </a:r>
            <a:r>
              <a:rPr lang="en-US" altLang="en-US" sz="900" dirty="0">
                <a:latin typeface="Calibri" pitchFamily="34" charset="0"/>
                <a:ea typeface="Calibri" pitchFamily="34" charset="0"/>
                <a:cs typeface="Times New Roman" pitchFamily="18" charset="0"/>
              </a:rPr>
              <a:t>Health </a:t>
            </a:r>
            <a:r>
              <a:rPr lang="en-US" altLang="en-US" sz="900" dirty="0" smtClean="0">
                <a:latin typeface="Calibri" pitchFamily="34" charset="0"/>
                <a:ea typeface="Calibri" pitchFamily="34" charset="0"/>
                <a:cs typeface="Times New Roman" pitchFamily="18" charset="0"/>
              </a:rPr>
              <a:t>Center</a:t>
            </a:r>
            <a:endParaRPr lang="en-US" altLang="en-US" sz="900" dirty="0">
              <a:latin typeface="Calibri" pitchFamily="34" charset="0"/>
              <a:ea typeface="Calibri" pitchFamily="34" charset="0"/>
              <a:cs typeface="Times New Roman" pitchFamily="18" charset="0"/>
            </a:endParaRPr>
          </a:p>
        </p:txBody>
      </p:sp>
      <p:sp>
        <p:nvSpPr>
          <p:cNvPr id="14" name="Text Box 13"/>
          <p:cNvSpPr txBox="1">
            <a:spLocks noChangeArrowheads="1"/>
          </p:cNvSpPr>
          <p:nvPr/>
        </p:nvSpPr>
        <p:spPr bwMode="auto">
          <a:xfrm>
            <a:off x="4234934" y="2790138"/>
            <a:ext cx="740357"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lvl="0" defTabSz="914400" fontAlgn="base">
              <a:spcBef>
                <a:spcPct val="0"/>
              </a:spcBef>
              <a:spcAft>
                <a:spcPct val="0"/>
              </a:spcAft>
            </a:pPr>
            <a:r>
              <a:rPr lang="en-US" altLang="en-US" sz="900" dirty="0">
                <a:latin typeface="Calibri" pitchFamily="34" charset="0"/>
                <a:ea typeface="Calibri" pitchFamily="34" charset="0"/>
                <a:cs typeface="Times New Roman" pitchFamily="18" charset="0"/>
              </a:rPr>
              <a:t>LTSS Community Partner or their Affiliated Partner or Consortium </a:t>
            </a:r>
            <a:r>
              <a:rPr lang="en-US" altLang="en-US" sz="900" dirty="0" smtClean="0">
                <a:latin typeface="Calibri" pitchFamily="34" charset="0"/>
                <a:ea typeface="Calibri" pitchFamily="34" charset="0"/>
                <a:cs typeface="Times New Roman" pitchFamily="18" charset="0"/>
              </a:rPr>
              <a:t>Entity</a:t>
            </a:r>
            <a:endParaRPr lang="en-US" altLang="en-US" sz="900" dirty="0">
              <a:latin typeface="Calibri" pitchFamily="34" charset="0"/>
              <a:ea typeface="Calibri" pitchFamily="34" charset="0"/>
              <a:cs typeface="Times New Roman" pitchFamily="18" charset="0"/>
            </a:endParaRPr>
          </a:p>
        </p:txBody>
      </p:sp>
      <p:sp>
        <p:nvSpPr>
          <p:cNvPr id="15" name="Text Box 14"/>
          <p:cNvSpPr txBox="1">
            <a:spLocks noChangeArrowheads="1"/>
          </p:cNvSpPr>
          <p:nvPr/>
        </p:nvSpPr>
        <p:spPr bwMode="auto">
          <a:xfrm>
            <a:off x="361148" y="5638801"/>
            <a:ext cx="1696252" cy="457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Eligible for: SWI 1a and 1b</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Apply to: SWI 1b</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6" name="Straight Arrow Connector 15"/>
          <p:cNvCxnSpPr>
            <a:stCxn id="10" idx="2"/>
            <a:endCxn id="15" idx="0"/>
          </p:cNvCxnSpPr>
          <p:nvPr/>
        </p:nvCxnSpPr>
        <p:spPr>
          <a:xfrm>
            <a:off x="500062" y="3971238"/>
            <a:ext cx="709212" cy="166756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11" idx="2"/>
            <a:endCxn id="15" idx="0"/>
          </p:cNvCxnSpPr>
          <p:nvPr/>
        </p:nvCxnSpPr>
        <p:spPr>
          <a:xfrm flipH="1">
            <a:off x="1209274" y="3971238"/>
            <a:ext cx="128701" cy="166756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8" name="Text Box 20"/>
          <p:cNvSpPr txBox="1">
            <a:spLocks noChangeArrowheads="1"/>
          </p:cNvSpPr>
          <p:nvPr/>
        </p:nvSpPr>
        <p:spPr bwMode="auto">
          <a:xfrm>
            <a:off x="2286000" y="5638800"/>
            <a:ext cx="1752600" cy="457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Eligible for: SWI 1a </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Apply to: SWI 1a</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9" name="Straight Arrow Connector 18"/>
          <p:cNvCxnSpPr>
            <a:stCxn id="12" idx="2"/>
            <a:endCxn id="15" idx="0"/>
          </p:cNvCxnSpPr>
          <p:nvPr/>
        </p:nvCxnSpPr>
        <p:spPr>
          <a:xfrm flipH="1">
            <a:off x="1209274" y="3971238"/>
            <a:ext cx="1810585" cy="166756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0" idx="2"/>
          </p:cNvCxnSpPr>
          <p:nvPr/>
        </p:nvCxnSpPr>
        <p:spPr>
          <a:xfrm flipH="1">
            <a:off x="1165679" y="3971238"/>
            <a:ext cx="1012324" cy="166329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3" idx="2"/>
            <a:endCxn id="18" idx="0"/>
          </p:cNvCxnSpPr>
          <p:nvPr/>
        </p:nvCxnSpPr>
        <p:spPr>
          <a:xfrm flipH="1">
            <a:off x="3162300" y="3971238"/>
            <a:ext cx="675561" cy="166756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28" name="Rectangle 2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61" name="Text Box 10"/>
          <p:cNvSpPr txBox="1">
            <a:spLocks noChangeArrowheads="1"/>
          </p:cNvSpPr>
          <p:nvPr/>
        </p:nvSpPr>
        <p:spPr bwMode="auto">
          <a:xfrm>
            <a:off x="4883125" y="4076700"/>
            <a:ext cx="838200"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BH Community Partner or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their Affiliated Partner or Consortium Entity </a:t>
            </a:r>
            <a:endParaRPr kumimoji="0" lang="en-US" alt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62" name="Text Box 11"/>
          <p:cNvSpPr txBox="1">
            <a:spLocks noChangeArrowheads="1"/>
          </p:cNvSpPr>
          <p:nvPr/>
        </p:nvSpPr>
        <p:spPr bwMode="auto">
          <a:xfrm>
            <a:off x="6570367" y="4076700"/>
            <a:ext cx="841856"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lvl="0" defTabSz="914400" fontAlgn="base">
              <a:spcBef>
                <a:spcPct val="0"/>
              </a:spcBef>
              <a:spcAft>
                <a:spcPct val="0"/>
              </a:spcAft>
            </a:pPr>
            <a:r>
              <a:rPr lang="en-US" altLang="en-US" sz="900" dirty="0">
                <a:latin typeface="Calibri" pitchFamily="34" charset="0"/>
                <a:ea typeface="Calibri" pitchFamily="34" charset="0"/>
                <a:cs typeface="Times New Roman" pitchFamily="18" charset="0"/>
              </a:rPr>
              <a:t>Emergency Service Program</a:t>
            </a:r>
          </a:p>
        </p:txBody>
      </p:sp>
      <p:sp>
        <p:nvSpPr>
          <p:cNvPr id="63" name="Text Box 12"/>
          <p:cNvSpPr txBox="1">
            <a:spLocks noChangeArrowheads="1"/>
          </p:cNvSpPr>
          <p:nvPr/>
        </p:nvSpPr>
        <p:spPr bwMode="auto">
          <a:xfrm>
            <a:off x="7412223" y="4076700"/>
            <a:ext cx="794147"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defTabSz="914400" fontAlgn="base">
              <a:spcBef>
                <a:spcPct val="0"/>
              </a:spcBef>
              <a:spcAft>
                <a:spcPct val="0"/>
              </a:spcAft>
            </a:pPr>
            <a:r>
              <a:rPr lang="en-US" altLang="en-US" sz="900" dirty="0" smtClean="0">
                <a:latin typeface="Calibri" pitchFamily="34" charset="0"/>
                <a:ea typeface="Calibri" pitchFamily="34" charset="0"/>
                <a:cs typeface="Times New Roman" pitchFamily="18" charset="0"/>
              </a:rPr>
              <a:t>Community </a:t>
            </a:r>
            <a:r>
              <a:rPr lang="en-US" altLang="en-US" sz="900" dirty="0">
                <a:latin typeface="Calibri" pitchFamily="34" charset="0"/>
                <a:ea typeface="Calibri" pitchFamily="34" charset="0"/>
                <a:cs typeface="Times New Roman" pitchFamily="18" charset="0"/>
              </a:rPr>
              <a:t>Health </a:t>
            </a:r>
            <a:r>
              <a:rPr lang="en-US" altLang="en-US" sz="900" dirty="0" smtClean="0">
                <a:latin typeface="Calibri" pitchFamily="34" charset="0"/>
                <a:ea typeface="Calibri" pitchFamily="34" charset="0"/>
                <a:cs typeface="Times New Roman" pitchFamily="18" charset="0"/>
              </a:rPr>
              <a:t>Center</a:t>
            </a:r>
            <a:endParaRPr lang="en-US" altLang="en-US" sz="900" dirty="0">
              <a:latin typeface="Arial" pitchFamily="34" charset="0"/>
              <a:cs typeface="Arial" pitchFamily="34" charset="0"/>
            </a:endParaRPr>
          </a:p>
        </p:txBody>
      </p:sp>
      <p:sp>
        <p:nvSpPr>
          <p:cNvPr id="64" name="Text Box 13"/>
          <p:cNvSpPr txBox="1">
            <a:spLocks noChangeArrowheads="1"/>
          </p:cNvSpPr>
          <p:nvPr/>
        </p:nvSpPr>
        <p:spPr bwMode="auto">
          <a:xfrm>
            <a:off x="8208199" y="4076700"/>
            <a:ext cx="820737"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defTabSz="914400" fontAlgn="base">
              <a:spcBef>
                <a:spcPct val="0"/>
              </a:spcBef>
              <a:spcAft>
                <a:spcPct val="0"/>
              </a:spcAft>
            </a:pPr>
            <a:r>
              <a:rPr lang="en-US" altLang="en-US" sz="900" dirty="0">
                <a:latin typeface="Calibri" pitchFamily="34" charset="0"/>
                <a:ea typeface="Calibri" pitchFamily="34" charset="0"/>
                <a:cs typeface="Times New Roman" pitchFamily="18" charset="0"/>
              </a:rPr>
              <a:t>LTSS Community Partner or their Affiliated Partner or Consortium </a:t>
            </a:r>
            <a:r>
              <a:rPr lang="en-US" altLang="en-US" sz="900" dirty="0" smtClean="0">
                <a:latin typeface="Calibri" pitchFamily="34" charset="0"/>
                <a:ea typeface="Calibri" pitchFamily="34" charset="0"/>
                <a:cs typeface="Times New Roman" pitchFamily="18" charset="0"/>
              </a:rPr>
              <a:t>Entity</a:t>
            </a:r>
            <a:endParaRPr lang="en-US" altLang="en-US" sz="900" dirty="0">
              <a:latin typeface="Calibri" pitchFamily="34" charset="0"/>
              <a:ea typeface="Calibri" pitchFamily="34" charset="0"/>
              <a:cs typeface="Times New Roman" pitchFamily="18" charset="0"/>
            </a:endParaRPr>
          </a:p>
        </p:txBody>
      </p:sp>
      <p:cxnSp>
        <p:nvCxnSpPr>
          <p:cNvPr id="70" name="Straight Arrow Connector 69"/>
          <p:cNvCxnSpPr>
            <a:stCxn id="9" idx="2"/>
          </p:cNvCxnSpPr>
          <p:nvPr/>
        </p:nvCxnSpPr>
        <p:spPr>
          <a:xfrm flipH="1">
            <a:off x="6691313" y="3276600"/>
            <a:ext cx="528637" cy="4572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74" name="Text Box 14"/>
          <p:cNvSpPr txBox="1">
            <a:spLocks noChangeArrowheads="1"/>
          </p:cNvSpPr>
          <p:nvPr/>
        </p:nvSpPr>
        <p:spPr bwMode="auto">
          <a:xfrm>
            <a:off x="4800599" y="5638800"/>
            <a:ext cx="1600201" cy="457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Eligible for: SWI 1b</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Apply to: SWI 1b</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75" name="Text Box 20"/>
          <p:cNvSpPr txBox="1">
            <a:spLocks noChangeArrowheads="1"/>
          </p:cNvSpPr>
          <p:nvPr/>
        </p:nvSpPr>
        <p:spPr bwMode="auto">
          <a:xfrm>
            <a:off x="6936672" y="5638800"/>
            <a:ext cx="1826328" cy="4572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1100" dirty="0" smtClean="0">
                <a:latin typeface="Calibri" pitchFamily="34" charset="0"/>
                <a:cs typeface="Times New Roman" pitchFamily="18" charset="0"/>
              </a:rPr>
              <a:t>Not eligible for SWI student loan repayment</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76" name="Straight Arrow Connector 75"/>
          <p:cNvCxnSpPr>
            <a:stCxn id="60" idx="2"/>
            <a:endCxn id="74" idx="0"/>
          </p:cNvCxnSpPr>
          <p:nvPr/>
        </p:nvCxnSpPr>
        <p:spPr>
          <a:xfrm>
            <a:off x="4459263" y="5257800"/>
            <a:ext cx="1141437" cy="3810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1" idx="2"/>
            <a:endCxn id="74" idx="0"/>
          </p:cNvCxnSpPr>
          <p:nvPr/>
        </p:nvCxnSpPr>
        <p:spPr>
          <a:xfrm>
            <a:off x="5302225" y="5257800"/>
            <a:ext cx="298475" cy="3810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81" idx="2"/>
            <a:endCxn id="74" idx="0"/>
          </p:cNvCxnSpPr>
          <p:nvPr/>
        </p:nvCxnSpPr>
        <p:spPr>
          <a:xfrm flipH="1">
            <a:off x="5600700" y="5257800"/>
            <a:ext cx="548739" cy="3810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3" idx="2"/>
            <a:endCxn id="75" idx="0"/>
          </p:cNvCxnSpPr>
          <p:nvPr/>
        </p:nvCxnSpPr>
        <p:spPr>
          <a:xfrm>
            <a:off x="7809297" y="5257800"/>
            <a:ext cx="40539" cy="3810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a:stCxn id="62" idx="2"/>
            <a:endCxn id="74" idx="0"/>
          </p:cNvCxnSpPr>
          <p:nvPr/>
        </p:nvCxnSpPr>
        <p:spPr>
          <a:xfrm flipH="1">
            <a:off x="5600700" y="5257800"/>
            <a:ext cx="1390595" cy="3810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152399" y="6172200"/>
            <a:ext cx="8686799" cy="400110"/>
          </a:xfrm>
          <a:prstGeom prst="rect">
            <a:avLst/>
          </a:prstGeom>
          <a:noFill/>
        </p:spPr>
        <p:txBody>
          <a:bodyPr wrap="square" rtlCol="0">
            <a:spAutoFit/>
          </a:bodyPr>
          <a:lstStyle/>
          <a:p>
            <a:r>
              <a:rPr lang="en-US" sz="1000" dirty="0" smtClean="0"/>
              <a:t>*Licensed </a:t>
            </a:r>
            <a:r>
              <a:rPr lang="en-US" sz="1000" dirty="0"/>
              <a:t>Independent Clinical Social Workers (LICSWs), Licensed Certified Social Workers (LCSWs), Licensed Mental Health Counselors (LMHCs), Licensed Marriage and Family Therapists (LMFTs), Licensed Alcohol and Drug Counselors I (LADC1s</a:t>
            </a:r>
            <a:r>
              <a:rPr lang="en-US" sz="1000" dirty="0" smtClean="0"/>
              <a:t>)</a:t>
            </a:r>
            <a:endParaRPr lang="en-US" sz="1000" dirty="0"/>
          </a:p>
        </p:txBody>
      </p:sp>
      <p:sp>
        <p:nvSpPr>
          <p:cNvPr id="121" name="TextBox 120"/>
          <p:cNvSpPr txBox="1"/>
          <p:nvPr/>
        </p:nvSpPr>
        <p:spPr>
          <a:xfrm>
            <a:off x="2994531" y="2057400"/>
            <a:ext cx="481984" cy="246221"/>
          </a:xfrm>
          <a:prstGeom prst="rect">
            <a:avLst/>
          </a:prstGeom>
          <a:noFill/>
        </p:spPr>
        <p:txBody>
          <a:bodyPr wrap="square" rtlCol="0">
            <a:spAutoFit/>
          </a:bodyPr>
          <a:lstStyle/>
          <a:p>
            <a:r>
              <a:rPr lang="en-US" sz="1000" dirty="0" smtClean="0"/>
              <a:t>Yes</a:t>
            </a:r>
            <a:endParaRPr lang="en-US" sz="1000" dirty="0"/>
          </a:p>
        </p:txBody>
      </p:sp>
      <p:sp>
        <p:nvSpPr>
          <p:cNvPr id="122" name="TextBox 121"/>
          <p:cNvSpPr txBox="1"/>
          <p:nvPr/>
        </p:nvSpPr>
        <p:spPr>
          <a:xfrm>
            <a:off x="6467079" y="2165443"/>
            <a:ext cx="481984" cy="246221"/>
          </a:xfrm>
          <a:prstGeom prst="rect">
            <a:avLst/>
          </a:prstGeom>
          <a:noFill/>
        </p:spPr>
        <p:txBody>
          <a:bodyPr wrap="square" rtlCol="0">
            <a:spAutoFit/>
          </a:bodyPr>
          <a:lstStyle/>
          <a:p>
            <a:r>
              <a:rPr lang="en-US" sz="1000" dirty="0" smtClean="0"/>
              <a:t>No</a:t>
            </a:r>
            <a:endParaRPr lang="en-US" sz="1000" dirty="0"/>
          </a:p>
        </p:txBody>
      </p:sp>
      <p:sp>
        <p:nvSpPr>
          <p:cNvPr id="123" name="Oval 122"/>
          <p:cNvSpPr/>
          <p:nvPr/>
        </p:nvSpPr>
        <p:spPr>
          <a:xfrm>
            <a:off x="265176" y="28525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1a</a:t>
            </a:r>
            <a:endParaRPr lang="en-US" sz="1400" b="1" dirty="0">
              <a:solidFill>
                <a:schemeClr val="bg1"/>
              </a:solidFill>
            </a:endParaRPr>
          </a:p>
        </p:txBody>
      </p:sp>
      <p:sp>
        <p:nvSpPr>
          <p:cNvPr id="124" name="Oval 123"/>
          <p:cNvSpPr/>
          <p:nvPr/>
        </p:nvSpPr>
        <p:spPr>
          <a:xfrm>
            <a:off x="679994" y="277276"/>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1b</a:t>
            </a:r>
            <a:endParaRPr lang="en-US" sz="1400" b="1" dirty="0">
              <a:solidFill>
                <a:schemeClr val="bg1"/>
              </a:solidFill>
            </a:endParaRPr>
          </a:p>
        </p:txBody>
      </p:sp>
      <p:sp>
        <p:nvSpPr>
          <p:cNvPr id="40" name="Text Box 11"/>
          <p:cNvSpPr txBox="1">
            <a:spLocks noChangeArrowheads="1"/>
          </p:cNvSpPr>
          <p:nvPr/>
        </p:nvSpPr>
        <p:spPr bwMode="auto">
          <a:xfrm>
            <a:off x="1757075" y="2790138"/>
            <a:ext cx="841856"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lvl="0" defTabSz="914400" fontAlgn="base">
              <a:spcBef>
                <a:spcPct val="0"/>
              </a:spcBef>
              <a:spcAft>
                <a:spcPct val="0"/>
              </a:spcAft>
            </a:pPr>
            <a:r>
              <a:rPr lang="en-US" altLang="en-US" sz="900" dirty="0" smtClean="0">
                <a:latin typeface="Calibri" pitchFamily="34" charset="0"/>
                <a:ea typeface="Calibri" pitchFamily="34" charset="0"/>
                <a:cs typeface="Times New Roman" pitchFamily="18" charset="0"/>
              </a:rPr>
              <a:t>Community Service Agency or </a:t>
            </a:r>
          </a:p>
          <a:p>
            <a:pPr lvl="0" defTabSz="914400" fontAlgn="base">
              <a:spcBef>
                <a:spcPct val="0"/>
              </a:spcBef>
              <a:spcAft>
                <a:spcPct val="0"/>
              </a:spcAft>
            </a:pPr>
            <a:r>
              <a:rPr lang="en-US" altLang="en-US" sz="900" dirty="0" smtClean="0">
                <a:latin typeface="Calibri" pitchFamily="34" charset="0"/>
                <a:ea typeface="Calibri" pitchFamily="34" charset="0"/>
                <a:cs typeface="Times New Roman" pitchFamily="18" charset="0"/>
              </a:rPr>
              <a:t>In-Home Therapy Provider</a:t>
            </a:r>
            <a:endParaRPr lang="en-US" altLang="en-US" sz="900" dirty="0">
              <a:latin typeface="Calibri" pitchFamily="34" charset="0"/>
              <a:ea typeface="Calibri" pitchFamily="34" charset="0"/>
              <a:cs typeface="Times New Roman" pitchFamily="18" charset="0"/>
            </a:endParaRPr>
          </a:p>
        </p:txBody>
      </p:sp>
      <p:sp>
        <p:nvSpPr>
          <p:cNvPr id="81" name="Text Box 11"/>
          <p:cNvSpPr txBox="1">
            <a:spLocks noChangeArrowheads="1"/>
          </p:cNvSpPr>
          <p:nvPr/>
        </p:nvSpPr>
        <p:spPr bwMode="auto">
          <a:xfrm>
            <a:off x="5728511" y="4076700"/>
            <a:ext cx="841856" cy="1181100"/>
          </a:xfrm>
          <a:prstGeom prst="rect">
            <a:avLst/>
          </a:prstGeom>
          <a:solidFill>
            <a:schemeClr val="accent2">
              <a:lumMod val="20000"/>
              <a:lumOff val="80000"/>
            </a:schemeClr>
          </a:solidFill>
          <a:ln w="6350">
            <a:solidFill>
              <a:srgbClr val="000000"/>
            </a:solidFill>
            <a:miter lim="800000"/>
            <a:headEnd/>
            <a:tailEnd/>
          </a:ln>
        </p:spPr>
        <p:txBody>
          <a:bodyPr vert="horz" wrap="square" lIns="91440" tIns="45720" rIns="91440" bIns="45720" numCol="1" anchor="ctr" anchorCtr="0" compatLnSpc="1">
            <a:prstTxWarp prst="textNoShape">
              <a:avLst/>
            </a:prstTxWarp>
          </a:bodyPr>
          <a:lstStyle/>
          <a:p>
            <a:pPr defTabSz="914400" fontAlgn="base">
              <a:spcBef>
                <a:spcPct val="0"/>
              </a:spcBef>
              <a:spcAft>
                <a:spcPct val="0"/>
              </a:spcAft>
            </a:pPr>
            <a:r>
              <a:rPr lang="en-US" altLang="en-US" sz="900" dirty="0" smtClean="0">
                <a:latin typeface="Calibri" pitchFamily="34" charset="0"/>
                <a:ea typeface="Calibri" pitchFamily="34" charset="0"/>
                <a:cs typeface="Times New Roman" pitchFamily="18" charset="0"/>
              </a:rPr>
              <a:t>Community Service </a:t>
            </a:r>
            <a:r>
              <a:rPr lang="en-US" altLang="en-US" sz="900" dirty="0">
                <a:latin typeface="Calibri" pitchFamily="34" charset="0"/>
                <a:ea typeface="Calibri" pitchFamily="34" charset="0"/>
                <a:cs typeface="Times New Roman" pitchFamily="18" charset="0"/>
              </a:rPr>
              <a:t>Agency </a:t>
            </a:r>
            <a:r>
              <a:rPr lang="en-US" altLang="en-US" sz="900" dirty="0" smtClean="0">
                <a:latin typeface="Calibri" pitchFamily="34" charset="0"/>
                <a:ea typeface="Calibri" pitchFamily="34" charset="0"/>
                <a:cs typeface="Times New Roman" pitchFamily="18" charset="0"/>
              </a:rPr>
              <a:t>or</a:t>
            </a:r>
          </a:p>
          <a:p>
            <a:pPr defTabSz="914400" fontAlgn="base">
              <a:spcBef>
                <a:spcPct val="0"/>
              </a:spcBef>
              <a:spcAft>
                <a:spcPct val="0"/>
              </a:spcAft>
            </a:pPr>
            <a:r>
              <a:rPr lang="en-US" altLang="en-US" sz="900" dirty="0" smtClean="0">
                <a:latin typeface="Calibri" pitchFamily="34" charset="0"/>
                <a:ea typeface="Calibri" pitchFamily="34" charset="0"/>
                <a:cs typeface="Times New Roman" pitchFamily="18" charset="0"/>
              </a:rPr>
              <a:t>In-Home </a:t>
            </a:r>
            <a:r>
              <a:rPr lang="en-US" altLang="en-US" sz="900" dirty="0">
                <a:latin typeface="Calibri" pitchFamily="34" charset="0"/>
                <a:ea typeface="Calibri" pitchFamily="34" charset="0"/>
                <a:cs typeface="Times New Roman" pitchFamily="18" charset="0"/>
              </a:rPr>
              <a:t>Therapy </a:t>
            </a:r>
            <a:r>
              <a:rPr lang="en-US" altLang="en-US" sz="900" dirty="0" smtClean="0">
                <a:latin typeface="Calibri" pitchFamily="34" charset="0"/>
                <a:ea typeface="Calibri" pitchFamily="34" charset="0"/>
                <a:cs typeface="Times New Roman" pitchFamily="18" charset="0"/>
              </a:rPr>
              <a:t>Provider</a:t>
            </a:r>
            <a:endParaRPr lang="en-US" altLang="en-US" sz="900" dirty="0">
              <a:latin typeface="Calibri" pitchFamily="34" charset="0"/>
              <a:ea typeface="Calibri" pitchFamily="34" charset="0"/>
              <a:cs typeface="Times New Roman" pitchFamily="18" charset="0"/>
            </a:endParaRPr>
          </a:p>
        </p:txBody>
      </p:sp>
      <p:cxnSp>
        <p:nvCxnSpPr>
          <p:cNvPr id="111" name="Straight Arrow Connector 110"/>
          <p:cNvCxnSpPr>
            <a:stCxn id="64" idx="2"/>
            <a:endCxn id="75" idx="0"/>
          </p:cNvCxnSpPr>
          <p:nvPr/>
        </p:nvCxnSpPr>
        <p:spPr>
          <a:xfrm flipH="1">
            <a:off x="7849836" y="5257800"/>
            <a:ext cx="768732" cy="3810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51" name="Rounded Rectangle 50"/>
          <p:cNvSpPr/>
          <p:nvPr/>
        </p:nvSpPr>
        <p:spPr>
          <a:xfrm>
            <a:off x="1194249" y="914400"/>
            <a:ext cx="6907900" cy="685800"/>
          </a:xfrm>
          <a:prstGeom prst="roundRect">
            <a:avLst/>
          </a:prstGeom>
          <a:solidFill>
            <a:schemeClr val="accent4">
              <a:lumMod val="20000"/>
              <a:lumOff val="8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dirty="0">
                <a:solidFill>
                  <a:schemeClr val="tx1"/>
                </a:solidFill>
              </a:rPr>
              <a:t>If all SWI #1b loan repayment slots are filled, EOHHS may decide to shift licensed candidates who </a:t>
            </a:r>
            <a:r>
              <a:rPr lang="en-US" sz="1300" i="1" dirty="0">
                <a:solidFill>
                  <a:schemeClr val="tx1"/>
                </a:solidFill>
              </a:rPr>
              <a:t>did not </a:t>
            </a:r>
            <a:r>
              <a:rPr lang="en-US" sz="1300" dirty="0">
                <a:solidFill>
                  <a:schemeClr val="tx1"/>
                </a:solidFill>
              </a:rPr>
              <a:t>receive an SWI #1b award to the potential SWI #1a candidate pool, without requiring additional submissions from the shifted candidates</a:t>
            </a:r>
          </a:p>
        </p:txBody>
      </p:sp>
      <p:sp>
        <p:nvSpPr>
          <p:cNvPr id="45" name="Text Box 7"/>
          <p:cNvSpPr>
            <a:spLocks noChangeArrowheads="1"/>
          </p:cNvSpPr>
          <p:nvPr/>
        </p:nvSpPr>
        <p:spPr bwMode="auto">
          <a:xfrm>
            <a:off x="5403857" y="3733800"/>
            <a:ext cx="2574912" cy="257174"/>
          </a:xfrm>
          <a:prstGeom prst="rect">
            <a:avLst/>
          </a:prstGeom>
          <a:solidFill>
            <a:schemeClr val="accent1">
              <a:lumMod val="40000"/>
              <a:lumOff val="60000"/>
            </a:schemeClr>
          </a:solidFill>
          <a:ln w="635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Where are you employed? </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547356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096&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yearfmt&gt;&lt;begin val=&quot;0&quot;/&gt;&lt;end val=&quot;4&quot;/&gt;&lt;/m_yearfmt&gt;&lt;/m_precDefaultDate&gt;&lt;m_precDefaultYear&gt;&lt;m_yearfmt&gt;&lt;begin val=&quot;0&quot;/&gt;&lt;end val=&quot;4&quot;/&gt;&lt;/m_yearfmt&gt;&lt;/m_precDefaultYear&gt;&lt;m_precDefaultQuarter&gt;&lt;m_bNumberIsYear val=&quot;0&quot;/&gt;&lt;m_strFormatTime&gt;Q%5&lt;/m_strFormatTime&gt;&lt;m_yearfmt&gt;&lt;begin val=&quot;0&quot;/&gt;&lt;end val=&quot;4&quot;/&gt;&lt;/m_yearfmt&gt;&lt;/m_precDefaultQuarter&gt;&lt;m_precDefaultMonth&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3.xml><?xml version="1.0" encoding="utf-8"?>
<p:tagLst xmlns:a="http://schemas.openxmlformats.org/drawingml/2006/main" xmlns:r="http://schemas.openxmlformats.org/officeDocument/2006/relationships" xmlns:p="http://schemas.openxmlformats.org/presentationml/2006/main">
  <p:tag name="NAME" val="Rectangle"/>
</p:tagLst>
</file>

<file path=ppt/tags/tag24.xml><?xml version="1.0" encoding="utf-8"?>
<p:tagLst xmlns:a="http://schemas.openxmlformats.org/drawingml/2006/main" xmlns:r="http://schemas.openxmlformats.org/officeDocument/2006/relationships" xmlns:p="http://schemas.openxmlformats.org/presentationml/2006/main">
  <p:tag name="NAME" val="Rectangle"/>
</p:tagLst>
</file>

<file path=ppt/tags/tag25.xml><?xml version="1.0" encoding="utf-8"?>
<p:tagLst xmlns:a="http://schemas.openxmlformats.org/drawingml/2006/main" xmlns:r="http://schemas.openxmlformats.org/officeDocument/2006/relationships" xmlns:p="http://schemas.openxmlformats.org/presentationml/2006/main">
  <p:tag name="NAME" val="Rectangle"/>
</p:tagLst>
</file>

<file path=ppt/tags/tag26.xml><?xml version="1.0" encoding="utf-8"?>
<p:tagLst xmlns:a="http://schemas.openxmlformats.org/drawingml/2006/main" xmlns:r="http://schemas.openxmlformats.org/officeDocument/2006/relationships" xmlns:p="http://schemas.openxmlformats.org/presentationml/2006/main">
  <p:tag name="NAME" val="Rectangle"/>
</p:tagLst>
</file>

<file path=ppt/tags/tag27.xml><?xml version="1.0" encoding="utf-8"?>
<p:tagLst xmlns:a="http://schemas.openxmlformats.org/drawingml/2006/main" xmlns:r="http://schemas.openxmlformats.org/officeDocument/2006/relationships" xmlns:p="http://schemas.openxmlformats.org/presentationml/2006/main">
  <p:tag name="NAME" val="Rectangl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12231</TotalTime>
  <Words>5514</Words>
  <Application>Microsoft Office PowerPoint</Application>
  <PresentationFormat>On-screen Show (4:3)</PresentationFormat>
  <Paragraphs>655</Paragraphs>
  <Slides>37</Slides>
  <Notes>10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39" baseType="lpstr">
      <vt:lpstr>SRM_CF_DG1140</vt:lpstr>
      <vt:lpstr>think-cell Slide</vt:lpstr>
      <vt:lpstr>MassHealth DSRIP Statewide Investments</vt:lpstr>
      <vt:lpstr>DSRIP Program Overview</vt:lpstr>
      <vt:lpstr>PowerPoint Presentation</vt:lpstr>
      <vt:lpstr>Statewide Investments Overview</vt:lpstr>
      <vt:lpstr>SWIs 1, 2, 3: Community-focused Investments</vt:lpstr>
      <vt:lpstr>SWIs 1, 2, 3: Community-focused Investments Overview</vt:lpstr>
      <vt:lpstr>       Student Loan Repayment Program</vt:lpstr>
      <vt:lpstr>Behavioral Health Workforce Development Program (new program)</vt:lpstr>
      <vt:lpstr>To Which SWI Student Loan Repayment Program (1a or 1b) Should LICSWs, LCSWs, LMHCs, LMFTs, LADAC1s*, and Similar Unlicensed BH Professionals Apply?</vt:lpstr>
      <vt:lpstr>Community Partner Recruitment Incentive Program (new program)</vt:lpstr>
      <vt:lpstr>Primary Care/Behavioral Health Special Projects Program</vt:lpstr>
      <vt:lpstr>Investments in Community-based Training and Recruitment: Family Medicine and Nurse Practitioner Residency Training</vt:lpstr>
      <vt:lpstr>Investments in Community-based Training and Recruitment: Community Mental Health Center Behavioral Health Recruitment Fund</vt:lpstr>
      <vt:lpstr>Summary of SWI Student Loan Repayment Opportunities</vt:lpstr>
      <vt:lpstr>SWI 4: Workforce Development</vt:lpstr>
      <vt:lpstr>      Workforce Development Grant Program Overview</vt:lpstr>
      <vt:lpstr>ACO and CP Integration Strategy </vt:lpstr>
      <vt:lpstr>Community Health Workers | Current Scenario  </vt:lpstr>
      <vt:lpstr>Community Health Worker Training Capacity Expansion Grants</vt:lpstr>
      <vt:lpstr> Peer Specialist Training Capacity Expansion Grants</vt:lpstr>
      <vt:lpstr>Community Health Worker Supervisors Training Program Grants</vt:lpstr>
      <vt:lpstr> Recovery Coach Supervisors | Background</vt:lpstr>
      <vt:lpstr>Recovery Coach Supervisor Training Incentive Fund </vt:lpstr>
      <vt:lpstr>      Competency-Based Training | Background</vt:lpstr>
      <vt:lpstr>Competency-Based Training for ACOs and CPs</vt:lpstr>
      <vt:lpstr>SWI 5: Technical Assistance Program</vt:lpstr>
      <vt:lpstr>Technical Assistance (TA)</vt:lpstr>
      <vt:lpstr>Technical Assistance (TA)</vt:lpstr>
      <vt:lpstr>Targeted TA for ACOs and CPs</vt:lpstr>
      <vt:lpstr>ACO and CP Shared Learning Forums, and Standardized Training</vt:lpstr>
      <vt:lpstr>SWI 6: Alternative Payment Methods Preparation Fund </vt:lpstr>
      <vt:lpstr>   Alternative Payment Methods (APM) Preparation Fund</vt:lpstr>
      <vt:lpstr>SWI 8: Improved Accessibility for People with Disabilities or for Whom English is Not a Primary Language</vt:lpstr>
      <vt:lpstr>Improved Accessibility for People with Disabilities or for whom English is not a Primary Language</vt:lpstr>
      <vt:lpstr>Summary and Next Steps</vt:lpstr>
      <vt:lpstr>Summary of Programs | Statewide Investments #1 - #6</vt:lpstr>
      <vt:lpstr>Next Steps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MassHealth Payment Reform: ACO/New MCO Models 101</dc:title>
  <dc:creator>EHS</dc:creator>
  <cp:lastModifiedBy> </cp:lastModifiedBy>
  <cp:revision>520</cp:revision>
  <cp:lastPrinted>2018-02-16T18:10:21Z</cp:lastPrinted>
  <dcterms:created xsi:type="dcterms:W3CDTF">2016-12-05T22:08:22Z</dcterms:created>
  <dcterms:modified xsi:type="dcterms:W3CDTF">2018-03-12T20:24:27Z</dcterms:modified>
</cp:coreProperties>
</file>