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2" r:id="rId4"/>
    <p:sldMasterId id="2147483690" r:id="rId5"/>
    <p:sldMasterId id="2147483698" r:id="rId6"/>
    <p:sldMasterId id="2147483708" r:id="rId7"/>
  </p:sldMasterIdLst>
  <p:notesMasterIdLst>
    <p:notesMasterId r:id="rId18"/>
  </p:notesMasterIdLst>
  <p:handoutMasterIdLst>
    <p:handoutMasterId r:id="rId19"/>
  </p:handoutMasterIdLst>
  <p:sldIdLst>
    <p:sldId id="601" r:id="rId8"/>
    <p:sldId id="591" r:id="rId9"/>
    <p:sldId id="592" r:id="rId10"/>
    <p:sldId id="598" r:id="rId11"/>
    <p:sldId id="594" r:id="rId12"/>
    <p:sldId id="597" r:id="rId13"/>
    <p:sldId id="593" r:id="rId14"/>
    <p:sldId id="596" r:id="rId15"/>
    <p:sldId id="599" r:id="rId16"/>
    <p:sldId id="600" r:id="rId17"/>
  </p:sldIdLst>
  <p:sldSz cx="14630400" cy="8229600"/>
  <p:notesSz cx="7010400" cy="92964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1" name="Sanchez, Natalie (ANF)" initials="SN(" lastIdx="0" clrIdx="1"/>
  <p:cmAuthor id="2" name="O'Malley, Helen (ANF)" initials="OH" lastIdx="1" clrIdx="2"/>
  <p:cmAuthor id="3" name="Boyle, Marilyn (DWD)" initials="MB" lastIdx="1" clrIdx="3"/>
  <p:cmAuthor id="4" name="Marlow, Ronald G(EOLWD)" initials="RGM" lastIdx="1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3399"/>
    <a:srgbClr val="0033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0452" autoAdjust="0"/>
  </p:normalViewPr>
  <p:slideViewPr>
    <p:cSldViewPr>
      <p:cViewPr varScale="1">
        <p:scale>
          <a:sx n="64" d="100"/>
          <a:sy n="64" d="100"/>
        </p:scale>
        <p:origin x="845" y="62"/>
      </p:cViewPr>
      <p:guideLst>
        <p:guide orient="horz" pos="2160"/>
        <p:guide pos="2880"/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91CD-EC66-4A18-8356-1EE436EAD520}" type="datetimeFigureOut">
              <a:rPr lang="en-US" smtClean="0"/>
              <a:pPr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DB8D75-8256-4DE6-960E-3CB80FF15074}" type="datetimeFigureOut">
              <a:rPr lang="en-US" smtClean="0"/>
              <a:pPr/>
              <a:t>3/1/2018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4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5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 youth services are individualized. This youth customer flow model is a high level visual (framework) that local areas and partner agencies can use to understand how youth access WIOA program services and the type of program services they receive.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Referrals are made from Partner programs, word of mouth, schools, CBO’s to: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OSCC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Youth Career Center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Youth Services Provider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Eligibility determination is made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Academic, occupational, interests, and skill levels are assessed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Individual Service Strategy developed based on results of assessments- needs are identified and short/long term goals are set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Youth receive services based on need and goals – enrollment in program service elements such as alternative ed., work experiences, etc.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Staff work with local partners to align additional programs and services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Support services/ case management are offered to youth throughout their program enrollment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9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</a:t>
            </a:r>
            <a:r>
              <a:rPr lang="en-US" sz="1200" dirty="0" err="1" smtClean="0"/>
              <a:t>WorkForce</a:t>
            </a:r>
            <a:r>
              <a:rPr lang="en-US" sz="1200" dirty="0" smtClean="0"/>
              <a:t> Connect:  This system will support an upfront common intake/registration application and case management tracking system.</a:t>
            </a:r>
          </a:p>
          <a:p>
            <a:r>
              <a:rPr lang="en-US" dirty="0" smtClean="0"/>
              <a:t>Utilization of one system allows ease of tracking customers whether they partake in services in the Berkshires</a:t>
            </a:r>
            <a:r>
              <a:rPr lang="en-US" baseline="0" dirty="0" smtClean="0"/>
              <a:t> one week and Boston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2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are the keys to our customer flow: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-Job Quest-ensures portal for looking for work and assists with building a database of talent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Orientation-all CC deliver a CCS-allows customers to have an overview of all services at the local CC-state set framework – locals make their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initial assessment is key to assisting the customer to understand next steps based on their wants and their needs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LMI-key to assisting the customer to understand where they are at-start building a plan-know what decisions they need to start to make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TRIAGE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2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853440" y="2213479"/>
            <a:ext cx="12923520" cy="5467481"/>
          </a:xfrm>
          <a:ln w="6350" cmpd="sng"/>
        </p:spPr>
        <p:txBody>
          <a:bodyPr/>
          <a:lstStyle>
            <a:lvl1pPr>
              <a:buClrTx/>
              <a:buSzPct val="100000"/>
              <a:defRPr sz="29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18" y="131446"/>
            <a:ext cx="7739971" cy="9144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82" y="131446"/>
            <a:ext cx="89026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560" y="131446"/>
            <a:ext cx="906272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463040"/>
            <a:ext cx="130454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37C5D78-D21C-42A9-B5CB-CE067B4BBB4B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853440" y="2326990"/>
            <a:ext cx="12923520" cy="5353969"/>
          </a:xfrm>
        </p:spPr>
        <p:txBody>
          <a:bodyPr/>
          <a:lstStyle>
            <a:lvl1pPr>
              <a:buClrTx/>
              <a:defRPr sz="3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3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832" y="131446"/>
            <a:ext cx="8878448" cy="914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18" y="131446"/>
            <a:ext cx="7739971" cy="9144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82" y="131446"/>
            <a:ext cx="89026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560" y="131446"/>
            <a:ext cx="906272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463040"/>
            <a:ext cx="130454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684AE5-EF64-46AA-B541-F9FA7E143933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853440" y="2326990"/>
            <a:ext cx="12923520" cy="5353969"/>
          </a:xfrm>
        </p:spPr>
        <p:txBody>
          <a:bodyPr/>
          <a:lstStyle>
            <a:lvl1pPr>
              <a:buClrTx/>
              <a:defRPr sz="3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3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832" y="131446"/>
            <a:ext cx="8878448" cy="914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18" y="131446"/>
            <a:ext cx="7739971" cy="9144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82" y="131446"/>
            <a:ext cx="89026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560" y="131446"/>
            <a:ext cx="906272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463040"/>
            <a:ext cx="130454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4A8C0F0-B06E-4956-86EC-264EC18C8426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853440" y="2326990"/>
            <a:ext cx="12923520" cy="5353969"/>
          </a:xfrm>
        </p:spPr>
        <p:txBody>
          <a:bodyPr/>
          <a:lstStyle>
            <a:lvl1pPr>
              <a:buClrTx/>
              <a:defRPr sz="3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3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832" y="131446"/>
            <a:ext cx="8878448" cy="914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18" y="131446"/>
            <a:ext cx="7739971" cy="9144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82" y="131446"/>
            <a:ext cx="89026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560" y="131446"/>
            <a:ext cx="906272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463040"/>
            <a:ext cx="130454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63C22B6-D281-4B5E-8B50-16B593741ECC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853440" y="2326990"/>
            <a:ext cx="12923520" cy="5353969"/>
          </a:xfrm>
        </p:spPr>
        <p:txBody>
          <a:bodyPr/>
          <a:lstStyle>
            <a:lvl1pPr>
              <a:buClrTx/>
              <a:defRPr sz="3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3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63582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832" y="131446"/>
            <a:ext cx="8878448" cy="914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73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18" y="131446"/>
            <a:ext cx="7739971" cy="9144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6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82" y="131446"/>
            <a:ext cx="89026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82" y="131446"/>
            <a:ext cx="89026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560" y="131446"/>
            <a:ext cx="906272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463040"/>
            <a:ext cx="130454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674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83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E70B7E2-1C2A-4B58-885B-524726833891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6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853440" y="2213479"/>
            <a:ext cx="12923520" cy="5467481"/>
          </a:xfrm>
          <a:ln w="6350" cmpd="sng"/>
        </p:spPr>
        <p:txBody>
          <a:bodyPr/>
          <a:lstStyle>
            <a:lvl1pPr>
              <a:buClrTx/>
              <a:buSzPct val="100000"/>
              <a:defRPr sz="29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63553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235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38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82" y="131446"/>
            <a:ext cx="89026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721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51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9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A410438-5300-4B86-BA7C-2BD53B2618D5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>
            <a:lvl1pPr algn="ctr" eaLnBrk="0" hangingPunct="0">
              <a:spcBef>
                <a:spcPct val="50000"/>
              </a:spcBef>
              <a:defRPr sz="17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28803105-46D3-4386-8A91-2DEED770BA1D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D3A5336E-FA99-4589-ACEC-72BFF9BCF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5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5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63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63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853440" y="2326990"/>
            <a:ext cx="12923520" cy="5353969"/>
          </a:xfrm>
        </p:spPr>
        <p:txBody>
          <a:bodyPr/>
          <a:lstStyle>
            <a:lvl1pPr>
              <a:buClrTx/>
              <a:defRPr sz="3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3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832" y="131446"/>
            <a:ext cx="8878448" cy="914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1463040"/>
            <a:ext cx="6400800" cy="62179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3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0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6.xml"/><Relationship Id="rId9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4640560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1178560" y="131446"/>
            <a:ext cx="906272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" y="1463040"/>
            <a:ext cx="1304544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311" tIns="65765" rIns="65311" bIns="6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7940" y="8227696"/>
            <a:ext cx="1465834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65311" tIns="65311" rIns="65311" bIns="653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" y="188596"/>
            <a:ext cx="1219200" cy="8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6461760" y="7734301"/>
            <a:ext cx="1706880" cy="3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11" tIns="65311" rIns="65311" bIns="653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38581" y="1704976"/>
            <a:ext cx="11176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3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338582" y="7433680"/>
            <a:ext cx="8902699" cy="47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768766" indent="-76876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*	Footnote</a:t>
            </a:r>
          </a:p>
          <a:p>
            <a:pPr marL="768766" indent="-768766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17" r:id="rId6"/>
    <p:sldLayoutId id="2147483718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5pPr>
      <a:lvl6pPr marL="65311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6pPr>
      <a:lvl7pPr marL="130622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7pPr>
      <a:lvl8pPr marL="195933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8pPr>
      <a:lvl9pPr marL="261244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544259" indent="-544259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811852" indent="-317484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56769" indent="-48983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1306220" indent="-494368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904905" indent="-435407" algn="l" rtl="0" eaLnBrk="0" fontAlgn="base" hangingPunct="0">
        <a:spcBef>
          <a:spcPct val="0"/>
        </a:spcBef>
        <a:spcAft>
          <a:spcPts val="1714"/>
        </a:spcAft>
        <a:buClr>
          <a:schemeClr val="tx1"/>
        </a:buClr>
        <a:buChar char="–"/>
        <a:defRPr sz="23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5801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6pPr>
      <a:lvl7pPr marL="321112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7pPr>
      <a:lvl8pPr marL="386423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8pPr>
      <a:lvl9pPr marL="4517346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4640560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1178560" y="131446"/>
            <a:ext cx="906272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" y="1463040"/>
            <a:ext cx="1304544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311" tIns="65765" rIns="65311" bIns="6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7940" y="8227696"/>
            <a:ext cx="1465834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65311" tIns="65311" rIns="65311" bIns="653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" y="188596"/>
            <a:ext cx="1219200" cy="8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38581" y="1704976"/>
            <a:ext cx="11176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3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338582" y="7433680"/>
            <a:ext cx="8902699" cy="47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768766" indent="-76876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*	Footnote</a:t>
            </a:r>
          </a:p>
          <a:p>
            <a:pPr marL="768766" indent="-768766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61760" y="7734301"/>
            <a:ext cx="1706880" cy="3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11" tIns="65311" rIns="65311" bIns="653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5pPr>
      <a:lvl6pPr marL="65311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6pPr>
      <a:lvl7pPr marL="130622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7pPr>
      <a:lvl8pPr marL="195933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8pPr>
      <a:lvl9pPr marL="261244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544259" indent="-544259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811852" indent="-317484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56769" indent="-48983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1306220" indent="-494368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904905" indent="-435407" algn="l" rtl="0" eaLnBrk="0" fontAlgn="base" hangingPunct="0">
        <a:spcBef>
          <a:spcPct val="0"/>
        </a:spcBef>
        <a:spcAft>
          <a:spcPts val="1714"/>
        </a:spcAft>
        <a:buClr>
          <a:schemeClr val="tx1"/>
        </a:buClr>
        <a:buChar char="–"/>
        <a:defRPr sz="23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5801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6pPr>
      <a:lvl7pPr marL="321112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7pPr>
      <a:lvl8pPr marL="386423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8pPr>
      <a:lvl9pPr marL="4517346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4640560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1178560" y="131446"/>
            <a:ext cx="906272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" y="1463040"/>
            <a:ext cx="1304544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311" tIns="65765" rIns="65311" bIns="6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7940" y="8227696"/>
            <a:ext cx="1465834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65311" tIns="65311" rIns="65311" bIns="653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" y="188596"/>
            <a:ext cx="1219200" cy="8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38581" y="1704976"/>
            <a:ext cx="11176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3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338582" y="7433680"/>
            <a:ext cx="8902699" cy="47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768766" indent="-76876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*	Footnote</a:t>
            </a:r>
          </a:p>
          <a:p>
            <a:pPr marL="768766" indent="-768766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61760" y="7734301"/>
            <a:ext cx="1706880" cy="3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11" tIns="65311" rIns="65311" bIns="653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5pPr>
      <a:lvl6pPr marL="65311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6pPr>
      <a:lvl7pPr marL="130622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7pPr>
      <a:lvl8pPr marL="195933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8pPr>
      <a:lvl9pPr marL="261244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544259" indent="-544259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811852" indent="-317484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56769" indent="-48983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1306220" indent="-494368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904905" indent="-435407" algn="l" rtl="0" eaLnBrk="0" fontAlgn="base" hangingPunct="0">
        <a:spcBef>
          <a:spcPct val="0"/>
        </a:spcBef>
        <a:spcAft>
          <a:spcPts val="1714"/>
        </a:spcAft>
        <a:buClr>
          <a:schemeClr val="tx1"/>
        </a:buClr>
        <a:buChar char="–"/>
        <a:defRPr sz="23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5801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6pPr>
      <a:lvl7pPr marL="321112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7pPr>
      <a:lvl8pPr marL="386423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8pPr>
      <a:lvl9pPr marL="4517346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4640560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1178560" y="131446"/>
            <a:ext cx="906272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" y="1463040"/>
            <a:ext cx="1304544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311" tIns="65765" rIns="65311" bIns="6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7940" y="8227696"/>
            <a:ext cx="1465834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65311" tIns="65311" rIns="65311" bIns="653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" y="188596"/>
            <a:ext cx="1219200" cy="8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38581" y="1704976"/>
            <a:ext cx="11176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3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338582" y="7433680"/>
            <a:ext cx="8902699" cy="47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768766" indent="-76876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*	Footnote</a:t>
            </a:r>
          </a:p>
          <a:p>
            <a:pPr marL="768766" indent="-768766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61760" y="7734301"/>
            <a:ext cx="1706880" cy="3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11" tIns="65311" rIns="65311" bIns="653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5pPr>
      <a:lvl6pPr marL="65311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6pPr>
      <a:lvl7pPr marL="130622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7pPr>
      <a:lvl8pPr marL="195933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8pPr>
      <a:lvl9pPr marL="261244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544259" indent="-544259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811852" indent="-317484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56769" indent="-48983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1306220" indent="-494368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904905" indent="-435407" algn="l" rtl="0" eaLnBrk="0" fontAlgn="base" hangingPunct="0">
        <a:spcBef>
          <a:spcPct val="0"/>
        </a:spcBef>
        <a:spcAft>
          <a:spcPts val="1714"/>
        </a:spcAft>
        <a:buClr>
          <a:schemeClr val="tx1"/>
        </a:buClr>
        <a:buChar char="–"/>
        <a:defRPr sz="23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5801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6pPr>
      <a:lvl7pPr marL="321112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7pPr>
      <a:lvl8pPr marL="386423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8pPr>
      <a:lvl9pPr marL="4517346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4640560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1178560" y="131446"/>
            <a:ext cx="906272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" y="1463040"/>
            <a:ext cx="1304544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311" tIns="65765" rIns="65311" bIns="6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7940" y="8227696"/>
            <a:ext cx="1465834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65311" tIns="65311" rIns="65311" bIns="653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" y="188596"/>
            <a:ext cx="1219200" cy="8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38581" y="1704976"/>
            <a:ext cx="11176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3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338582" y="7433680"/>
            <a:ext cx="8902699" cy="47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768766" indent="-76876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*	Footnote</a:t>
            </a:r>
          </a:p>
          <a:p>
            <a:pPr marL="768766" indent="-768766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61760" y="7734301"/>
            <a:ext cx="1706880" cy="3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11" tIns="65311" rIns="65311" bIns="653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5pPr>
      <a:lvl6pPr marL="65311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6pPr>
      <a:lvl7pPr marL="130622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7pPr>
      <a:lvl8pPr marL="195933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8pPr>
      <a:lvl9pPr marL="261244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544259" indent="-544259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811852" indent="-317484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56769" indent="-48983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1306220" indent="-494368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904905" indent="-435407" algn="l" rtl="0" eaLnBrk="0" fontAlgn="base" hangingPunct="0">
        <a:spcBef>
          <a:spcPct val="0"/>
        </a:spcBef>
        <a:spcAft>
          <a:spcPts val="1714"/>
        </a:spcAft>
        <a:buClr>
          <a:schemeClr val="tx1"/>
        </a:buClr>
        <a:buChar char="–"/>
        <a:defRPr sz="23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5801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6pPr>
      <a:lvl7pPr marL="321112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7pPr>
      <a:lvl8pPr marL="386423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8pPr>
      <a:lvl9pPr marL="4517346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4640560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1178560" y="131446"/>
            <a:ext cx="906272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" y="1463040"/>
            <a:ext cx="1304544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311" tIns="65765" rIns="65311" bIns="6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7940" y="8227696"/>
            <a:ext cx="1465834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65311" tIns="65311" rIns="65311" bIns="653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" y="188596"/>
            <a:ext cx="1219200" cy="8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38581" y="1704976"/>
            <a:ext cx="11176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3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338582" y="7433680"/>
            <a:ext cx="8902699" cy="47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768766" indent="-76876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*	Footnote</a:t>
            </a:r>
          </a:p>
          <a:p>
            <a:pPr marL="768766" indent="-768766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61760" y="7734301"/>
            <a:ext cx="1706880" cy="3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11" tIns="65311" rIns="65311" bIns="653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5pPr>
      <a:lvl6pPr marL="65311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6pPr>
      <a:lvl7pPr marL="130622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7pPr>
      <a:lvl8pPr marL="195933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8pPr>
      <a:lvl9pPr marL="261244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544259" indent="-544259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811852" indent="-317484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56769" indent="-48983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1306220" indent="-494368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904905" indent="-435407" algn="l" rtl="0" eaLnBrk="0" fontAlgn="base" hangingPunct="0">
        <a:spcBef>
          <a:spcPct val="0"/>
        </a:spcBef>
        <a:spcAft>
          <a:spcPts val="1714"/>
        </a:spcAft>
        <a:buClr>
          <a:schemeClr val="tx1"/>
        </a:buClr>
        <a:buChar char="–"/>
        <a:defRPr sz="23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5801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6pPr>
      <a:lvl7pPr marL="321112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7pPr>
      <a:lvl8pPr marL="386423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8pPr>
      <a:lvl9pPr marL="4517346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10"/>
          <a:srcRect l="23065"/>
          <a:stretch>
            <a:fillRect/>
          </a:stretch>
        </p:blipFill>
        <p:spPr bwMode="auto">
          <a:xfrm>
            <a:off x="0" y="1"/>
            <a:ext cx="14640560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1178560" y="131446"/>
            <a:ext cx="906272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" y="1463040"/>
            <a:ext cx="1304544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311" tIns="65765" rIns="65311" bIns="6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7940" y="8227696"/>
            <a:ext cx="1465834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65311" tIns="65311" rIns="65311" bIns="653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" y="188596"/>
            <a:ext cx="1219200" cy="8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6461760" y="7734301"/>
            <a:ext cx="1706880" cy="3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11" tIns="65311" rIns="65311" bIns="653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338581" y="1704976"/>
            <a:ext cx="11176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3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38582" y="7433680"/>
            <a:ext cx="8902699" cy="47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768766" indent="-76876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*	Footnote</a:t>
            </a:r>
          </a:p>
          <a:p>
            <a:pPr marL="768766" indent="-768766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93600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rgbClr val="FFC000"/>
          </a:solidFill>
          <a:latin typeface="Arial" pitchFamily="34" charset="0"/>
        </a:defRPr>
      </a:lvl5pPr>
      <a:lvl6pPr marL="65311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6pPr>
      <a:lvl7pPr marL="1306220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7pPr>
      <a:lvl8pPr marL="195933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8pPr>
      <a:lvl9pPr marL="2612441" algn="l" rtl="0" eaLnBrk="0" fontAlgn="base" hangingPunct="0">
        <a:spcBef>
          <a:spcPct val="20000"/>
        </a:spcBef>
        <a:spcAft>
          <a:spcPct val="0"/>
        </a:spcAft>
        <a:tabLst>
          <a:tab pos="1308489" algn="l"/>
        </a:tabLs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544259" indent="-544259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811852" indent="-317484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56769" indent="-48983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1306220" indent="-494368" algn="l" rtl="0" eaLnBrk="0" fontAlgn="base" hangingPunct="0">
        <a:spcBef>
          <a:spcPct val="0"/>
        </a:spcBef>
        <a:spcAft>
          <a:spcPts val="1714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904905" indent="-435407" algn="l" rtl="0" eaLnBrk="0" fontAlgn="base" hangingPunct="0">
        <a:spcBef>
          <a:spcPct val="0"/>
        </a:spcBef>
        <a:spcAft>
          <a:spcPts val="1714"/>
        </a:spcAft>
        <a:buClr>
          <a:schemeClr val="tx1"/>
        </a:buClr>
        <a:buChar char="–"/>
        <a:defRPr sz="23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5801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6pPr>
      <a:lvl7pPr marL="321112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7pPr>
      <a:lvl8pPr marL="3864235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8pPr>
      <a:lvl9pPr marL="4517346" indent="-435407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22860" y="30928"/>
            <a:ext cx="14630400" cy="1881062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4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3139440" y="676026"/>
            <a:ext cx="795528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10" tIns="38405" rIns="76810" bIns="38405" anchor="ctr"/>
          <a:lstStyle/>
          <a:p>
            <a:pPr algn="ctr" fontAlgn="base">
              <a:spcBef>
                <a:spcPct val="0"/>
              </a:spcBef>
            </a:pPr>
            <a:r>
              <a:rPr lang="en-US" sz="336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6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2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1" y="248325"/>
            <a:ext cx="1517903" cy="146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7FB06D-4827-4176-97D3-69A1056DE5C9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117080" y="7765912"/>
            <a:ext cx="441960" cy="2769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864" tIns="54864" rIns="54864" bIns="54864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2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380" y="4858721"/>
            <a:ext cx="1048512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12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520" y="4675841"/>
            <a:ext cx="1048512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12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62726"/>
            <a:ext cx="14630400" cy="397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60" b="1" dirty="0">
              <a:solidFill>
                <a:srgbClr val="003366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 Innovation and Opportunity Act &amp; </a:t>
            </a:r>
            <a:endParaRPr lang="en-US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Flow Model</a:t>
            </a:r>
            <a:endParaRPr lang="en-US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Beth Goguen, DCS</a:t>
            </a:r>
            <a:endParaRPr lang="en-US" sz="1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2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5 - 7, 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60" b="1" dirty="0">
                <a:solidFill>
                  <a:srgbClr val="003366"/>
                </a:solidFill>
                <a:latin typeface="Calibri" pitchFamily="34" charset="0"/>
              </a:rPr>
              <a:t>                       </a:t>
            </a:r>
            <a:endParaRPr lang="en-US" sz="312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0489" y="281292"/>
            <a:ext cx="69442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 </a:t>
            </a:r>
            <a:r>
              <a:rPr lang="en-US" sz="288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en-US" sz="288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Puerto Rico </a:t>
            </a:r>
          </a:p>
          <a:p>
            <a:pPr algn="ctr"/>
            <a:r>
              <a:rPr lang="en-US" sz="288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Peer-to-Peer</a:t>
            </a:r>
          </a:p>
          <a:p>
            <a:pPr algn="ctr"/>
            <a:r>
              <a:rPr lang="en-US" sz="288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and Training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34" y="327987"/>
            <a:ext cx="3430766" cy="12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goguen\AppData\Local\Microsoft\Windows\Temporary Internet Files\Content.IE5\I54TBX0T\4zd6f7vf-13720522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5354940" cy="35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56388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AT THE END OF THE DAY……..</a:t>
            </a:r>
          </a:p>
          <a:p>
            <a:pPr algn="ctr"/>
            <a:r>
              <a:rPr lang="en-US" sz="4000" dirty="0" smtClean="0"/>
              <a:t>THE RESULTS BOTH TEAMS WANT</a:t>
            </a:r>
            <a:endParaRPr lang="en-US" sz="4000" dirty="0"/>
          </a:p>
        </p:txBody>
      </p:sp>
      <p:pic>
        <p:nvPicPr>
          <p:cNvPr id="4099" name="Picture 3" descr="C:\Users\bgoguen\AppData\Local\Microsoft\Windows\Temporary Internet Files\Content.IE5\ZUA4C4ZR\love-my-jo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59089"/>
            <a:ext cx="456315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6629400" cy="914400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66003"/>
            <a:ext cx="263860" cy="5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266003"/>
            <a:ext cx="263860" cy="5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266003"/>
            <a:ext cx="263860" cy="5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22761"/>
              </p:ext>
            </p:extLst>
          </p:nvPr>
        </p:nvGraphicFramePr>
        <p:xfrm>
          <a:off x="243841" y="1754112"/>
          <a:ext cx="13154661" cy="627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Visio" r:id="rId4" imgW="16751916" imgH="10645992" progId="Visio.Drawing.11">
                  <p:embed/>
                </p:oleObj>
              </mc:Choice>
              <mc:Fallback>
                <p:oleObj name="Visio" r:id="rId4" imgW="16751916" imgH="10645992" progId="Visio.Drawing.11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1" y="1754112"/>
                        <a:ext cx="13154661" cy="6273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1600" y="304800"/>
            <a:ext cx="9022080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Job Seeker Customer Flow Model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" y="1463040"/>
            <a:ext cx="11094720" cy="53200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149109"/>
            <a:ext cx="12801600" cy="68589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1800" b="1" dirty="0"/>
              <a:t>GOAL:  </a:t>
            </a:r>
            <a:r>
              <a:rPr lang="en-US" sz="1800" dirty="0"/>
              <a:t>New </a:t>
            </a:r>
            <a:r>
              <a:rPr lang="en-US" sz="1800" u="sng" dirty="0"/>
              <a:t>statewide</a:t>
            </a:r>
            <a:r>
              <a:rPr lang="en-US" sz="1800" dirty="0"/>
              <a:t> customer flow to manage individuals from various referral sources who are triaged based on new, intensive skill assessment tools to Job Ready and Skill Building Teams within the Career Center.</a:t>
            </a:r>
          </a:p>
        </p:txBody>
      </p:sp>
    </p:spTree>
    <p:extLst>
      <p:ext uri="{BB962C8B-B14F-4D97-AF65-F5344CB8AC3E}">
        <p14:creationId xmlns:p14="http://schemas.microsoft.com/office/powerpoint/2010/main" val="25579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" y="1188721"/>
            <a:ext cx="13776960" cy="43967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Arial (Body)"/>
              </a:rPr>
              <a:t>GOAL</a:t>
            </a:r>
            <a:r>
              <a:rPr lang="en-US" sz="2000" dirty="0" smtClean="0">
                <a:latin typeface="Arial (Body)"/>
              </a:rPr>
              <a:t>:  Increase </a:t>
            </a:r>
            <a:r>
              <a:rPr lang="en-US" sz="2000" dirty="0">
                <a:latin typeface="Arial (Body)"/>
              </a:rPr>
              <a:t>credentialing and job placement outcomes for youth, including youth with barriers to employment.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"/>
            <a:ext cx="10530840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Career Pathway &amp; Customer Flow Model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660337"/>
            <a:ext cx="13776960" cy="58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880" y="131446"/>
            <a:ext cx="9062720" cy="706754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Customer Flow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52" y="1152289"/>
            <a:ext cx="13103248" cy="662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8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880" y="228600"/>
            <a:ext cx="9062720" cy="588646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Customer Flow</a:t>
            </a:r>
            <a:endParaRPr lang="en-US" sz="2400" dirty="0"/>
          </a:p>
        </p:txBody>
      </p:sp>
      <p:pic>
        <p:nvPicPr>
          <p:cNvPr id="3075" name="Picture 3" descr="C:\Users\bgoguen\AppData\Local\Microsoft\Windows\Temporary Internet Files\Content.IE5\W8QAA0R5\wik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907124"/>
            <a:ext cx="5029200" cy="21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371600"/>
            <a:ext cx="12801600" cy="456388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489833" indent="-489833">
              <a:buFont typeface="Wingdings" panose="05000000000000000000" pitchFamily="2" charset="2"/>
              <a:buChar char="q"/>
            </a:pPr>
            <a:r>
              <a:rPr lang="en-US" sz="2400" b="1" dirty="0"/>
              <a:t>Massachusetts will utilize our statewide integrated, technology-based intake and case management information system as the main entry </a:t>
            </a:r>
            <a:r>
              <a:rPr lang="en-US" sz="2400" b="1" dirty="0" smtClean="0"/>
              <a:t>portal - </a:t>
            </a:r>
            <a:r>
              <a:rPr lang="en-US" sz="2400" b="1" dirty="0" err="1" smtClean="0"/>
              <a:t>JobQuest</a:t>
            </a:r>
            <a:r>
              <a:rPr lang="en-US" sz="2400" b="1" dirty="0"/>
              <a:t>.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489833" indent="-489833">
              <a:buFont typeface="Wingdings" panose="05000000000000000000" pitchFamily="2" charset="2"/>
              <a:buChar char="q"/>
            </a:pPr>
            <a:r>
              <a:rPr lang="en-US" sz="2400" dirty="0"/>
              <a:t>MA is in the process of designing and implementing a common intake/registration application with real-time triage processes that feature strong skills and transferability assessments, job matching and job referral, common career planning and reporting systems across all partners.</a:t>
            </a:r>
          </a:p>
          <a:p>
            <a:pPr lvl="0"/>
            <a:r>
              <a:rPr lang="en-US" sz="2400" dirty="0"/>
              <a:t> </a:t>
            </a:r>
          </a:p>
          <a:p>
            <a:pPr marL="489833" indent="-489833">
              <a:buFont typeface="Wingdings" panose="05000000000000000000" pitchFamily="2" charset="2"/>
              <a:buChar char="q"/>
            </a:pPr>
            <a:r>
              <a:rPr lang="en-US" sz="2400" dirty="0"/>
              <a:t>All staff utilize this system and common customers (both job seekers and </a:t>
            </a:r>
            <a:r>
              <a:rPr lang="en-US" sz="2400" dirty="0" smtClean="0"/>
              <a:t>business).  </a:t>
            </a:r>
            <a:endParaRPr lang="en-US" sz="2400" dirty="0"/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89833" indent="-489833">
              <a:buFont typeface="Wingdings" panose="05000000000000000000" pitchFamily="2" charset="2"/>
              <a:buChar char="q"/>
            </a:pPr>
            <a:r>
              <a:rPr lang="en-US" sz="2400" dirty="0"/>
              <a:t>It is imperative to our ability to strengthen the consistency and quality of services provided by the system to job seekers and businesses.  </a:t>
            </a:r>
          </a:p>
        </p:txBody>
      </p:sp>
    </p:spTree>
    <p:extLst>
      <p:ext uri="{BB962C8B-B14F-4D97-AF65-F5344CB8AC3E}">
        <p14:creationId xmlns:p14="http://schemas.microsoft.com/office/powerpoint/2010/main" val="26135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386840" y="314326"/>
            <a:ext cx="13167360" cy="676274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2400" cap="small" dirty="0" smtClean="0">
                <a:solidFill>
                  <a:schemeClr val="bg1"/>
                </a:solidFill>
                <a:cs typeface="Arial" panose="020B0604020202020204" pitchFamily="34" charset="0"/>
              </a:rPr>
              <a:t>Common Customer Flow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731520" y="1143000"/>
            <a:ext cx="6464301" cy="548640"/>
          </a:xfrm>
          <a:solidFill>
            <a:schemeClr val="bg1"/>
          </a:solidFill>
        </p:spPr>
        <p:txBody>
          <a:bodyPr anchor="t"/>
          <a:lstStyle/>
          <a:p>
            <a:pPr algn="ctr"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 CUSTOMER </a:t>
            </a:r>
          </a:p>
        </p:txBody>
      </p:sp>
      <p:sp>
        <p:nvSpPr>
          <p:cNvPr id="1128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432041" y="1143000"/>
            <a:ext cx="6466840" cy="548640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TAA CUSTOMER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8104130"/>
              </p:ext>
            </p:extLst>
          </p:nvPr>
        </p:nvGraphicFramePr>
        <p:xfrm>
          <a:off x="7543800" y="1600200"/>
          <a:ext cx="6477000" cy="63992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03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Receive Notification To Report To Career Center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57" marB="548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Front Desk Sign</a:t>
                      </a:r>
                      <a:r>
                        <a:rPr lang="en-US" sz="1600" baseline="0" dirty="0" smtClean="0">
                          <a:latin typeface="+mn-lt"/>
                        </a:rPr>
                        <a:t> In</a:t>
                      </a:r>
                      <a:r>
                        <a:rPr lang="en-US" sz="1600" dirty="0" smtClean="0">
                          <a:latin typeface="+mn-lt"/>
                        </a:rPr>
                        <a:t> &amp; Register On JOBQUEST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146304" marR="146304" marT="54857" marB="5485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Attend Career Center Seminar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146304" marR="146304" marT="54857" marB="5485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468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latin typeface="+mn-lt"/>
                        </a:rPr>
                        <a:t>INITIAL Meeting: 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endParaRPr lang="en-US" sz="800" baseline="0" dirty="0" smtClean="0">
                        <a:latin typeface="+mn-lt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Receive Assessment  (intro and incorporate tools)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Develop Career Action Plan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Receive Labor Market Information</a:t>
                      </a:r>
                      <a:r>
                        <a:rPr lang="en-US" sz="1600" baseline="0" dirty="0" smtClean="0">
                          <a:latin typeface="+mn-lt"/>
                        </a:rPr>
                        <a:t> 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File TAA eligibility Application (MA Form 1666)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Receive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U.I.</a:t>
                      </a:r>
                      <a:r>
                        <a:rPr lang="en-US" sz="1600" b="1" baseline="0" dirty="0" smtClean="0">
                          <a:latin typeface="+mn-lt"/>
                        </a:rPr>
                        <a:t> Eligibility Assessment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Review 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Work Search Activity Logs &amp; Resume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Sign Training</a:t>
                      </a:r>
                      <a:r>
                        <a:rPr lang="en-US" sz="1600" b="1" baseline="0" dirty="0" smtClean="0">
                          <a:latin typeface="+mn-lt"/>
                        </a:rPr>
                        <a:t> Opportunities (TOP)  and TAA Acknowledgement (review TAA benefits, if eligible)</a:t>
                      </a:r>
                      <a:endParaRPr lang="en-US" sz="1600" b="1" dirty="0" smtClean="0"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Receive Referral To An Additional Career</a:t>
                      </a:r>
                      <a:r>
                        <a:rPr lang="en-US" sz="1600" b="1" baseline="0" dirty="0" smtClean="0">
                          <a:latin typeface="+mn-lt"/>
                        </a:rPr>
                        <a:t> Center Service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57" marB="548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Attend</a:t>
                      </a:r>
                      <a:r>
                        <a:rPr lang="en-US" sz="1600" baseline="0" dirty="0" smtClean="0">
                          <a:latin typeface="+mn-lt"/>
                        </a:rPr>
                        <a:t> 1</a:t>
                      </a:r>
                      <a:r>
                        <a:rPr lang="en-US" sz="1600" baseline="30000" dirty="0" smtClean="0">
                          <a:latin typeface="+mn-lt"/>
                        </a:rPr>
                        <a:t>st</a:t>
                      </a:r>
                      <a:r>
                        <a:rPr lang="en-US" sz="1600" baseline="0" dirty="0" smtClean="0">
                          <a:latin typeface="+mn-lt"/>
                        </a:rPr>
                        <a:t> Career Center Service Referral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57" marB="5485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506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Second Meeting: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Receive more in depth Assessment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Develop Career Action Plan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Review Labor Market Information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Review 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Work Search Activity Logs &amp; Resume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Receive Referral To An Additional Career</a:t>
                      </a:r>
                      <a:r>
                        <a:rPr lang="en-US" sz="1600" b="1" baseline="0" dirty="0" smtClean="0">
                          <a:latin typeface="+mn-lt"/>
                        </a:rPr>
                        <a:t> Center Service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More in depth conversation regarding TAA benefits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57" marB="5485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Attend 2</a:t>
                      </a:r>
                      <a:r>
                        <a:rPr lang="en-US" sz="1600" baseline="30000" dirty="0" smtClean="0">
                          <a:latin typeface="+mn-lt"/>
                        </a:rPr>
                        <a:t>nd</a:t>
                      </a:r>
                      <a:r>
                        <a:rPr lang="en-US" sz="1600" baseline="0" dirty="0" smtClean="0">
                          <a:latin typeface="+mn-lt"/>
                        </a:rPr>
                        <a:t> Career Center Service Referral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57" marB="5485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1561591"/>
              </p:ext>
            </p:extLst>
          </p:nvPr>
        </p:nvGraphicFramePr>
        <p:xfrm>
          <a:off x="762000" y="1524000"/>
          <a:ext cx="6466840" cy="61597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6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46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Receive Notification To Report To Career Center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62" marB="548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Front Desk Sign</a:t>
                      </a:r>
                      <a:r>
                        <a:rPr lang="en-US" sz="1600" baseline="0" dirty="0" smtClean="0">
                          <a:latin typeface="+mn-lt"/>
                        </a:rPr>
                        <a:t> In</a:t>
                      </a:r>
                      <a:r>
                        <a:rPr lang="en-US" sz="1600" dirty="0" smtClean="0">
                          <a:latin typeface="+mn-lt"/>
                        </a:rPr>
                        <a:t> &amp; Register On JOBQUEST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146304" marR="146304" marT="54862" marB="548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Attend Career Center Seminar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146304" marR="146304" marT="54862" marB="548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113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INITIAL RESEA Meeting: </a:t>
                      </a:r>
                    </a:p>
                    <a:p>
                      <a:pPr algn="ctr"/>
                      <a:endParaRPr lang="en-US" sz="800" baseline="0" dirty="0" smtClean="0">
                        <a:latin typeface="+mn-lt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Receive Assessment (intro and incorporate tools)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Develop Career Action Plan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Receive Labor Market Information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Receive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U.I.</a:t>
                      </a:r>
                      <a:r>
                        <a:rPr lang="en-US" sz="1600" b="1" baseline="0" dirty="0" smtClean="0">
                          <a:latin typeface="+mn-lt"/>
                        </a:rPr>
                        <a:t> Eligibility Assessment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Review 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Work Search Activity Logs &amp; Resume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Sign Training</a:t>
                      </a:r>
                      <a:r>
                        <a:rPr lang="en-US" sz="1600" b="1" baseline="0" dirty="0" smtClean="0">
                          <a:latin typeface="+mn-lt"/>
                        </a:rPr>
                        <a:t> Opportunities (TOP) and TAA Acknowledgement</a:t>
                      </a:r>
                      <a:endParaRPr lang="en-US" sz="1600" b="1" dirty="0" smtClean="0"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Receive Referral To An Additional Career</a:t>
                      </a:r>
                      <a:r>
                        <a:rPr lang="en-US" sz="1600" b="1" baseline="0" dirty="0" smtClean="0">
                          <a:latin typeface="+mn-lt"/>
                        </a:rPr>
                        <a:t> Center Service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62" marB="548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Attend</a:t>
                      </a:r>
                      <a:r>
                        <a:rPr lang="en-US" sz="1600" baseline="0" dirty="0" smtClean="0">
                          <a:latin typeface="+mn-lt"/>
                        </a:rPr>
                        <a:t> 1</a:t>
                      </a:r>
                      <a:r>
                        <a:rPr lang="en-US" sz="1600" baseline="30000" dirty="0" smtClean="0">
                          <a:latin typeface="+mn-lt"/>
                        </a:rPr>
                        <a:t>st</a:t>
                      </a:r>
                      <a:r>
                        <a:rPr lang="en-US" sz="1600" baseline="0" dirty="0" smtClean="0">
                          <a:latin typeface="+mn-lt"/>
                        </a:rPr>
                        <a:t> Career Center Service Referral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62" marB="548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18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RESEA REVIEW Meeting: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Receive more in depth Assessment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Develop Career Action Plan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Review Labor Market Information</a:t>
                      </a:r>
                      <a:r>
                        <a:rPr lang="en-US" sz="1600" baseline="0" dirty="0" smtClean="0">
                          <a:latin typeface="+mn-lt"/>
                        </a:rPr>
                        <a:t>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i="1" dirty="0" smtClean="0">
                          <a:latin typeface="+mn-lt"/>
                        </a:rPr>
                        <a:t>Receive</a:t>
                      </a:r>
                      <a:r>
                        <a:rPr lang="en-US" sz="1600" i="1" baseline="0" dirty="0" smtClean="0">
                          <a:latin typeface="+mn-lt"/>
                        </a:rPr>
                        <a:t> </a:t>
                      </a:r>
                      <a:r>
                        <a:rPr lang="en-US" sz="1600" i="1" dirty="0" smtClean="0">
                          <a:latin typeface="+mn-lt"/>
                        </a:rPr>
                        <a:t>U.I.</a:t>
                      </a:r>
                      <a:r>
                        <a:rPr lang="en-US" sz="1600" i="1" baseline="0" dirty="0" smtClean="0">
                          <a:latin typeface="+mn-lt"/>
                        </a:rPr>
                        <a:t> Eligibility Assessment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Review 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Work Search Activity Logs &amp; Resume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Receive Referral To An Additional Career</a:t>
                      </a:r>
                      <a:r>
                        <a:rPr lang="en-US" sz="1600" b="1" baseline="0" dirty="0" smtClean="0">
                          <a:latin typeface="+mn-lt"/>
                        </a:rPr>
                        <a:t> Center Service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62" marB="5486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Attend 2</a:t>
                      </a:r>
                      <a:r>
                        <a:rPr lang="en-US" sz="1600" baseline="30000" dirty="0" smtClean="0">
                          <a:latin typeface="+mn-lt"/>
                        </a:rPr>
                        <a:t>nd</a:t>
                      </a:r>
                      <a:r>
                        <a:rPr lang="en-US" sz="1600" baseline="0" dirty="0" smtClean="0">
                          <a:latin typeface="+mn-lt"/>
                        </a:rPr>
                        <a:t> Career Center Service Referral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6304" marR="146304" marT="54862" marB="5486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680" y="304800"/>
            <a:ext cx="9062720" cy="533400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WIOA Career Services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5360" y="990600"/>
            <a:ext cx="13045440" cy="90133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b="1" dirty="0"/>
          </a:p>
          <a:p>
            <a:r>
              <a:rPr lang="en-US" sz="2400" b="1" dirty="0" smtClean="0"/>
              <a:t>WIOA Career</a:t>
            </a:r>
            <a:r>
              <a:rPr lang="en-US" sz="2400" b="1" dirty="0"/>
              <a:t> </a:t>
            </a:r>
            <a:r>
              <a:rPr lang="en-US" sz="2400" b="1" dirty="0" smtClean="0"/>
              <a:t>Services – interwoven throughout our Customer Flow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6096000" cy="419454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/>
              <a:t>Eligibility for services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/>
              <a:t>Outreach, </a:t>
            </a:r>
            <a:r>
              <a:rPr lang="en-US" sz="2400" dirty="0">
                <a:solidFill>
                  <a:srgbClr val="FF0000"/>
                </a:solidFill>
              </a:rPr>
              <a:t>intake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orientation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Initial assessment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/>
              <a:t>Labor exchange services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/>
              <a:t>Referrals to programs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Labor market information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/>
              <a:t>Performance and cost information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/>
              <a:t>Supportive services information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/>
              <a:t>Information on UI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/>
              <a:t>Financial aid information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 smtClean="0"/>
              <a:t>Follow-up </a:t>
            </a:r>
            <a:r>
              <a:rPr lang="en-US" sz="2400" dirty="0"/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8321" y="16642080"/>
            <a:ext cx="2944016" cy="1133496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/>
              <a:t> </a:t>
            </a:r>
            <a:r>
              <a:rPr lang="en-US" dirty="0"/>
              <a:t>Comprehensive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 Individual</a:t>
            </a:r>
          </a:p>
          <a:p>
            <a:r>
              <a:rPr lang="en-US" dirty="0"/>
              <a:t>employment</a:t>
            </a:r>
          </a:p>
          <a:p>
            <a:r>
              <a:rPr lang="en-US" dirty="0"/>
              <a:t>plan</a:t>
            </a:r>
          </a:p>
          <a:p>
            <a:r>
              <a:rPr lang="en-US" dirty="0"/>
              <a:t> Career</a:t>
            </a:r>
          </a:p>
          <a:p>
            <a:r>
              <a:rPr lang="en-US" dirty="0"/>
              <a:t>planning,</a:t>
            </a:r>
          </a:p>
          <a:p>
            <a:r>
              <a:rPr lang="en-US" dirty="0"/>
              <a:t>counseling</a:t>
            </a:r>
          </a:p>
          <a:p>
            <a:r>
              <a:rPr lang="en-US" dirty="0"/>
              <a:t> Short--‐term</a:t>
            </a:r>
          </a:p>
          <a:p>
            <a:r>
              <a:rPr lang="en-US" dirty="0"/>
              <a:t>prevocational</a:t>
            </a:r>
          </a:p>
          <a:p>
            <a:r>
              <a:rPr lang="en-US" dirty="0"/>
              <a:t>services</a:t>
            </a:r>
          </a:p>
          <a:p>
            <a:r>
              <a:rPr lang="en-US" dirty="0"/>
              <a:t> Work</a:t>
            </a:r>
          </a:p>
          <a:p>
            <a:r>
              <a:rPr lang="en-US" dirty="0"/>
              <a:t>experience,</a:t>
            </a:r>
          </a:p>
          <a:p>
            <a:r>
              <a:rPr lang="en-US" dirty="0"/>
              <a:t>internships</a:t>
            </a:r>
          </a:p>
          <a:p>
            <a:r>
              <a:rPr lang="en-US" dirty="0"/>
              <a:t> Out--‐of--‐area</a:t>
            </a:r>
          </a:p>
          <a:p>
            <a:r>
              <a:rPr lang="en-US" dirty="0"/>
              <a:t>job</a:t>
            </a:r>
          </a:p>
          <a:p>
            <a:r>
              <a:rPr lang="en-US" dirty="0"/>
              <a:t>search</a:t>
            </a:r>
          </a:p>
          <a:p>
            <a:r>
              <a:rPr lang="en-US" i="1" dirty="0"/>
              <a:t>(WIOA</a:t>
            </a:r>
          </a:p>
          <a:p>
            <a:r>
              <a:rPr lang="en-US" i="1" dirty="0"/>
              <a:t>Does</a:t>
            </a:r>
          </a:p>
          <a:p>
            <a:r>
              <a:rPr lang="en-US" i="1" dirty="0"/>
              <a:t>Not</a:t>
            </a:r>
          </a:p>
          <a:p>
            <a:r>
              <a:rPr lang="en-US" i="1" dirty="0"/>
              <a:t>Include:</a:t>
            </a:r>
          </a:p>
          <a:p>
            <a:r>
              <a:rPr lang="en-US" i="1" dirty="0"/>
              <a:t>“Case</a:t>
            </a:r>
          </a:p>
          <a:p>
            <a:r>
              <a:rPr lang="en-US" i="1" dirty="0"/>
              <a:t>management</a:t>
            </a:r>
          </a:p>
          <a:p>
            <a:r>
              <a:rPr lang="en-US" i="1" dirty="0"/>
              <a:t>for</a:t>
            </a:r>
          </a:p>
          <a:p>
            <a:r>
              <a:rPr lang="en-US" i="1" dirty="0"/>
              <a:t>participants</a:t>
            </a:r>
          </a:p>
          <a:p>
            <a:r>
              <a:rPr lang="en-US" i="1" dirty="0"/>
              <a:t>seeking</a:t>
            </a:r>
          </a:p>
          <a:p>
            <a:r>
              <a:rPr lang="en-US" i="1" dirty="0"/>
              <a:t>training</a:t>
            </a:r>
          </a:p>
          <a:p>
            <a:r>
              <a:rPr lang="en-US" i="1" dirty="0"/>
              <a:t>services”)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8996" y="2286000"/>
            <a:ext cx="6705600" cy="34558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Comprehensive assessment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Individual employment plan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Career planning, counseling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</a:rPr>
              <a:t>Short‐term </a:t>
            </a:r>
            <a:r>
              <a:rPr lang="en-US" sz="2400" dirty="0">
                <a:latin typeface="Calibri" panose="020F0502020204030204" pitchFamily="34" charset="0"/>
              </a:rPr>
              <a:t>prevocational services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Work experience (internships)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</a:rPr>
              <a:t>Out-of-area </a:t>
            </a:r>
            <a:r>
              <a:rPr lang="en-US" sz="2400" dirty="0">
                <a:latin typeface="Calibri" panose="020F0502020204030204" pitchFamily="34" charset="0"/>
              </a:rPr>
              <a:t>job search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Financial literacy services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English language acquisition</a:t>
            </a:r>
          </a:p>
          <a:p>
            <a:pPr marL="408194" indent="-408194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Workforce preparation</a:t>
            </a:r>
          </a:p>
        </p:txBody>
      </p:sp>
      <p:pic>
        <p:nvPicPr>
          <p:cNvPr id="2052" name="Picture 4" descr="C:\Users\bgoguen\AppData\Local\Microsoft\Windows\Temporary Internet Files\Content.IE5\7KPRNI3S\linee-guida-500x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765" y="5867400"/>
            <a:ext cx="2843821" cy="1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8910320" cy="914400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Tools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2801973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Triage is the key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3124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Utilize </a:t>
            </a:r>
            <a:r>
              <a:rPr lang="en-US" sz="2400" i="1" dirty="0"/>
              <a:t>the information provided by the </a:t>
            </a:r>
            <a:r>
              <a:rPr lang="en-US" sz="2400" i="1" dirty="0" smtClean="0"/>
              <a:t>customer </a:t>
            </a:r>
            <a:r>
              <a:rPr lang="en-US" sz="2400" i="1" dirty="0"/>
              <a:t>and know how to ask the right </a:t>
            </a:r>
            <a:r>
              <a:rPr lang="en-US" sz="2400" i="1" dirty="0" smtClean="0"/>
              <a:t>questions</a:t>
            </a:r>
            <a:endParaRPr lang="en-US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01973"/>
            <a:ext cx="4445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1" b="25777"/>
          <a:stretch/>
        </p:blipFill>
        <p:spPr bwMode="auto">
          <a:xfrm>
            <a:off x="11939035" y="2286000"/>
            <a:ext cx="218233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5117" y="2156129"/>
            <a:ext cx="83020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Burning Glass: </a:t>
            </a:r>
            <a:r>
              <a:rPr lang="en-US" sz="2000" dirty="0" smtClean="0"/>
              <a:t>NEW </a:t>
            </a:r>
            <a:r>
              <a:rPr lang="en-US" sz="2000" dirty="0"/>
              <a:t>January, 2018, EOLWD/DCS contracted </a:t>
            </a:r>
            <a:r>
              <a:rPr lang="en-US" sz="2000" dirty="0" smtClean="0"/>
              <a:t>with this </a:t>
            </a:r>
            <a:r>
              <a:rPr lang="en-US" sz="2000" dirty="0"/>
              <a:t>local </a:t>
            </a:r>
            <a:r>
              <a:rPr lang="en-US" sz="2000" dirty="0" smtClean="0"/>
              <a:t>company for </a:t>
            </a:r>
            <a:r>
              <a:rPr lang="en-US" sz="2000" dirty="0"/>
              <a:t>the use of their Labor Insight tool and for a feed of open job orders to our </a:t>
            </a:r>
            <a:r>
              <a:rPr lang="en-US" sz="2000" dirty="0" err="1" smtClean="0"/>
              <a:t>JobQuest</a:t>
            </a:r>
            <a:r>
              <a:rPr lang="en-US" sz="2000" dirty="0" smtClean="0"/>
              <a:t> system.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TORQworks</a:t>
            </a:r>
            <a:r>
              <a:rPr lang="en-US" sz="2000" dirty="0" smtClean="0"/>
              <a:t>’: a patented TORQ algorithm </a:t>
            </a:r>
            <a:r>
              <a:rPr lang="en-US" sz="2000" dirty="0"/>
              <a:t>ranks alternative occupations based on transferable </a:t>
            </a:r>
            <a:r>
              <a:rPr lang="en-US" sz="2000" u="sng" dirty="0"/>
              <a:t>skills</a:t>
            </a:r>
            <a:r>
              <a:rPr lang="en-US" sz="2000" dirty="0"/>
              <a:t> from a client’s individual work experience across multiple occupations, presented with all the key data required to make informed decisions in a job </a:t>
            </a:r>
            <a:r>
              <a:rPr lang="en-US" sz="2000" dirty="0" smtClean="0"/>
              <a:t>search.</a:t>
            </a:r>
          </a:p>
          <a:p>
            <a:endParaRPr lang="en-US" sz="2000" dirty="0" smtClean="0"/>
          </a:p>
          <a:p>
            <a:r>
              <a:rPr lang="en-US" sz="2000" dirty="0" smtClean="0"/>
              <a:t>Career Readiness </a:t>
            </a:r>
            <a:r>
              <a:rPr lang="en-US" sz="2000" dirty="0" smtClean="0"/>
              <a:t>101: an </a:t>
            </a:r>
            <a:r>
              <a:rPr lang="en-US" sz="2000" dirty="0" smtClean="0"/>
              <a:t>internet-based comprehensive</a:t>
            </a:r>
            <a:r>
              <a:rPr lang="en-US" sz="2000" dirty="0"/>
              <a:t>, easy-to-use curriculum to help individuals </a:t>
            </a:r>
            <a:r>
              <a:rPr lang="en-US" sz="2000" dirty="0" smtClean="0"/>
              <a:t>master work </a:t>
            </a:r>
            <a:r>
              <a:rPr lang="en-US" sz="2000" dirty="0"/>
              <a:t>readiness skills they need to be successful in a changing workplace. </a:t>
            </a:r>
            <a:r>
              <a:rPr lang="en-US" sz="2000" dirty="0" smtClean="0"/>
              <a:t>It incorporates </a:t>
            </a:r>
            <a:r>
              <a:rPr lang="en-US" sz="2000" dirty="0"/>
              <a:t>tools and activities for identifying career interests, developing a resume</a:t>
            </a:r>
            <a:r>
              <a:rPr lang="en-US" sz="2000" dirty="0" smtClean="0"/>
              <a:t>, creating </a:t>
            </a:r>
            <a:r>
              <a:rPr lang="en-US" sz="2000" dirty="0"/>
              <a:t>and managing a personal budget and exploring careers through job shadowing </a:t>
            </a:r>
            <a:r>
              <a:rPr lang="en-US" sz="2000" dirty="0" smtClean="0"/>
              <a:t>and mentoring</a:t>
            </a:r>
            <a:r>
              <a:rPr 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1447800"/>
            <a:ext cx="12534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Information is gathered not only through conversation, but also assessment tools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206512"/>
            <a:ext cx="1523999" cy="11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894" y="3657600"/>
            <a:ext cx="1996260" cy="70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6629400" cy="914400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Ready Team v. Training Team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1" y="2667000"/>
            <a:ext cx="9115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Focus on getting a job-resume, workshops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Education and experience are marketable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Current and in demand skills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Labor Market Information supports education, experience and skills in demand</a:t>
            </a:r>
          </a:p>
        </p:txBody>
      </p:sp>
      <p:sp>
        <p:nvSpPr>
          <p:cNvPr id="4" name="Rectangle 3"/>
          <p:cNvSpPr/>
          <p:nvPr/>
        </p:nvSpPr>
        <p:spPr>
          <a:xfrm rot="20980290">
            <a:off x="846804" y="1519377"/>
            <a:ext cx="3141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Job Ready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4" name="Picture 2" descr="C:\Users\bgoguen\AppData\Local\Microsoft\Windows\Temporary Internet Files\Content.IE5\ZUA4C4ZR\job_opening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676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964328">
            <a:off x="7945153" y="5156453"/>
            <a:ext cx="5498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Skill Development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5181600"/>
            <a:ext cx="86105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What skills do I need to update?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Labor </a:t>
            </a:r>
            <a:r>
              <a:rPr lang="en-US" sz="2400" dirty="0"/>
              <a:t>Market I</a:t>
            </a:r>
            <a:r>
              <a:rPr lang="en-US" sz="2400" dirty="0" smtClean="0"/>
              <a:t>nformation supports need to update education</a:t>
            </a:r>
            <a:r>
              <a:rPr lang="en-US" sz="2400" dirty="0"/>
              <a:t>, experience and skills </a:t>
            </a:r>
            <a:r>
              <a:rPr lang="en-US" sz="2400" dirty="0" smtClean="0"/>
              <a:t>to compete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What programs can assist me with the cost?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What supports are available?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5" name="Picture 3" descr="C:\Users\bgoguen\AppData\Local\Microsoft\Windows\Temporary Internet Files\Content.IE5\K79GRQBJ\bigstock_Online_Education_11092172-e13303861019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477000"/>
            <a:ext cx="18287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8599</TotalTime>
  <Words>1021</Words>
  <Application>Microsoft Office PowerPoint</Application>
  <PresentationFormat>Custom</PresentationFormat>
  <Paragraphs>181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 (Body)</vt:lpstr>
      <vt:lpstr>Book Antiqua</vt:lpstr>
      <vt:lpstr>Calibri</vt:lpstr>
      <vt:lpstr>Symbol</vt:lpstr>
      <vt:lpstr>Wingdings</vt:lpstr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7_Blue Presentation Template - MA HHS - small logos</vt:lpstr>
      <vt:lpstr>Visio</vt:lpstr>
      <vt:lpstr>PowerPoint Presentation</vt:lpstr>
      <vt:lpstr>PowerPoint Presentation</vt:lpstr>
      <vt:lpstr>PowerPoint Presentation</vt:lpstr>
      <vt:lpstr>Business Customer Flow</vt:lpstr>
      <vt:lpstr>Integrated Customer Flow</vt:lpstr>
      <vt:lpstr>Common Customer Flow  </vt:lpstr>
      <vt:lpstr>WIOA Career Services</vt:lpstr>
      <vt:lpstr>Assessment Tools</vt:lpstr>
      <vt:lpstr>Job Ready Team v. Training Team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Advani, Ramesh (ANF)</dc:creator>
  <cp:lastModifiedBy>Seifried, Leslie (EOL)</cp:lastModifiedBy>
  <cp:revision>815</cp:revision>
  <cp:lastPrinted>2016-04-05T14:22:00Z</cp:lastPrinted>
  <dcterms:created xsi:type="dcterms:W3CDTF">2014-04-27T20:43:35Z</dcterms:created>
  <dcterms:modified xsi:type="dcterms:W3CDTF">2018-03-01T14:44:51Z</dcterms:modified>
</cp:coreProperties>
</file>