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4" r:id="rId3"/>
    <p:sldMasterId id="2147483682" r:id="rId4"/>
    <p:sldMasterId id="2147483690" r:id="rId5"/>
    <p:sldMasterId id="2147483698" r:id="rId6"/>
    <p:sldMasterId id="2147483708" r:id="rId7"/>
  </p:sldMasterIdLst>
  <p:notesMasterIdLst>
    <p:notesMasterId r:id="rId33"/>
  </p:notesMasterIdLst>
  <p:handoutMasterIdLst>
    <p:handoutMasterId r:id="rId34"/>
  </p:handoutMasterIdLst>
  <p:sldIdLst>
    <p:sldId id="606" r:id="rId8"/>
    <p:sldId id="607" r:id="rId9"/>
    <p:sldId id="600" r:id="rId10"/>
    <p:sldId id="601" r:id="rId11"/>
    <p:sldId id="602" r:id="rId12"/>
    <p:sldId id="603" r:id="rId13"/>
    <p:sldId id="604" r:id="rId14"/>
    <p:sldId id="583" r:id="rId15"/>
    <p:sldId id="574" r:id="rId16"/>
    <p:sldId id="572" r:id="rId17"/>
    <p:sldId id="573" r:id="rId18"/>
    <p:sldId id="594" r:id="rId19"/>
    <p:sldId id="595" r:id="rId20"/>
    <p:sldId id="596" r:id="rId21"/>
    <p:sldId id="593" r:id="rId22"/>
    <p:sldId id="590" r:id="rId23"/>
    <p:sldId id="591" r:id="rId24"/>
    <p:sldId id="592" r:id="rId25"/>
    <p:sldId id="569" r:id="rId26"/>
    <p:sldId id="597" r:id="rId27"/>
    <p:sldId id="579" r:id="rId28"/>
    <p:sldId id="576" r:id="rId29"/>
    <p:sldId id="605" r:id="rId30"/>
    <p:sldId id="578" r:id="rId31"/>
    <p:sldId id="599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e, Mark (ANF)" initials="FM" lastIdx="8" clrIdx="0"/>
  <p:cmAuthor id="1" name="Sanchez, Natalie (ANF)" initials="SN(" lastIdx="0" clrIdx="1"/>
  <p:cmAuthor id="2" name="O'Malley, Helen (ANF)" initials="OH" lastIdx="1" clrIdx="2"/>
  <p:cmAuthor id="3" name="Boyle, Marilyn (DWD)" initials="MB" lastIdx="1" clrIdx="3"/>
  <p:cmAuthor id="4" name="Marlow, Ronald G(EOLWD)" initials="RGM" lastIdx="1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3399"/>
    <a:srgbClr val="0033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0452" autoAdjust="0"/>
  </p:normalViewPr>
  <p:slideViewPr>
    <p:cSldViewPr>
      <p:cViewPr varScale="1">
        <p:scale>
          <a:sx n="76" d="100"/>
          <a:sy n="76" d="100"/>
        </p:scale>
        <p:origin x="8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FFA6A-8C8D-4AF1-86D1-F87727022961}" type="doc">
      <dgm:prSet loTypeId="urn:microsoft.com/office/officeart/2005/8/layout/radial1" loCatId="relationship" qsTypeId="urn:microsoft.com/office/officeart/2005/8/quickstyle/simple2" qsCatId="simple" csTypeId="urn:microsoft.com/office/officeart/2005/8/colors/colorful2" csCatId="colorful" phldr="1"/>
      <dgm:spPr/>
    </dgm:pt>
    <dgm:pt modelId="{3BC95F13-1AEE-432D-B2BD-AB34674B1EB1}" type="pres">
      <dgm:prSet presAssocID="{10FFFA6A-8C8D-4AF1-86D1-F8772702296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82B71E7F-9EF3-492E-B61C-FCB2EAC24FEB}" type="presOf" srcId="{10FFFA6A-8C8D-4AF1-86D1-F87727022961}" destId="{3BC95F13-1AEE-432D-B2BD-AB34674B1EB1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FFA6A-8C8D-4AF1-86D1-F87727022961}" type="doc">
      <dgm:prSet loTypeId="urn:microsoft.com/office/officeart/2005/8/layout/radial1" loCatId="relationship" qsTypeId="urn:microsoft.com/office/officeart/2005/8/quickstyle/simple1" qsCatId="simple" csTypeId="urn:microsoft.com/office/officeart/2005/8/colors/colorful4" csCatId="colorful" phldr="1"/>
      <dgm:spPr/>
    </dgm:pt>
    <dgm:pt modelId="{3BC95F13-1AEE-432D-B2BD-AB34674B1EB1}" type="pres">
      <dgm:prSet presAssocID="{10FFFA6A-8C8D-4AF1-86D1-F8772702296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37A33A93-215A-4369-A051-F91598E9CC40}" type="presOf" srcId="{10FFFA6A-8C8D-4AF1-86D1-F87727022961}" destId="{3BC95F13-1AEE-432D-B2BD-AB34674B1EB1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FFA6A-8C8D-4AF1-86D1-F87727022961}" type="doc">
      <dgm:prSet loTypeId="urn:microsoft.com/office/officeart/2005/8/layout/radial1" loCatId="relationship" qsTypeId="urn:microsoft.com/office/officeart/2005/8/quickstyle/simple1" qsCatId="simple" csTypeId="urn:microsoft.com/office/officeart/2005/8/colors/colorful4" csCatId="colorful" phldr="1"/>
      <dgm:spPr/>
    </dgm:pt>
    <dgm:pt modelId="{3BC95F13-1AEE-432D-B2BD-AB34674B1EB1}" type="pres">
      <dgm:prSet presAssocID="{10FFFA6A-8C8D-4AF1-86D1-F8772702296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63A0329D-23C6-4971-8180-CF54D66C09F9}" type="presOf" srcId="{10FFFA6A-8C8D-4AF1-86D1-F87727022961}" destId="{3BC95F13-1AEE-432D-B2BD-AB34674B1EB1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FFA6A-8C8D-4AF1-86D1-F87727022961}" type="doc">
      <dgm:prSet loTypeId="urn:microsoft.com/office/officeart/2005/8/layout/radial1" loCatId="relationship" qsTypeId="urn:microsoft.com/office/officeart/2005/8/quickstyle/simple1" qsCatId="simple" csTypeId="urn:microsoft.com/office/officeart/2005/8/colors/colorful4" csCatId="colorful" phldr="1"/>
      <dgm:spPr/>
    </dgm:pt>
    <dgm:pt modelId="{3BC95F13-1AEE-432D-B2BD-AB34674B1EB1}" type="pres">
      <dgm:prSet presAssocID="{10FFFA6A-8C8D-4AF1-86D1-F8772702296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A5710422-78DF-438C-80DA-2AA0D051E074}" type="presOf" srcId="{10FFFA6A-8C8D-4AF1-86D1-F87727022961}" destId="{3BC95F13-1AEE-432D-B2BD-AB34674B1EB1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9A1AA0-2806-47A6-AB36-0712EF071997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CE6A47B-B736-4B71-A7F0-0694B778FB32}">
      <dgm:prSet phldrT="[Text]" custT="1"/>
      <dgm:spPr>
        <a:xfrm>
          <a:off x="690" y="1366837"/>
          <a:ext cx="1106276" cy="1822450"/>
        </a:xfr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 b="1" dirty="0" smtClean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WIOA</a:t>
          </a:r>
        </a:p>
        <a:p>
          <a:r>
            <a:rPr lang="en-US" sz="800" b="1" dirty="0" smtClean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July 2014 Enacted</a:t>
          </a:r>
          <a:endParaRPr lang="en-US" sz="800" b="1" dirty="0">
            <a:solidFill>
              <a:srgbClr val="FF000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37715365-D704-4A84-AC86-17BEBF0422FF}" type="parTrans" cxnId="{17FF3D09-C901-409E-ABB7-E8953AB090CA}">
      <dgm:prSet/>
      <dgm:spPr/>
      <dgm:t>
        <a:bodyPr/>
        <a:lstStyle/>
        <a:p>
          <a:endParaRPr lang="en-US"/>
        </a:p>
      </dgm:t>
    </dgm:pt>
    <dgm:pt modelId="{BA826B50-2283-4F6F-B402-1AF557CF4B25}" type="sibTrans" cxnId="{17FF3D09-C901-409E-ABB7-E8953AB090CA}">
      <dgm:prSet/>
      <dgm:spPr/>
      <dgm:t>
        <a:bodyPr/>
        <a:lstStyle/>
        <a:p>
          <a:endParaRPr lang="en-US"/>
        </a:p>
      </dgm:t>
    </dgm:pt>
    <dgm:pt modelId="{4A00CAD6-72C9-4F82-910B-1C6C25ADE259}">
      <dgm:prSet custT="1"/>
      <dgm:spPr>
        <a:xfrm>
          <a:off x="1162280" y="1366837"/>
          <a:ext cx="1106276" cy="1822450"/>
        </a:xfrm>
        <a:solidFill>
          <a:srgbClr val="003399">
            <a:alpha val="90000"/>
            <a:hueOff val="0"/>
            <a:satOff val="0"/>
            <a:lumOff val="0"/>
            <a:alphaOff val="-6667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Combined</a:t>
          </a:r>
          <a:b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</a:br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State Plan </a:t>
          </a:r>
          <a:b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</a:br>
          <a:r>
            <a:rPr lang="en-US" sz="800" b="1" i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Draft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November 2015 </a:t>
          </a:r>
          <a:r>
            <a:rPr lang="en-US" sz="7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</a:p>
      </dgm:t>
    </dgm:pt>
    <dgm:pt modelId="{859B551D-3E8D-4E7B-8CC7-67A0669DC795}" type="parTrans" cxnId="{689C4443-3609-4C6D-ACBA-AB0440FE43EB}">
      <dgm:prSet/>
      <dgm:spPr/>
      <dgm:t>
        <a:bodyPr/>
        <a:lstStyle/>
        <a:p>
          <a:endParaRPr lang="en-US"/>
        </a:p>
      </dgm:t>
    </dgm:pt>
    <dgm:pt modelId="{8E757146-0F1E-495B-98C3-19FE2667F3B3}" type="sibTrans" cxnId="{689C4443-3609-4C6D-ACBA-AB0440FE43EB}">
      <dgm:prSet/>
      <dgm:spPr/>
      <dgm:t>
        <a:bodyPr/>
        <a:lstStyle/>
        <a:p>
          <a:endParaRPr lang="en-US"/>
        </a:p>
      </dgm:t>
    </dgm:pt>
    <dgm:pt modelId="{FCA95153-445E-4B91-99E0-78F3733BDF45}">
      <dgm:prSet custT="1"/>
      <dgm:spPr>
        <a:xfrm>
          <a:off x="3485461" y="1366837"/>
          <a:ext cx="1106276" cy="1822450"/>
        </a:xfrm>
        <a:solidFill>
          <a:srgbClr val="FF0000">
            <a:alpha val="7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Implementation Phase:</a:t>
          </a:r>
        </a:p>
        <a:p>
          <a:pPr algn="ctr"/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Technical Assistance &amp; WIOA State Policy Guidance for local areas</a:t>
          </a:r>
        </a:p>
        <a:p>
          <a:pPr algn="ctr"/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April, 2016 – </a:t>
          </a:r>
        </a:p>
        <a:p>
          <a:pPr algn="ctr"/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On-going</a:t>
          </a:r>
        </a:p>
      </dgm:t>
    </dgm:pt>
    <dgm:pt modelId="{A301246F-7538-4B2B-A24A-C08DFC702EDE}" type="parTrans" cxnId="{95A6F16B-AD40-489D-957A-EE3E4CED4E74}">
      <dgm:prSet/>
      <dgm:spPr/>
      <dgm:t>
        <a:bodyPr/>
        <a:lstStyle/>
        <a:p>
          <a:endParaRPr lang="en-US"/>
        </a:p>
      </dgm:t>
    </dgm:pt>
    <dgm:pt modelId="{BCA3E0F1-9372-4DAF-8FA8-83FF0A3764B8}" type="sibTrans" cxnId="{95A6F16B-AD40-489D-957A-EE3E4CED4E74}">
      <dgm:prSet/>
      <dgm:spPr/>
      <dgm:t>
        <a:bodyPr/>
        <a:lstStyle/>
        <a:p>
          <a:endParaRPr lang="en-US"/>
        </a:p>
      </dgm:t>
    </dgm:pt>
    <dgm:pt modelId="{385F40A9-B62F-4E47-AD92-FFDDF8F720FA}">
      <dgm:prSet phldrT="[Text]" custT="1"/>
      <dgm:spPr>
        <a:xfrm>
          <a:off x="690" y="1366837"/>
          <a:ext cx="1106276" cy="1822450"/>
        </a:xfr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 b="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Lead Operator</a:t>
          </a:r>
        </a:p>
        <a:p>
          <a:r>
            <a:rPr lang="en-US" sz="800" b="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In Place</a:t>
          </a:r>
        </a:p>
        <a:p>
          <a:r>
            <a:rPr lang="en-US" sz="800" b="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Local Signed</a:t>
          </a:r>
        </a:p>
        <a:p>
          <a:r>
            <a:rPr lang="en-US" sz="800" b="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Umbrella </a:t>
          </a:r>
        </a:p>
        <a:p>
          <a:r>
            <a:rPr lang="en-US" sz="800" b="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MOU </a:t>
          </a:r>
        </a:p>
        <a:p>
          <a:r>
            <a:rPr lang="en-US" sz="800" b="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July 1, 2017</a:t>
          </a:r>
          <a:endParaRPr lang="en-US" sz="800" b="0" dirty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0D4AC2EE-D2E0-460F-8303-6912EBC8E4F8}" type="parTrans" cxnId="{04F3D28B-179F-4D90-8E48-66649C56988D}">
      <dgm:prSet/>
      <dgm:spPr/>
      <dgm:t>
        <a:bodyPr/>
        <a:lstStyle/>
        <a:p>
          <a:endParaRPr lang="en-US"/>
        </a:p>
      </dgm:t>
    </dgm:pt>
    <dgm:pt modelId="{B06FCE2C-0270-4781-8583-4648B2CCB93D}" type="sibTrans" cxnId="{04F3D28B-179F-4D90-8E48-66649C56988D}">
      <dgm:prSet/>
      <dgm:spPr/>
      <dgm:t>
        <a:bodyPr/>
        <a:lstStyle/>
        <a:p>
          <a:endParaRPr lang="en-US"/>
        </a:p>
      </dgm:t>
    </dgm:pt>
    <dgm:pt modelId="{80B45AB0-4A07-419D-B5A2-D999263884DA}">
      <dgm:prSet phldrT="[Text]" custT="1"/>
      <dgm:spPr>
        <a:xfrm>
          <a:off x="690" y="1366837"/>
          <a:ext cx="1106276" cy="1822450"/>
        </a:xfr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6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MWIB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Establishes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WIOA Steering Committee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October, 2014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Steering Committee &amp;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Workgroups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October, 2014 – November, 2015</a:t>
          </a:r>
        </a:p>
      </dgm:t>
    </dgm:pt>
    <dgm:pt modelId="{1BAE56D5-4819-4AE8-A4A6-68C4BACA04C5}" type="parTrans" cxnId="{BAACA4D2-5FA5-40BA-AA98-D364A01F4305}">
      <dgm:prSet/>
      <dgm:spPr/>
      <dgm:t>
        <a:bodyPr/>
        <a:lstStyle/>
        <a:p>
          <a:endParaRPr lang="en-US"/>
        </a:p>
      </dgm:t>
    </dgm:pt>
    <dgm:pt modelId="{1AF1A7C0-F4DB-4B43-A8E9-0E28EA4E27A7}" type="sibTrans" cxnId="{BAACA4D2-5FA5-40BA-AA98-D364A01F4305}">
      <dgm:prSet/>
      <dgm:spPr/>
      <dgm:t>
        <a:bodyPr/>
        <a:lstStyle/>
        <a:p>
          <a:endParaRPr lang="en-US"/>
        </a:p>
      </dgm:t>
    </dgm:pt>
    <dgm:pt modelId="{3C1774F5-A65A-4A1B-8E7C-42B369A7673F}">
      <dgm:prSet phldrT="[Text]" custT="1"/>
      <dgm:spPr>
        <a:xfrm>
          <a:off x="690" y="1366837"/>
          <a:ext cx="1106276" cy="1822450"/>
        </a:xfr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Final Rules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Enacted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August, 2016</a:t>
          </a:r>
          <a:endParaRPr lang="en-US" sz="800" b="1" dirty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E7D26E8E-8D57-4C8C-8F90-CA282C6AA643}" type="parTrans" cxnId="{2BA05D73-1C51-496B-AAF2-1C61C1B16C7A}">
      <dgm:prSet/>
      <dgm:spPr/>
      <dgm:t>
        <a:bodyPr/>
        <a:lstStyle/>
        <a:p>
          <a:endParaRPr lang="en-US"/>
        </a:p>
      </dgm:t>
    </dgm:pt>
    <dgm:pt modelId="{6DC79522-48BB-487B-B18B-936BADFC4E6F}" type="sibTrans" cxnId="{2BA05D73-1C51-496B-AAF2-1C61C1B16C7A}">
      <dgm:prSet/>
      <dgm:spPr/>
      <dgm:t>
        <a:bodyPr/>
        <a:lstStyle/>
        <a:p>
          <a:endParaRPr lang="en-US"/>
        </a:p>
      </dgm:t>
    </dgm:pt>
    <dgm:pt modelId="{B15354E0-D6BF-4266-874F-93899DA6D75B}">
      <dgm:prSet phldrT="[Text]" custT="1"/>
      <dgm:spPr>
        <a:xfrm>
          <a:off x="690" y="1366837"/>
          <a:ext cx="1106276" cy="1822450"/>
        </a:xfr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700" b="1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 </a:t>
          </a:r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Provisions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Take  Effect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July 2015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*ETPL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*Eligibility</a:t>
          </a:r>
        </a:p>
      </dgm:t>
    </dgm:pt>
    <dgm:pt modelId="{D310FF06-C4E1-438A-B551-FF5EBF5D84E4}" type="parTrans" cxnId="{B1F8A748-E3EE-40DC-8629-13B85F2975D9}">
      <dgm:prSet/>
      <dgm:spPr/>
      <dgm:t>
        <a:bodyPr/>
        <a:lstStyle/>
        <a:p>
          <a:endParaRPr lang="en-US"/>
        </a:p>
      </dgm:t>
    </dgm:pt>
    <dgm:pt modelId="{33FB3331-0173-4840-A8A4-87EA68717B21}" type="sibTrans" cxnId="{B1F8A748-E3EE-40DC-8629-13B85F2975D9}">
      <dgm:prSet/>
      <dgm:spPr/>
      <dgm:t>
        <a:bodyPr/>
        <a:lstStyle/>
        <a:p>
          <a:endParaRPr lang="en-US"/>
        </a:p>
      </dgm:t>
    </dgm:pt>
    <dgm:pt modelId="{58739A3A-88CD-4EB4-A4AF-67CE88268FF3}">
      <dgm:prSet phldrT="[Text]" custT="1"/>
      <dgm:spPr>
        <a:xfrm>
          <a:off x="690" y="1366837"/>
          <a:ext cx="1106276" cy="1822450"/>
        </a:xfr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Submission of Combined State Plan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March, 3, 2016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Adjusted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April 1, 2016</a:t>
          </a:r>
        </a:p>
        <a:p>
          <a:endParaRPr lang="en-US" sz="800" b="1" dirty="0" smtClean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DOL Final Approval</a:t>
          </a:r>
        </a:p>
        <a:p>
          <a:r>
            <a:rPr lang="en-US" sz="8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October, 2016</a:t>
          </a:r>
          <a:endParaRPr lang="en-US" sz="800" b="1" dirty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F5EFCA1-29D6-4BD9-932A-C76F407E741D}" type="parTrans" cxnId="{3E2A02FA-8B68-4E64-882B-DA157D7449EC}">
      <dgm:prSet/>
      <dgm:spPr/>
      <dgm:t>
        <a:bodyPr/>
        <a:lstStyle/>
        <a:p>
          <a:endParaRPr lang="en-US"/>
        </a:p>
      </dgm:t>
    </dgm:pt>
    <dgm:pt modelId="{21A828E6-AE99-40BD-9130-6913535A2AF5}" type="sibTrans" cxnId="{3E2A02FA-8B68-4E64-882B-DA157D7449EC}">
      <dgm:prSet/>
      <dgm:spPr/>
      <dgm:t>
        <a:bodyPr/>
        <a:lstStyle/>
        <a:p>
          <a:endParaRPr lang="en-US"/>
        </a:p>
      </dgm:t>
    </dgm:pt>
    <dgm:pt modelId="{BFAE23D6-8B28-4340-BAE3-DD2C293E8D69}">
      <dgm:prSet phldrT="[Text]"/>
      <dgm:spPr>
        <a:xfrm>
          <a:off x="690" y="1366837"/>
          <a:ext cx="1106276" cy="1822450"/>
        </a:xfr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Policy &amp; Planning in Regional Local Areas</a:t>
          </a:r>
        </a:p>
        <a:p>
          <a:r>
            <a:rPr lang="en-US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April, 2017 -</a:t>
          </a:r>
        </a:p>
        <a:p>
          <a:r>
            <a:rPr lang="en-US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March, 2018</a:t>
          </a:r>
          <a:endParaRPr lang="en-US" b="1" dirty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743A4F8D-5DC9-4BC5-BE09-34B29FE1D2D6}" type="parTrans" cxnId="{F3137E7C-0F8E-4B79-99C3-532FAF238C81}">
      <dgm:prSet/>
      <dgm:spPr/>
      <dgm:t>
        <a:bodyPr/>
        <a:lstStyle/>
        <a:p>
          <a:endParaRPr lang="en-US"/>
        </a:p>
      </dgm:t>
    </dgm:pt>
    <dgm:pt modelId="{BBB00908-76FD-48BB-AEDD-ACEF395F59FE}" type="sibTrans" cxnId="{F3137E7C-0F8E-4B79-99C3-532FAF238C81}">
      <dgm:prSet/>
      <dgm:spPr/>
      <dgm:t>
        <a:bodyPr/>
        <a:lstStyle/>
        <a:p>
          <a:endParaRPr lang="en-US"/>
        </a:p>
      </dgm:t>
    </dgm:pt>
    <dgm:pt modelId="{3987AA8D-9136-43B2-863A-E11D556E221A}" type="pres">
      <dgm:prSet presAssocID="{699A1AA0-2806-47A6-AB36-0712EF07199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E7014B-9DBB-42C5-8938-5B95B9FC849B}" type="pres">
      <dgm:prSet presAssocID="{699A1AA0-2806-47A6-AB36-0712EF071997}" presName="arrow" presStyleLbl="bgShp" presStyleIdx="0" presStyleCnt="1" custScaleX="117647" custLinFactNeighborX="1783"/>
      <dgm:spPr>
        <a:xfrm>
          <a:off x="605789" y="0"/>
          <a:ext cx="6865620" cy="4556125"/>
        </a:xfrm>
        <a:prstGeom prst="rightArrow">
          <a:avLst/>
        </a:prstGeom>
        <a:solidFill>
          <a:srgbClr val="00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BFF6EBB-002D-4677-890C-A44057938B65}" type="pres">
      <dgm:prSet presAssocID="{699A1AA0-2806-47A6-AB36-0712EF071997}" presName="linearProcess" presStyleCnt="0"/>
      <dgm:spPr/>
    </dgm:pt>
    <dgm:pt modelId="{B3FBB33D-88FF-420A-9621-FC1C1207BCE6}" type="pres">
      <dgm:prSet presAssocID="{3CE6A47B-B736-4B71-A7F0-0694B778FB32}" presName="textNode" presStyleLbl="node1" presStyleIdx="0" presStyleCnt="9" custScaleX="20024" custScaleY="100139" custLinFactX="-18809" custLinFactNeighborX="-100000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8380D87-8A97-4EE5-8A2F-AD2FC2A66350}" type="pres">
      <dgm:prSet presAssocID="{BA826B50-2283-4F6F-B402-1AF557CF4B25}" presName="sibTrans" presStyleCnt="0"/>
      <dgm:spPr/>
    </dgm:pt>
    <dgm:pt modelId="{8713DB1C-A463-493E-A28D-9D584B48B7F2}" type="pres">
      <dgm:prSet presAssocID="{4A00CAD6-72C9-4F82-910B-1C6C25ADE259}" presName="textNode" presStyleLbl="node1" presStyleIdx="1" presStyleCnt="9" custScaleX="23012" custScaleY="98446" custLinFactX="24231" custLinFactNeighborX="100000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E5FEBF-ECB9-4E1D-B25B-805952D06BDF}" type="pres">
      <dgm:prSet presAssocID="{8E757146-0F1E-495B-98C3-19FE2667F3B3}" presName="sibTrans" presStyleCnt="0"/>
      <dgm:spPr/>
    </dgm:pt>
    <dgm:pt modelId="{BBBCD454-D938-4E0C-9556-52C75A86BF4C}" type="pres">
      <dgm:prSet presAssocID="{FCA95153-445E-4B91-99E0-78F3733BDF45}" presName="textNode" presStyleLbl="node1" presStyleIdx="2" presStyleCnt="9" custScaleX="25395" custScaleY="93093" custLinFactX="50389" custLinFactNeighborX="100000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CBD6069-5C6D-473E-BB71-27AB9DAA0DD1}" type="pres">
      <dgm:prSet presAssocID="{BCA3E0F1-9372-4DAF-8FA8-83FF0A3764B8}" presName="sibTrans" presStyleCnt="0"/>
      <dgm:spPr/>
    </dgm:pt>
    <dgm:pt modelId="{71C00F5A-7930-4951-8B95-6408F52E1902}" type="pres">
      <dgm:prSet presAssocID="{385F40A9-B62F-4E47-AD92-FFDDF8F720FA}" presName="textNode" presStyleLbl="node1" presStyleIdx="3" presStyleCnt="9" custScaleX="22061" custScaleY="88181" custLinFactX="70938" custLinFactNeighborX="100000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092769A-F6C5-4856-BA13-EA677060E2B0}" type="pres">
      <dgm:prSet presAssocID="{B06FCE2C-0270-4781-8583-4648B2CCB93D}" presName="sibTrans" presStyleCnt="0"/>
      <dgm:spPr/>
    </dgm:pt>
    <dgm:pt modelId="{ED84EB6D-63CB-4765-B084-917AD0101D38}" type="pres">
      <dgm:prSet presAssocID="{80B45AB0-4A07-419D-B5A2-D999263884DA}" presName="textNode" presStyleLbl="node1" presStyleIdx="4" presStyleCnt="9" custScaleX="20383" custScaleY="97699" custLinFactX="-101185" custLinFactNeighborX="-200000" custLinFactNeighborY="-12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456F0C0-74EE-43DB-9BF8-DE76C8EF8935}" type="pres">
      <dgm:prSet presAssocID="{1AF1A7C0-F4DB-4B43-A8E9-0E28EA4E27A7}" presName="sibTrans" presStyleCnt="0"/>
      <dgm:spPr/>
    </dgm:pt>
    <dgm:pt modelId="{768181FB-AC76-45AC-9A05-4DFEF8128EDB}" type="pres">
      <dgm:prSet presAssocID="{B15354E0-D6BF-4266-874F-93899DA6D75B}" presName="textNode" presStyleLbl="node1" presStyleIdx="5" presStyleCnt="9" custScaleX="21220" custScaleY="97699" custLinFactX="-94926" custLinFactNeighborX="-100000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C01A82-A205-4728-A273-696D948F5118}" type="pres">
      <dgm:prSet presAssocID="{33FB3331-0173-4840-A8A4-87EA68717B21}" presName="sibTrans" presStyleCnt="0"/>
      <dgm:spPr/>
    </dgm:pt>
    <dgm:pt modelId="{61443C63-2CEA-43D0-9398-B2298FA15466}" type="pres">
      <dgm:prSet presAssocID="{3C1774F5-A65A-4A1B-8E7C-42B369A7673F}" presName="textNode" presStyleLbl="node1" presStyleIdx="6" presStyleCnt="9" custScaleX="21239" custScaleY="90713" custLinFactX="-16804" custLinFactNeighborX="-100000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F2BAA93-CF82-4346-B357-E2CDC9070EFE}" type="pres">
      <dgm:prSet presAssocID="{6DC79522-48BB-487B-B18B-936BADFC4E6F}" presName="sibTrans" presStyleCnt="0"/>
      <dgm:spPr/>
    </dgm:pt>
    <dgm:pt modelId="{33C2EF0E-C8ED-4E86-9516-F7DF81BA99AB}" type="pres">
      <dgm:prSet presAssocID="{58739A3A-88CD-4EB4-A4AF-67CE88268FF3}" presName="textNode" presStyleLbl="node1" presStyleIdx="7" presStyleCnt="9" custScaleX="23334" custScaleY="97852" custLinFactX="-92583" custLinFactNeighborX="-100000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1CFF35B-3B83-4D94-AF0B-64F92F8A89C6}" type="pres">
      <dgm:prSet presAssocID="{21A828E6-AE99-40BD-9130-6913535A2AF5}" presName="sibTrans" presStyleCnt="0"/>
      <dgm:spPr/>
    </dgm:pt>
    <dgm:pt modelId="{A8518EEB-0ACD-4FAF-9568-18041FD7C072}" type="pres">
      <dgm:prSet presAssocID="{BFAE23D6-8B28-4340-BAE3-DD2C293E8D69}" presName="textNode" presStyleLbl="node1" presStyleIdx="8" presStyleCnt="9" custScaleX="20903" custScaleY="91308" custLinFactX="-20260" custLinFactNeighborX="-100000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5A6F16B-AD40-489D-957A-EE3E4CED4E74}" srcId="{699A1AA0-2806-47A6-AB36-0712EF071997}" destId="{FCA95153-445E-4B91-99E0-78F3733BDF45}" srcOrd="2" destOrd="0" parTransId="{A301246F-7538-4B2B-A24A-C08DFC702EDE}" sibTransId="{BCA3E0F1-9372-4DAF-8FA8-83FF0A3764B8}"/>
    <dgm:cxn modelId="{FBE2A5E6-424A-4791-A9F6-868C1DC4B430}" type="presOf" srcId="{3CE6A47B-B736-4B71-A7F0-0694B778FB32}" destId="{B3FBB33D-88FF-420A-9621-FC1C1207BCE6}" srcOrd="0" destOrd="0" presId="urn:microsoft.com/office/officeart/2005/8/layout/hProcess9"/>
    <dgm:cxn modelId="{B1F8A748-E3EE-40DC-8629-13B85F2975D9}" srcId="{699A1AA0-2806-47A6-AB36-0712EF071997}" destId="{B15354E0-D6BF-4266-874F-93899DA6D75B}" srcOrd="5" destOrd="0" parTransId="{D310FF06-C4E1-438A-B551-FF5EBF5D84E4}" sibTransId="{33FB3331-0173-4840-A8A4-87EA68717B21}"/>
    <dgm:cxn modelId="{3E2A02FA-8B68-4E64-882B-DA157D7449EC}" srcId="{699A1AA0-2806-47A6-AB36-0712EF071997}" destId="{58739A3A-88CD-4EB4-A4AF-67CE88268FF3}" srcOrd="7" destOrd="0" parTransId="{DF5EFCA1-29D6-4BD9-932A-C76F407E741D}" sibTransId="{21A828E6-AE99-40BD-9130-6913535A2AF5}"/>
    <dgm:cxn modelId="{501F756D-A4CD-4BB8-AE5D-B30BEFF7B71B}" type="presOf" srcId="{3C1774F5-A65A-4A1B-8E7C-42B369A7673F}" destId="{61443C63-2CEA-43D0-9398-B2298FA15466}" srcOrd="0" destOrd="0" presId="urn:microsoft.com/office/officeart/2005/8/layout/hProcess9"/>
    <dgm:cxn modelId="{2BA05D73-1C51-496B-AAF2-1C61C1B16C7A}" srcId="{699A1AA0-2806-47A6-AB36-0712EF071997}" destId="{3C1774F5-A65A-4A1B-8E7C-42B369A7673F}" srcOrd="6" destOrd="0" parTransId="{E7D26E8E-8D57-4C8C-8F90-CA282C6AA643}" sibTransId="{6DC79522-48BB-487B-B18B-936BADFC4E6F}"/>
    <dgm:cxn modelId="{82242E36-343F-4BA8-A6BE-445579D6717F}" type="presOf" srcId="{BFAE23D6-8B28-4340-BAE3-DD2C293E8D69}" destId="{A8518EEB-0ACD-4FAF-9568-18041FD7C072}" srcOrd="0" destOrd="0" presId="urn:microsoft.com/office/officeart/2005/8/layout/hProcess9"/>
    <dgm:cxn modelId="{04F3D28B-179F-4D90-8E48-66649C56988D}" srcId="{699A1AA0-2806-47A6-AB36-0712EF071997}" destId="{385F40A9-B62F-4E47-AD92-FFDDF8F720FA}" srcOrd="3" destOrd="0" parTransId="{0D4AC2EE-D2E0-460F-8303-6912EBC8E4F8}" sibTransId="{B06FCE2C-0270-4781-8583-4648B2CCB93D}"/>
    <dgm:cxn modelId="{7204AD0E-B521-4255-9918-17B117B9277C}" type="presOf" srcId="{4A00CAD6-72C9-4F82-910B-1C6C25ADE259}" destId="{8713DB1C-A463-493E-A28D-9D584B48B7F2}" srcOrd="0" destOrd="0" presId="urn:microsoft.com/office/officeart/2005/8/layout/hProcess9"/>
    <dgm:cxn modelId="{689C4443-3609-4C6D-ACBA-AB0440FE43EB}" srcId="{699A1AA0-2806-47A6-AB36-0712EF071997}" destId="{4A00CAD6-72C9-4F82-910B-1C6C25ADE259}" srcOrd="1" destOrd="0" parTransId="{859B551D-3E8D-4E7B-8CC7-67A0669DC795}" sibTransId="{8E757146-0F1E-495B-98C3-19FE2667F3B3}"/>
    <dgm:cxn modelId="{F3137E7C-0F8E-4B79-99C3-532FAF238C81}" srcId="{699A1AA0-2806-47A6-AB36-0712EF071997}" destId="{BFAE23D6-8B28-4340-BAE3-DD2C293E8D69}" srcOrd="8" destOrd="0" parTransId="{743A4F8D-5DC9-4BC5-BE09-34B29FE1D2D6}" sibTransId="{BBB00908-76FD-48BB-AEDD-ACEF395F59FE}"/>
    <dgm:cxn modelId="{3B575239-6EBA-4642-AC0A-DD08707979D8}" type="presOf" srcId="{385F40A9-B62F-4E47-AD92-FFDDF8F720FA}" destId="{71C00F5A-7930-4951-8B95-6408F52E1902}" srcOrd="0" destOrd="0" presId="urn:microsoft.com/office/officeart/2005/8/layout/hProcess9"/>
    <dgm:cxn modelId="{7A7DD7A0-9BB6-4BEF-B216-E841148700CE}" type="presOf" srcId="{B15354E0-D6BF-4266-874F-93899DA6D75B}" destId="{768181FB-AC76-45AC-9A05-4DFEF8128EDB}" srcOrd="0" destOrd="0" presId="urn:microsoft.com/office/officeart/2005/8/layout/hProcess9"/>
    <dgm:cxn modelId="{BAACA4D2-5FA5-40BA-AA98-D364A01F4305}" srcId="{699A1AA0-2806-47A6-AB36-0712EF071997}" destId="{80B45AB0-4A07-419D-B5A2-D999263884DA}" srcOrd="4" destOrd="0" parTransId="{1BAE56D5-4819-4AE8-A4A6-68C4BACA04C5}" sibTransId="{1AF1A7C0-F4DB-4B43-A8E9-0E28EA4E27A7}"/>
    <dgm:cxn modelId="{A2CA1759-3E9B-48E6-90BC-80B7E13C60C2}" type="presOf" srcId="{699A1AA0-2806-47A6-AB36-0712EF071997}" destId="{3987AA8D-9136-43B2-863A-E11D556E221A}" srcOrd="0" destOrd="0" presId="urn:microsoft.com/office/officeart/2005/8/layout/hProcess9"/>
    <dgm:cxn modelId="{87BD644F-32FB-42B7-8BB4-57301AECDBA6}" type="presOf" srcId="{58739A3A-88CD-4EB4-A4AF-67CE88268FF3}" destId="{33C2EF0E-C8ED-4E86-9516-F7DF81BA99AB}" srcOrd="0" destOrd="0" presId="urn:microsoft.com/office/officeart/2005/8/layout/hProcess9"/>
    <dgm:cxn modelId="{17FF3D09-C901-409E-ABB7-E8953AB090CA}" srcId="{699A1AA0-2806-47A6-AB36-0712EF071997}" destId="{3CE6A47B-B736-4B71-A7F0-0694B778FB32}" srcOrd="0" destOrd="0" parTransId="{37715365-D704-4A84-AC86-17BEBF0422FF}" sibTransId="{BA826B50-2283-4F6F-B402-1AF557CF4B25}"/>
    <dgm:cxn modelId="{7F413073-946F-44CB-A015-DD4C5BE31108}" type="presOf" srcId="{80B45AB0-4A07-419D-B5A2-D999263884DA}" destId="{ED84EB6D-63CB-4765-B084-917AD0101D38}" srcOrd="0" destOrd="0" presId="urn:microsoft.com/office/officeart/2005/8/layout/hProcess9"/>
    <dgm:cxn modelId="{11C3B53D-EB0E-41AF-BB63-ADF76DE5CEF4}" type="presOf" srcId="{FCA95153-445E-4B91-99E0-78F3733BDF45}" destId="{BBBCD454-D938-4E0C-9556-52C75A86BF4C}" srcOrd="0" destOrd="0" presId="urn:microsoft.com/office/officeart/2005/8/layout/hProcess9"/>
    <dgm:cxn modelId="{D209C3E5-7002-4374-A0CD-AF6270238E87}" type="presParOf" srcId="{3987AA8D-9136-43B2-863A-E11D556E221A}" destId="{13E7014B-9DBB-42C5-8938-5B95B9FC849B}" srcOrd="0" destOrd="0" presId="urn:microsoft.com/office/officeart/2005/8/layout/hProcess9"/>
    <dgm:cxn modelId="{F086403F-0795-431C-AC23-469C6404D267}" type="presParOf" srcId="{3987AA8D-9136-43B2-863A-E11D556E221A}" destId="{ABFF6EBB-002D-4677-890C-A44057938B65}" srcOrd="1" destOrd="0" presId="urn:microsoft.com/office/officeart/2005/8/layout/hProcess9"/>
    <dgm:cxn modelId="{73D1DE45-2C4F-4CF6-83EF-9C6781C45EF2}" type="presParOf" srcId="{ABFF6EBB-002D-4677-890C-A44057938B65}" destId="{B3FBB33D-88FF-420A-9621-FC1C1207BCE6}" srcOrd="0" destOrd="0" presId="urn:microsoft.com/office/officeart/2005/8/layout/hProcess9"/>
    <dgm:cxn modelId="{02714B8C-0F17-4F89-9461-948E92305255}" type="presParOf" srcId="{ABFF6EBB-002D-4677-890C-A44057938B65}" destId="{B8380D87-8A97-4EE5-8A2F-AD2FC2A66350}" srcOrd="1" destOrd="0" presId="urn:microsoft.com/office/officeart/2005/8/layout/hProcess9"/>
    <dgm:cxn modelId="{2C87287F-6F7C-4454-8748-6B1070D212FA}" type="presParOf" srcId="{ABFF6EBB-002D-4677-890C-A44057938B65}" destId="{8713DB1C-A463-493E-A28D-9D584B48B7F2}" srcOrd="2" destOrd="0" presId="urn:microsoft.com/office/officeart/2005/8/layout/hProcess9"/>
    <dgm:cxn modelId="{BA4CF76F-F89B-4E82-9D2B-7D6D950BCF0D}" type="presParOf" srcId="{ABFF6EBB-002D-4677-890C-A44057938B65}" destId="{36E5FEBF-ECB9-4E1D-B25B-805952D06BDF}" srcOrd="3" destOrd="0" presId="urn:microsoft.com/office/officeart/2005/8/layout/hProcess9"/>
    <dgm:cxn modelId="{2B3642F8-886E-4F05-80CF-B7F4D6DA68FF}" type="presParOf" srcId="{ABFF6EBB-002D-4677-890C-A44057938B65}" destId="{BBBCD454-D938-4E0C-9556-52C75A86BF4C}" srcOrd="4" destOrd="0" presId="urn:microsoft.com/office/officeart/2005/8/layout/hProcess9"/>
    <dgm:cxn modelId="{D7A37178-6979-41EE-9BCF-7CF8AE08F0AA}" type="presParOf" srcId="{ABFF6EBB-002D-4677-890C-A44057938B65}" destId="{7CBD6069-5C6D-473E-BB71-27AB9DAA0DD1}" srcOrd="5" destOrd="0" presId="urn:microsoft.com/office/officeart/2005/8/layout/hProcess9"/>
    <dgm:cxn modelId="{D921BE64-CB88-4354-8A27-129C06CE21D7}" type="presParOf" srcId="{ABFF6EBB-002D-4677-890C-A44057938B65}" destId="{71C00F5A-7930-4951-8B95-6408F52E1902}" srcOrd="6" destOrd="0" presId="urn:microsoft.com/office/officeart/2005/8/layout/hProcess9"/>
    <dgm:cxn modelId="{3F9AC74E-02E0-4AEC-8168-95580F01AA5A}" type="presParOf" srcId="{ABFF6EBB-002D-4677-890C-A44057938B65}" destId="{7092769A-F6C5-4856-BA13-EA677060E2B0}" srcOrd="7" destOrd="0" presId="urn:microsoft.com/office/officeart/2005/8/layout/hProcess9"/>
    <dgm:cxn modelId="{02DF4250-823E-4234-B1F0-305A6290788F}" type="presParOf" srcId="{ABFF6EBB-002D-4677-890C-A44057938B65}" destId="{ED84EB6D-63CB-4765-B084-917AD0101D38}" srcOrd="8" destOrd="0" presId="urn:microsoft.com/office/officeart/2005/8/layout/hProcess9"/>
    <dgm:cxn modelId="{2D149020-DC0B-4D56-90E3-6C6A37D98013}" type="presParOf" srcId="{ABFF6EBB-002D-4677-890C-A44057938B65}" destId="{8456F0C0-74EE-43DB-9BF8-DE76C8EF8935}" srcOrd="9" destOrd="0" presId="urn:microsoft.com/office/officeart/2005/8/layout/hProcess9"/>
    <dgm:cxn modelId="{DAFDEC36-1C77-4B86-91B4-C7742F2C0B92}" type="presParOf" srcId="{ABFF6EBB-002D-4677-890C-A44057938B65}" destId="{768181FB-AC76-45AC-9A05-4DFEF8128EDB}" srcOrd="10" destOrd="0" presId="urn:microsoft.com/office/officeart/2005/8/layout/hProcess9"/>
    <dgm:cxn modelId="{5FB4F31B-4E02-4418-98CD-7C82384926E0}" type="presParOf" srcId="{ABFF6EBB-002D-4677-890C-A44057938B65}" destId="{86C01A82-A205-4728-A273-696D948F5118}" srcOrd="11" destOrd="0" presId="urn:microsoft.com/office/officeart/2005/8/layout/hProcess9"/>
    <dgm:cxn modelId="{E62FA7F6-FFD4-4444-B5E8-6CDBCBC88618}" type="presParOf" srcId="{ABFF6EBB-002D-4677-890C-A44057938B65}" destId="{61443C63-2CEA-43D0-9398-B2298FA15466}" srcOrd="12" destOrd="0" presId="urn:microsoft.com/office/officeart/2005/8/layout/hProcess9"/>
    <dgm:cxn modelId="{CFAFBAF7-CC85-46FC-B6B7-D87CC02D7E60}" type="presParOf" srcId="{ABFF6EBB-002D-4677-890C-A44057938B65}" destId="{BF2BAA93-CF82-4346-B357-E2CDC9070EFE}" srcOrd="13" destOrd="0" presId="urn:microsoft.com/office/officeart/2005/8/layout/hProcess9"/>
    <dgm:cxn modelId="{D452764A-9FD9-4CE3-8501-FFC666F7AABA}" type="presParOf" srcId="{ABFF6EBB-002D-4677-890C-A44057938B65}" destId="{33C2EF0E-C8ED-4E86-9516-F7DF81BA99AB}" srcOrd="14" destOrd="0" presId="urn:microsoft.com/office/officeart/2005/8/layout/hProcess9"/>
    <dgm:cxn modelId="{2C101747-F8AC-4AB1-8766-067ADD609E78}" type="presParOf" srcId="{ABFF6EBB-002D-4677-890C-A44057938B65}" destId="{D1CFF35B-3B83-4D94-AF0B-64F92F8A89C6}" srcOrd="15" destOrd="0" presId="urn:microsoft.com/office/officeart/2005/8/layout/hProcess9"/>
    <dgm:cxn modelId="{87FE91CE-B68B-465F-B9C7-69C52AB76406}" type="presParOf" srcId="{ABFF6EBB-002D-4677-890C-A44057938B65}" destId="{A8518EEB-0ACD-4FAF-9568-18041FD7C072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494685-FDFB-4947-92C3-7F787BBD45B3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3B0270-61ED-6C48-8832-97FA5ACD5F4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400" dirty="0" smtClean="0"/>
            <a:t>Business Service Representative</a:t>
          </a:r>
          <a:endParaRPr lang="en-US" sz="1400" dirty="0"/>
        </a:p>
      </dgm:t>
    </dgm:pt>
    <dgm:pt modelId="{8C0A68CE-50A9-004D-A7C6-4318AF9D4F9B}" type="parTrans" cxnId="{CBBA7980-950D-964C-9FEF-AD279A638F9B}">
      <dgm:prSet/>
      <dgm:spPr/>
      <dgm:t>
        <a:bodyPr/>
        <a:lstStyle/>
        <a:p>
          <a:endParaRPr lang="en-US"/>
        </a:p>
      </dgm:t>
    </dgm:pt>
    <dgm:pt modelId="{155344D4-AD71-6947-A826-5FCCD85F045A}" type="sibTrans" cxnId="{CBBA7980-950D-964C-9FEF-AD279A638F9B}">
      <dgm:prSet/>
      <dgm:spPr/>
      <dgm:t>
        <a:bodyPr/>
        <a:lstStyle/>
        <a:p>
          <a:endParaRPr lang="en-US"/>
        </a:p>
      </dgm:t>
    </dgm:pt>
    <dgm:pt modelId="{76737C37-E983-D548-A14D-74CF920746B1}">
      <dgm:prSet phldrT="[Text]"/>
      <dgm:spPr/>
      <dgm:t>
        <a:bodyPr/>
        <a:lstStyle/>
        <a:p>
          <a:r>
            <a:rPr lang="en-US" dirty="0" smtClean="0"/>
            <a:t>Reaches out to Business</a:t>
          </a:r>
        </a:p>
        <a:p>
          <a:r>
            <a:rPr lang="en-US" dirty="0" smtClean="0"/>
            <a:t>Identify Job Openings/ Analyze Hiring Need</a:t>
          </a:r>
          <a:endParaRPr lang="en-US" dirty="0"/>
        </a:p>
      </dgm:t>
    </dgm:pt>
    <dgm:pt modelId="{CF4A00EC-E5B2-7948-8551-96C42B39EE43}" type="parTrans" cxnId="{D40B462F-301F-CB4F-86F3-1EB36BEF0B49}">
      <dgm:prSet/>
      <dgm:spPr/>
      <dgm:t>
        <a:bodyPr/>
        <a:lstStyle/>
        <a:p>
          <a:endParaRPr lang="en-US"/>
        </a:p>
      </dgm:t>
    </dgm:pt>
    <dgm:pt modelId="{51CDE8F6-FD1F-7B49-96CD-06C2AFE87063}" type="sibTrans" cxnId="{D40B462F-301F-CB4F-86F3-1EB36BEF0B49}">
      <dgm:prSet/>
      <dgm:spPr/>
      <dgm:t>
        <a:bodyPr/>
        <a:lstStyle/>
        <a:p>
          <a:endParaRPr lang="en-US"/>
        </a:p>
      </dgm:t>
    </dgm:pt>
    <dgm:pt modelId="{39CFAC05-3D4C-A942-BAEC-FDC0344FDE4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400" dirty="0" smtClean="0"/>
            <a:t>Job Counselor &amp; Business Service Representative</a:t>
          </a:r>
          <a:endParaRPr lang="en-US" sz="1400" dirty="0"/>
        </a:p>
      </dgm:t>
    </dgm:pt>
    <dgm:pt modelId="{555B4899-B9A5-7342-9F1A-B4AEEE7BAE19}" type="parTrans" cxnId="{F669EFEF-344A-064F-8DBC-2D960873F58B}">
      <dgm:prSet/>
      <dgm:spPr/>
      <dgm:t>
        <a:bodyPr/>
        <a:lstStyle/>
        <a:p>
          <a:endParaRPr lang="en-US"/>
        </a:p>
      </dgm:t>
    </dgm:pt>
    <dgm:pt modelId="{BF5AE2F0-7A8B-374C-BB0A-4F9BB1C54874}" type="sibTrans" cxnId="{F669EFEF-344A-064F-8DBC-2D960873F58B}">
      <dgm:prSet/>
      <dgm:spPr/>
      <dgm:t>
        <a:bodyPr/>
        <a:lstStyle/>
        <a:p>
          <a:endParaRPr lang="en-US"/>
        </a:p>
      </dgm:t>
    </dgm:pt>
    <dgm:pt modelId="{3798AB5E-E95E-9E44-8B0D-8B0732C7F4A1}">
      <dgm:prSet phldrT="[Text]"/>
      <dgm:spPr/>
      <dgm:t>
        <a:bodyPr/>
        <a:lstStyle/>
        <a:p>
          <a:r>
            <a:rPr lang="en-US" dirty="0" smtClean="0"/>
            <a:t>Identify OSCC Job Seekers Candidates</a:t>
          </a:r>
        </a:p>
        <a:p>
          <a:r>
            <a:rPr lang="en-US" dirty="0" smtClean="0"/>
            <a:t>Vet Candidate Qualifications and Referral to Company</a:t>
          </a:r>
          <a:endParaRPr lang="en-US" dirty="0"/>
        </a:p>
      </dgm:t>
    </dgm:pt>
    <dgm:pt modelId="{13AC3D75-00ED-A849-9A38-257C0B1BB9AC}" type="parTrans" cxnId="{FB27C52F-1936-E14C-92F8-BC2EF38FCE5B}">
      <dgm:prSet/>
      <dgm:spPr/>
      <dgm:t>
        <a:bodyPr/>
        <a:lstStyle/>
        <a:p>
          <a:endParaRPr lang="en-US"/>
        </a:p>
      </dgm:t>
    </dgm:pt>
    <dgm:pt modelId="{A4C9C725-21F3-0E49-9FAC-F57BFD73E17A}" type="sibTrans" cxnId="{FB27C52F-1936-E14C-92F8-BC2EF38FCE5B}">
      <dgm:prSet/>
      <dgm:spPr/>
      <dgm:t>
        <a:bodyPr/>
        <a:lstStyle/>
        <a:p>
          <a:endParaRPr lang="en-US"/>
        </a:p>
      </dgm:t>
    </dgm:pt>
    <dgm:pt modelId="{4B1C5FBA-3DDC-9847-B256-C0C3269D045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Company</a:t>
          </a:r>
          <a:endParaRPr lang="en-US" dirty="0"/>
        </a:p>
      </dgm:t>
    </dgm:pt>
    <dgm:pt modelId="{358D0021-79E5-9042-9DC3-A4BCAD054191}" type="parTrans" cxnId="{8367B991-873E-9245-857D-B19259D8F3F1}">
      <dgm:prSet/>
      <dgm:spPr/>
      <dgm:t>
        <a:bodyPr/>
        <a:lstStyle/>
        <a:p>
          <a:endParaRPr lang="en-US"/>
        </a:p>
      </dgm:t>
    </dgm:pt>
    <dgm:pt modelId="{1E8D5BDA-B9FD-8448-9F9B-6E8EF4E6085B}" type="sibTrans" cxnId="{8367B991-873E-9245-857D-B19259D8F3F1}">
      <dgm:prSet/>
      <dgm:spPr/>
      <dgm:t>
        <a:bodyPr/>
        <a:lstStyle/>
        <a:p>
          <a:endParaRPr lang="en-US"/>
        </a:p>
      </dgm:t>
    </dgm:pt>
    <dgm:pt modelId="{AEEC1EDE-9177-E249-9085-0AE5DB149C7E}">
      <dgm:prSet phldrT="[Text]"/>
      <dgm:spPr/>
      <dgm:t>
        <a:bodyPr/>
        <a:lstStyle/>
        <a:p>
          <a:r>
            <a:rPr lang="en-US" dirty="0" smtClean="0"/>
            <a:t>Interviews</a:t>
          </a:r>
          <a:endParaRPr lang="en-US" dirty="0"/>
        </a:p>
      </dgm:t>
    </dgm:pt>
    <dgm:pt modelId="{C95F7E00-511E-FE4C-B760-A67FEC68D5BC}" type="parTrans" cxnId="{B441490F-DFDC-D941-90C4-73C4C8C9F820}">
      <dgm:prSet/>
      <dgm:spPr/>
      <dgm:t>
        <a:bodyPr/>
        <a:lstStyle/>
        <a:p>
          <a:endParaRPr lang="en-US"/>
        </a:p>
      </dgm:t>
    </dgm:pt>
    <dgm:pt modelId="{8ACC39D1-22C3-8049-A91E-7AF0864B5169}" type="sibTrans" cxnId="{B441490F-DFDC-D941-90C4-73C4C8C9F820}">
      <dgm:prSet/>
      <dgm:spPr/>
      <dgm:t>
        <a:bodyPr/>
        <a:lstStyle/>
        <a:p>
          <a:endParaRPr lang="en-US"/>
        </a:p>
      </dgm:t>
    </dgm:pt>
    <dgm:pt modelId="{32EC1C87-3356-5F42-A138-544C25A4E32A}">
      <dgm:prSet phldrT="[Text]"/>
      <dgm:spPr/>
      <dgm:t>
        <a:bodyPr/>
        <a:lstStyle/>
        <a:p>
          <a:r>
            <a:rPr lang="en-US" dirty="0" smtClean="0"/>
            <a:t>Hires</a:t>
          </a:r>
          <a:endParaRPr lang="en-US" dirty="0"/>
        </a:p>
      </dgm:t>
    </dgm:pt>
    <dgm:pt modelId="{6700789C-C35A-6E44-91B2-0FED389FE6D5}" type="parTrans" cxnId="{2C8967A4-DD97-0A4E-9D99-4FDC48471E08}">
      <dgm:prSet/>
      <dgm:spPr/>
      <dgm:t>
        <a:bodyPr/>
        <a:lstStyle/>
        <a:p>
          <a:endParaRPr lang="en-US"/>
        </a:p>
      </dgm:t>
    </dgm:pt>
    <dgm:pt modelId="{3F0ECCA5-747C-D84D-B1CE-A4C144FEF546}" type="sibTrans" cxnId="{2C8967A4-DD97-0A4E-9D99-4FDC48471E08}">
      <dgm:prSet/>
      <dgm:spPr/>
      <dgm:t>
        <a:bodyPr/>
        <a:lstStyle/>
        <a:p>
          <a:endParaRPr lang="en-US"/>
        </a:p>
      </dgm:t>
    </dgm:pt>
    <dgm:pt modelId="{A101D6CA-EE5F-FE40-8546-69543C43DD95}" type="pres">
      <dgm:prSet presAssocID="{94494685-FDFB-4947-92C3-7F787BBD45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E29A08-4C8A-B843-B02F-03EAA4136B6C}" type="pres">
      <dgm:prSet presAssocID="{4B1C5FBA-3DDC-9847-B256-C0C3269D0451}" presName="boxAndChildren" presStyleCnt="0"/>
      <dgm:spPr/>
    </dgm:pt>
    <dgm:pt modelId="{AD53B62D-7836-7144-8085-62BE46AB47B2}" type="pres">
      <dgm:prSet presAssocID="{4B1C5FBA-3DDC-9847-B256-C0C3269D0451}" presName="parentTextBox" presStyleLbl="node1" presStyleIdx="0" presStyleCnt="3"/>
      <dgm:spPr/>
      <dgm:t>
        <a:bodyPr/>
        <a:lstStyle/>
        <a:p>
          <a:endParaRPr lang="en-US"/>
        </a:p>
      </dgm:t>
    </dgm:pt>
    <dgm:pt modelId="{FCAEF11A-314A-B648-BC48-5B1B2760FA57}" type="pres">
      <dgm:prSet presAssocID="{4B1C5FBA-3DDC-9847-B256-C0C3269D0451}" presName="entireBox" presStyleLbl="node1" presStyleIdx="0" presStyleCnt="3" custLinFactNeighborY="5654"/>
      <dgm:spPr/>
      <dgm:t>
        <a:bodyPr/>
        <a:lstStyle/>
        <a:p>
          <a:endParaRPr lang="en-US"/>
        </a:p>
      </dgm:t>
    </dgm:pt>
    <dgm:pt modelId="{F76335B7-3264-7949-9D2D-AC6C9D78D647}" type="pres">
      <dgm:prSet presAssocID="{4B1C5FBA-3DDC-9847-B256-C0C3269D0451}" presName="descendantBox" presStyleCnt="0"/>
      <dgm:spPr/>
    </dgm:pt>
    <dgm:pt modelId="{1FDC2ED3-0E63-A146-9526-802017DF50F3}" type="pres">
      <dgm:prSet presAssocID="{AEEC1EDE-9177-E249-9085-0AE5DB149C7E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68AE7-C925-634D-B779-16A6EA5BAFA8}" type="pres">
      <dgm:prSet presAssocID="{32EC1C87-3356-5F42-A138-544C25A4E32A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1ED9B-1608-9E4D-B973-B5EBD7CF709F}" type="pres">
      <dgm:prSet presAssocID="{BF5AE2F0-7A8B-374C-BB0A-4F9BB1C54874}" presName="sp" presStyleCnt="0"/>
      <dgm:spPr/>
    </dgm:pt>
    <dgm:pt modelId="{B5B2D859-288B-7142-BF1C-A6B72FB1EB39}" type="pres">
      <dgm:prSet presAssocID="{39CFAC05-3D4C-A942-BAEC-FDC0344FDE46}" presName="arrowAndChildren" presStyleCnt="0"/>
      <dgm:spPr/>
    </dgm:pt>
    <dgm:pt modelId="{EBC195C1-292E-E54E-BCEB-1E52ECFFBD28}" type="pres">
      <dgm:prSet presAssocID="{39CFAC05-3D4C-A942-BAEC-FDC0344FDE46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CEB231B1-F8CF-BF49-ABB3-8E0475FEF39E}" type="pres">
      <dgm:prSet presAssocID="{39CFAC05-3D4C-A942-BAEC-FDC0344FDE46}" presName="arrow" presStyleLbl="node1" presStyleIdx="1" presStyleCnt="3"/>
      <dgm:spPr/>
      <dgm:t>
        <a:bodyPr/>
        <a:lstStyle/>
        <a:p>
          <a:endParaRPr lang="en-US"/>
        </a:p>
      </dgm:t>
    </dgm:pt>
    <dgm:pt modelId="{A66B9BD7-080D-D642-BE1D-BCF34E32F10C}" type="pres">
      <dgm:prSet presAssocID="{39CFAC05-3D4C-A942-BAEC-FDC0344FDE46}" presName="descendantArrow" presStyleCnt="0"/>
      <dgm:spPr/>
    </dgm:pt>
    <dgm:pt modelId="{077E9A6B-5374-D14E-9A46-2A4F13006D84}" type="pres">
      <dgm:prSet presAssocID="{3798AB5E-E95E-9E44-8B0D-8B0732C7F4A1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8B4D9-EEAA-C14D-906B-9D82C9B8A4CF}" type="pres">
      <dgm:prSet presAssocID="{155344D4-AD71-6947-A826-5FCCD85F045A}" presName="sp" presStyleCnt="0"/>
      <dgm:spPr/>
    </dgm:pt>
    <dgm:pt modelId="{D417EB92-8DD3-9448-B35B-F696D8324C14}" type="pres">
      <dgm:prSet presAssocID="{E53B0270-61ED-6C48-8832-97FA5ACD5F4A}" presName="arrowAndChildren" presStyleCnt="0"/>
      <dgm:spPr/>
    </dgm:pt>
    <dgm:pt modelId="{7F22120B-F545-9744-BEA3-4029473D8B83}" type="pres">
      <dgm:prSet presAssocID="{E53B0270-61ED-6C48-8832-97FA5ACD5F4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3AC86F2-3258-BA4D-9E8B-47ADB66847BA}" type="pres">
      <dgm:prSet presAssocID="{E53B0270-61ED-6C48-8832-97FA5ACD5F4A}" presName="arrow" presStyleLbl="node1" presStyleIdx="2" presStyleCnt="3"/>
      <dgm:spPr/>
      <dgm:t>
        <a:bodyPr/>
        <a:lstStyle/>
        <a:p>
          <a:endParaRPr lang="en-US"/>
        </a:p>
      </dgm:t>
    </dgm:pt>
    <dgm:pt modelId="{EB48EBA2-0166-9B49-8479-3A3BB8B91E86}" type="pres">
      <dgm:prSet presAssocID="{E53B0270-61ED-6C48-8832-97FA5ACD5F4A}" presName="descendantArrow" presStyleCnt="0"/>
      <dgm:spPr/>
    </dgm:pt>
    <dgm:pt modelId="{F2EBC3E9-00F2-A84E-B6C1-89C05CB4981C}" type="pres">
      <dgm:prSet presAssocID="{76737C37-E983-D548-A14D-74CF920746B1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23DDF-77A3-4106-B835-A3B679062568}" type="presOf" srcId="{E53B0270-61ED-6C48-8832-97FA5ACD5F4A}" destId="{A3AC86F2-3258-BA4D-9E8B-47ADB66847BA}" srcOrd="1" destOrd="0" presId="urn:microsoft.com/office/officeart/2005/8/layout/process4"/>
    <dgm:cxn modelId="{1CA7E4E4-1EEF-4C27-8576-3171E1CCB56F}" type="presOf" srcId="{3798AB5E-E95E-9E44-8B0D-8B0732C7F4A1}" destId="{077E9A6B-5374-D14E-9A46-2A4F13006D84}" srcOrd="0" destOrd="0" presId="urn:microsoft.com/office/officeart/2005/8/layout/process4"/>
    <dgm:cxn modelId="{4138687C-0D4C-4E81-9993-F01E94D69E27}" type="presOf" srcId="{32EC1C87-3356-5F42-A138-544C25A4E32A}" destId="{5F568AE7-C925-634D-B779-16A6EA5BAFA8}" srcOrd="0" destOrd="0" presId="urn:microsoft.com/office/officeart/2005/8/layout/process4"/>
    <dgm:cxn modelId="{656ED0C1-2B34-42D8-9D5F-42196B8EA58E}" type="presOf" srcId="{94494685-FDFB-4947-92C3-7F787BBD45B3}" destId="{A101D6CA-EE5F-FE40-8546-69543C43DD95}" srcOrd="0" destOrd="0" presId="urn:microsoft.com/office/officeart/2005/8/layout/process4"/>
    <dgm:cxn modelId="{D40B462F-301F-CB4F-86F3-1EB36BEF0B49}" srcId="{E53B0270-61ED-6C48-8832-97FA5ACD5F4A}" destId="{76737C37-E983-D548-A14D-74CF920746B1}" srcOrd="0" destOrd="0" parTransId="{CF4A00EC-E5B2-7948-8551-96C42B39EE43}" sibTransId="{51CDE8F6-FD1F-7B49-96CD-06C2AFE87063}"/>
    <dgm:cxn modelId="{409DD444-0DCA-45F7-A5A3-CAD7D20DBAFD}" type="presOf" srcId="{76737C37-E983-D548-A14D-74CF920746B1}" destId="{F2EBC3E9-00F2-A84E-B6C1-89C05CB4981C}" srcOrd="0" destOrd="0" presId="urn:microsoft.com/office/officeart/2005/8/layout/process4"/>
    <dgm:cxn modelId="{F669EFEF-344A-064F-8DBC-2D960873F58B}" srcId="{94494685-FDFB-4947-92C3-7F787BBD45B3}" destId="{39CFAC05-3D4C-A942-BAEC-FDC0344FDE46}" srcOrd="1" destOrd="0" parTransId="{555B4899-B9A5-7342-9F1A-B4AEEE7BAE19}" sibTransId="{BF5AE2F0-7A8B-374C-BB0A-4F9BB1C54874}"/>
    <dgm:cxn modelId="{B441490F-DFDC-D941-90C4-73C4C8C9F820}" srcId="{4B1C5FBA-3DDC-9847-B256-C0C3269D0451}" destId="{AEEC1EDE-9177-E249-9085-0AE5DB149C7E}" srcOrd="0" destOrd="0" parTransId="{C95F7E00-511E-FE4C-B760-A67FEC68D5BC}" sibTransId="{8ACC39D1-22C3-8049-A91E-7AF0864B5169}"/>
    <dgm:cxn modelId="{1A47C8D9-1666-41DE-9EB5-825595AA3FD9}" type="presOf" srcId="{4B1C5FBA-3DDC-9847-B256-C0C3269D0451}" destId="{AD53B62D-7836-7144-8085-62BE46AB47B2}" srcOrd="0" destOrd="0" presId="urn:microsoft.com/office/officeart/2005/8/layout/process4"/>
    <dgm:cxn modelId="{2C8967A4-DD97-0A4E-9D99-4FDC48471E08}" srcId="{4B1C5FBA-3DDC-9847-B256-C0C3269D0451}" destId="{32EC1C87-3356-5F42-A138-544C25A4E32A}" srcOrd="1" destOrd="0" parTransId="{6700789C-C35A-6E44-91B2-0FED389FE6D5}" sibTransId="{3F0ECCA5-747C-D84D-B1CE-A4C144FEF546}"/>
    <dgm:cxn modelId="{5742CFE6-81AA-4F2C-8E8B-579708E01E73}" type="presOf" srcId="{39CFAC05-3D4C-A942-BAEC-FDC0344FDE46}" destId="{CEB231B1-F8CF-BF49-ABB3-8E0475FEF39E}" srcOrd="1" destOrd="0" presId="urn:microsoft.com/office/officeart/2005/8/layout/process4"/>
    <dgm:cxn modelId="{B85CA8E0-84DD-46D4-8649-9F6A25A7DCFC}" type="presOf" srcId="{4B1C5FBA-3DDC-9847-B256-C0C3269D0451}" destId="{FCAEF11A-314A-B648-BC48-5B1B2760FA57}" srcOrd="1" destOrd="0" presId="urn:microsoft.com/office/officeart/2005/8/layout/process4"/>
    <dgm:cxn modelId="{FB27C52F-1936-E14C-92F8-BC2EF38FCE5B}" srcId="{39CFAC05-3D4C-A942-BAEC-FDC0344FDE46}" destId="{3798AB5E-E95E-9E44-8B0D-8B0732C7F4A1}" srcOrd="0" destOrd="0" parTransId="{13AC3D75-00ED-A849-9A38-257C0B1BB9AC}" sibTransId="{A4C9C725-21F3-0E49-9FAC-F57BFD73E17A}"/>
    <dgm:cxn modelId="{98A1B875-7C8A-46A0-8B0B-A06BF41B61EF}" type="presOf" srcId="{39CFAC05-3D4C-A942-BAEC-FDC0344FDE46}" destId="{EBC195C1-292E-E54E-BCEB-1E52ECFFBD28}" srcOrd="0" destOrd="0" presId="urn:microsoft.com/office/officeart/2005/8/layout/process4"/>
    <dgm:cxn modelId="{E6A9A5C7-9BC6-4CD0-97DF-4EA1398655FB}" type="presOf" srcId="{AEEC1EDE-9177-E249-9085-0AE5DB149C7E}" destId="{1FDC2ED3-0E63-A146-9526-802017DF50F3}" srcOrd="0" destOrd="0" presId="urn:microsoft.com/office/officeart/2005/8/layout/process4"/>
    <dgm:cxn modelId="{CBBA7980-950D-964C-9FEF-AD279A638F9B}" srcId="{94494685-FDFB-4947-92C3-7F787BBD45B3}" destId="{E53B0270-61ED-6C48-8832-97FA5ACD5F4A}" srcOrd="0" destOrd="0" parTransId="{8C0A68CE-50A9-004D-A7C6-4318AF9D4F9B}" sibTransId="{155344D4-AD71-6947-A826-5FCCD85F045A}"/>
    <dgm:cxn modelId="{8367B991-873E-9245-857D-B19259D8F3F1}" srcId="{94494685-FDFB-4947-92C3-7F787BBD45B3}" destId="{4B1C5FBA-3DDC-9847-B256-C0C3269D0451}" srcOrd="2" destOrd="0" parTransId="{358D0021-79E5-9042-9DC3-A4BCAD054191}" sibTransId="{1E8D5BDA-B9FD-8448-9F9B-6E8EF4E6085B}"/>
    <dgm:cxn modelId="{FCD0B1CC-465B-4C60-8292-F733B1A68587}" type="presOf" srcId="{E53B0270-61ED-6C48-8832-97FA5ACD5F4A}" destId="{7F22120B-F545-9744-BEA3-4029473D8B83}" srcOrd="0" destOrd="0" presId="urn:microsoft.com/office/officeart/2005/8/layout/process4"/>
    <dgm:cxn modelId="{EDC7EBE3-D20A-4C4A-A505-FEFEB6B632A6}" type="presParOf" srcId="{A101D6CA-EE5F-FE40-8546-69543C43DD95}" destId="{75E29A08-4C8A-B843-B02F-03EAA4136B6C}" srcOrd="0" destOrd="0" presId="urn:microsoft.com/office/officeart/2005/8/layout/process4"/>
    <dgm:cxn modelId="{6A7FF0E6-2687-4D5D-B699-BBB7A07D1628}" type="presParOf" srcId="{75E29A08-4C8A-B843-B02F-03EAA4136B6C}" destId="{AD53B62D-7836-7144-8085-62BE46AB47B2}" srcOrd="0" destOrd="0" presId="urn:microsoft.com/office/officeart/2005/8/layout/process4"/>
    <dgm:cxn modelId="{9CD32332-27BB-497F-A689-473487D490A7}" type="presParOf" srcId="{75E29A08-4C8A-B843-B02F-03EAA4136B6C}" destId="{FCAEF11A-314A-B648-BC48-5B1B2760FA57}" srcOrd="1" destOrd="0" presId="urn:microsoft.com/office/officeart/2005/8/layout/process4"/>
    <dgm:cxn modelId="{4B15EB4A-0B08-49E8-9E6C-420EB631A3E8}" type="presParOf" srcId="{75E29A08-4C8A-B843-B02F-03EAA4136B6C}" destId="{F76335B7-3264-7949-9D2D-AC6C9D78D647}" srcOrd="2" destOrd="0" presId="urn:microsoft.com/office/officeart/2005/8/layout/process4"/>
    <dgm:cxn modelId="{C8583F78-81AE-4F73-8B03-57986F3E5B26}" type="presParOf" srcId="{F76335B7-3264-7949-9D2D-AC6C9D78D647}" destId="{1FDC2ED3-0E63-A146-9526-802017DF50F3}" srcOrd="0" destOrd="0" presId="urn:microsoft.com/office/officeart/2005/8/layout/process4"/>
    <dgm:cxn modelId="{B7FA6F52-A2C3-48BE-B671-837993D29A42}" type="presParOf" srcId="{F76335B7-3264-7949-9D2D-AC6C9D78D647}" destId="{5F568AE7-C925-634D-B779-16A6EA5BAFA8}" srcOrd="1" destOrd="0" presId="urn:microsoft.com/office/officeart/2005/8/layout/process4"/>
    <dgm:cxn modelId="{51158C8B-E52E-4A46-884D-523E7E6ACDEF}" type="presParOf" srcId="{A101D6CA-EE5F-FE40-8546-69543C43DD95}" destId="{7D81ED9B-1608-9E4D-B973-B5EBD7CF709F}" srcOrd="1" destOrd="0" presId="urn:microsoft.com/office/officeart/2005/8/layout/process4"/>
    <dgm:cxn modelId="{F542C5E8-8C21-4D76-B265-CF0F165AC479}" type="presParOf" srcId="{A101D6CA-EE5F-FE40-8546-69543C43DD95}" destId="{B5B2D859-288B-7142-BF1C-A6B72FB1EB39}" srcOrd="2" destOrd="0" presId="urn:microsoft.com/office/officeart/2005/8/layout/process4"/>
    <dgm:cxn modelId="{E68C335B-E7D7-4DF1-BDB3-0F499A510BD2}" type="presParOf" srcId="{B5B2D859-288B-7142-BF1C-A6B72FB1EB39}" destId="{EBC195C1-292E-E54E-BCEB-1E52ECFFBD28}" srcOrd="0" destOrd="0" presId="urn:microsoft.com/office/officeart/2005/8/layout/process4"/>
    <dgm:cxn modelId="{52BEA857-2BA8-4575-9371-F4415F084DDE}" type="presParOf" srcId="{B5B2D859-288B-7142-BF1C-A6B72FB1EB39}" destId="{CEB231B1-F8CF-BF49-ABB3-8E0475FEF39E}" srcOrd="1" destOrd="0" presId="urn:microsoft.com/office/officeart/2005/8/layout/process4"/>
    <dgm:cxn modelId="{867E3F5F-651D-4B6B-B39E-D0A1F8F0DB56}" type="presParOf" srcId="{B5B2D859-288B-7142-BF1C-A6B72FB1EB39}" destId="{A66B9BD7-080D-D642-BE1D-BCF34E32F10C}" srcOrd="2" destOrd="0" presId="urn:microsoft.com/office/officeart/2005/8/layout/process4"/>
    <dgm:cxn modelId="{258E93C8-D028-45FC-ABC4-9264654EE269}" type="presParOf" srcId="{A66B9BD7-080D-D642-BE1D-BCF34E32F10C}" destId="{077E9A6B-5374-D14E-9A46-2A4F13006D84}" srcOrd="0" destOrd="0" presId="urn:microsoft.com/office/officeart/2005/8/layout/process4"/>
    <dgm:cxn modelId="{C45EE2B6-465A-4440-81D9-F5A344178671}" type="presParOf" srcId="{A101D6CA-EE5F-FE40-8546-69543C43DD95}" destId="{38F8B4D9-EEAA-C14D-906B-9D82C9B8A4CF}" srcOrd="3" destOrd="0" presId="urn:microsoft.com/office/officeart/2005/8/layout/process4"/>
    <dgm:cxn modelId="{2E83191F-4B14-4D7C-9F5F-08D506787D60}" type="presParOf" srcId="{A101D6CA-EE5F-FE40-8546-69543C43DD95}" destId="{D417EB92-8DD3-9448-B35B-F696D8324C14}" srcOrd="4" destOrd="0" presId="urn:microsoft.com/office/officeart/2005/8/layout/process4"/>
    <dgm:cxn modelId="{09681153-0AC3-40E1-9CAD-9B092DD9E086}" type="presParOf" srcId="{D417EB92-8DD3-9448-B35B-F696D8324C14}" destId="{7F22120B-F545-9744-BEA3-4029473D8B83}" srcOrd="0" destOrd="0" presId="urn:microsoft.com/office/officeart/2005/8/layout/process4"/>
    <dgm:cxn modelId="{4B146B08-300B-491D-B4ED-18559F30D18B}" type="presParOf" srcId="{D417EB92-8DD3-9448-B35B-F696D8324C14}" destId="{A3AC86F2-3258-BA4D-9E8B-47ADB66847BA}" srcOrd="1" destOrd="0" presId="urn:microsoft.com/office/officeart/2005/8/layout/process4"/>
    <dgm:cxn modelId="{21DA7B10-F52F-4174-99AE-FA58A5E5CF99}" type="presParOf" srcId="{D417EB92-8DD3-9448-B35B-F696D8324C14}" destId="{EB48EBA2-0166-9B49-8479-3A3BB8B91E86}" srcOrd="2" destOrd="0" presId="urn:microsoft.com/office/officeart/2005/8/layout/process4"/>
    <dgm:cxn modelId="{035AC5A2-39D4-4B7E-A324-02BD8FD27427}" type="presParOf" srcId="{EB48EBA2-0166-9B49-8479-3A3BB8B91E86}" destId="{F2EBC3E9-00F2-A84E-B6C1-89C05CB4981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494685-FDFB-4947-92C3-7F787BBD45B3}" type="doc">
      <dgm:prSet loTypeId="urn:microsoft.com/office/officeart/2005/8/layout/process4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53B0270-61ED-6C48-8832-97FA5ACD5F4A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Business Service Representative</a:t>
          </a:r>
          <a:endParaRPr lang="en-US" sz="1400" b="1" dirty="0">
            <a:solidFill>
              <a:schemeClr val="tx1"/>
            </a:solidFill>
          </a:endParaRPr>
        </a:p>
      </dgm:t>
    </dgm:pt>
    <dgm:pt modelId="{8C0A68CE-50A9-004D-A7C6-4318AF9D4F9B}" type="parTrans" cxnId="{CBBA7980-950D-964C-9FEF-AD279A638F9B}">
      <dgm:prSet/>
      <dgm:spPr/>
      <dgm:t>
        <a:bodyPr/>
        <a:lstStyle/>
        <a:p>
          <a:endParaRPr lang="en-US"/>
        </a:p>
      </dgm:t>
    </dgm:pt>
    <dgm:pt modelId="{155344D4-AD71-6947-A826-5FCCD85F045A}" type="sibTrans" cxnId="{CBBA7980-950D-964C-9FEF-AD279A638F9B}">
      <dgm:prSet/>
      <dgm:spPr/>
      <dgm:t>
        <a:bodyPr/>
        <a:lstStyle/>
        <a:p>
          <a:endParaRPr lang="en-US"/>
        </a:p>
      </dgm:t>
    </dgm:pt>
    <dgm:pt modelId="{76737C37-E983-D548-A14D-74CF920746B1}">
      <dgm:prSet phldrT="[Text]"/>
      <dgm:spPr/>
      <dgm:t>
        <a:bodyPr/>
        <a:lstStyle/>
        <a:p>
          <a:r>
            <a:rPr lang="en-US" dirty="0" smtClean="0"/>
            <a:t>Reaches out  to Business</a:t>
          </a:r>
        </a:p>
        <a:p>
          <a:r>
            <a:rPr lang="en-US" dirty="0" smtClean="0"/>
            <a:t>Post Job Opening in JobQuest</a:t>
          </a:r>
          <a:endParaRPr lang="en-US" dirty="0"/>
        </a:p>
      </dgm:t>
    </dgm:pt>
    <dgm:pt modelId="{CF4A00EC-E5B2-7948-8551-96C42B39EE43}" type="parTrans" cxnId="{D40B462F-301F-CB4F-86F3-1EB36BEF0B49}">
      <dgm:prSet/>
      <dgm:spPr/>
      <dgm:t>
        <a:bodyPr/>
        <a:lstStyle/>
        <a:p>
          <a:endParaRPr lang="en-US"/>
        </a:p>
      </dgm:t>
    </dgm:pt>
    <dgm:pt modelId="{51CDE8F6-FD1F-7B49-96CD-06C2AFE87063}" type="sibTrans" cxnId="{D40B462F-301F-CB4F-86F3-1EB36BEF0B49}">
      <dgm:prSet/>
      <dgm:spPr/>
      <dgm:t>
        <a:bodyPr/>
        <a:lstStyle/>
        <a:p>
          <a:endParaRPr lang="en-US"/>
        </a:p>
      </dgm:t>
    </dgm:pt>
    <dgm:pt modelId="{39CFAC05-3D4C-A942-BAEC-FDC0344FDE4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JobQuest</a:t>
          </a:r>
          <a:endParaRPr lang="en-US" sz="1400" b="1" dirty="0">
            <a:solidFill>
              <a:schemeClr val="tx1"/>
            </a:solidFill>
          </a:endParaRPr>
        </a:p>
      </dgm:t>
    </dgm:pt>
    <dgm:pt modelId="{555B4899-B9A5-7342-9F1A-B4AEEE7BAE19}" type="parTrans" cxnId="{F669EFEF-344A-064F-8DBC-2D960873F58B}">
      <dgm:prSet/>
      <dgm:spPr/>
      <dgm:t>
        <a:bodyPr/>
        <a:lstStyle/>
        <a:p>
          <a:endParaRPr lang="en-US"/>
        </a:p>
      </dgm:t>
    </dgm:pt>
    <dgm:pt modelId="{BF5AE2F0-7A8B-374C-BB0A-4F9BB1C54874}" type="sibTrans" cxnId="{F669EFEF-344A-064F-8DBC-2D960873F58B}">
      <dgm:prSet/>
      <dgm:spPr/>
      <dgm:t>
        <a:bodyPr/>
        <a:lstStyle/>
        <a:p>
          <a:endParaRPr lang="en-US"/>
        </a:p>
      </dgm:t>
    </dgm:pt>
    <dgm:pt modelId="{A101D6CA-EE5F-FE40-8546-69543C43DD95}" type="pres">
      <dgm:prSet presAssocID="{94494685-FDFB-4947-92C3-7F787BBD45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FE24C5-2F32-BF4C-B829-DE02EBACB921}" type="pres">
      <dgm:prSet presAssocID="{39CFAC05-3D4C-A942-BAEC-FDC0344FDE46}" presName="boxAndChildren" presStyleCnt="0"/>
      <dgm:spPr/>
    </dgm:pt>
    <dgm:pt modelId="{15894B32-BA5D-384D-9343-20BE88EDD099}" type="pres">
      <dgm:prSet presAssocID="{39CFAC05-3D4C-A942-BAEC-FDC0344FDE46}" presName="parentTextBox" presStyleLbl="node1" presStyleIdx="0" presStyleCnt="2"/>
      <dgm:spPr/>
      <dgm:t>
        <a:bodyPr/>
        <a:lstStyle/>
        <a:p>
          <a:endParaRPr lang="en-US"/>
        </a:p>
      </dgm:t>
    </dgm:pt>
    <dgm:pt modelId="{38F8B4D9-EEAA-C14D-906B-9D82C9B8A4CF}" type="pres">
      <dgm:prSet presAssocID="{155344D4-AD71-6947-A826-5FCCD85F045A}" presName="sp" presStyleCnt="0"/>
      <dgm:spPr/>
    </dgm:pt>
    <dgm:pt modelId="{D417EB92-8DD3-9448-B35B-F696D8324C14}" type="pres">
      <dgm:prSet presAssocID="{E53B0270-61ED-6C48-8832-97FA5ACD5F4A}" presName="arrowAndChildren" presStyleCnt="0"/>
      <dgm:spPr/>
    </dgm:pt>
    <dgm:pt modelId="{7F22120B-F545-9744-BEA3-4029473D8B83}" type="pres">
      <dgm:prSet presAssocID="{E53B0270-61ED-6C48-8832-97FA5ACD5F4A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A3AC86F2-3258-BA4D-9E8B-47ADB66847BA}" type="pres">
      <dgm:prSet presAssocID="{E53B0270-61ED-6C48-8832-97FA5ACD5F4A}" presName="arrow" presStyleLbl="node1" presStyleIdx="1" presStyleCnt="2" custLinFactNeighborY="-5205"/>
      <dgm:spPr/>
      <dgm:t>
        <a:bodyPr/>
        <a:lstStyle/>
        <a:p>
          <a:endParaRPr lang="en-US"/>
        </a:p>
      </dgm:t>
    </dgm:pt>
    <dgm:pt modelId="{EB48EBA2-0166-9B49-8479-3A3BB8B91E86}" type="pres">
      <dgm:prSet presAssocID="{E53B0270-61ED-6C48-8832-97FA5ACD5F4A}" presName="descendantArrow" presStyleCnt="0"/>
      <dgm:spPr/>
    </dgm:pt>
    <dgm:pt modelId="{F2EBC3E9-00F2-A84E-B6C1-89C05CB4981C}" type="pres">
      <dgm:prSet presAssocID="{76737C37-E983-D548-A14D-74CF920746B1}" presName="childTextArrow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C7FA16-3B1D-4432-B589-99C938E30F0B}" type="presOf" srcId="{E53B0270-61ED-6C48-8832-97FA5ACD5F4A}" destId="{7F22120B-F545-9744-BEA3-4029473D8B83}" srcOrd="0" destOrd="0" presId="urn:microsoft.com/office/officeart/2005/8/layout/process4"/>
    <dgm:cxn modelId="{2B7D62B3-1AE9-47A2-B367-8C5938A9D306}" type="presOf" srcId="{94494685-FDFB-4947-92C3-7F787BBD45B3}" destId="{A101D6CA-EE5F-FE40-8546-69543C43DD95}" srcOrd="0" destOrd="0" presId="urn:microsoft.com/office/officeart/2005/8/layout/process4"/>
    <dgm:cxn modelId="{D40B462F-301F-CB4F-86F3-1EB36BEF0B49}" srcId="{E53B0270-61ED-6C48-8832-97FA5ACD5F4A}" destId="{76737C37-E983-D548-A14D-74CF920746B1}" srcOrd="0" destOrd="0" parTransId="{CF4A00EC-E5B2-7948-8551-96C42B39EE43}" sibTransId="{51CDE8F6-FD1F-7B49-96CD-06C2AFE87063}"/>
    <dgm:cxn modelId="{F669EFEF-344A-064F-8DBC-2D960873F58B}" srcId="{94494685-FDFB-4947-92C3-7F787BBD45B3}" destId="{39CFAC05-3D4C-A942-BAEC-FDC0344FDE46}" srcOrd="1" destOrd="0" parTransId="{555B4899-B9A5-7342-9F1A-B4AEEE7BAE19}" sibTransId="{BF5AE2F0-7A8B-374C-BB0A-4F9BB1C54874}"/>
    <dgm:cxn modelId="{6C2184C7-D494-427F-8585-ACDCD7B43199}" type="presOf" srcId="{76737C37-E983-D548-A14D-74CF920746B1}" destId="{F2EBC3E9-00F2-A84E-B6C1-89C05CB4981C}" srcOrd="0" destOrd="0" presId="urn:microsoft.com/office/officeart/2005/8/layout/process4"/>
    <dgm:cxn modelId="{DF50E130-D996-45DD-ADE7-D8F3D7B340F3}" type="presOf" srcId="{39CFAC05-3D4C-A942-BAEC-FDC0344FDE46}" destId="{15894B32-BA5D-384D-9343-20BE88EDD099}" srcOrd="0" destOrd="0" presId="urn:microsoft.com/office/officeart/2005/8/layout/process4"/>
    <dgm:cxn modelId="{2B4233FE-3218-4FA4-AE6B-A70447689465}" type="presOf" srcId="{E53B0270-61ED-6C48-8832-97FA5ACD5F4A}" destId="{A3AC86F2-3258-BA4D-9E8B-47ADB66847BA}" srcOrd="1" destOrd="0" presId="urn:microsoft.com/office/officeart/2005/8/layout/process4"/>
    <dgm:cxn modelId="{CBBA7980-950D-964C-9FEF-AD279A638F9B}" srcId="{94494685-FDFB-4947-92C3-7F787BBD45B3}" destId="{E53B0270-61ED-6C48-8832-97FA5ACD5F4A}" srcOrd="0" destOrd="0" parTransId="{8C0A68CE-50A9-004D-A7C6-4318AF9D4F9B}" sibTransId="{155344D4-AD71-6947-A826-5FCCD85F045A}"/>
    <dgm:cxn modelId="{BEE4838E-955B-4645-B369-559842009B7D}" type="presParOf" srcId="{A101D6CA-EE5F-FE40-8546-69543C43DD95}" destId="{9BFE24C5-2F32-BF4C-B829-DE02EBACB921}" srcOrd="0" destOrd="0" presId="urn:microsoft.com/office/officeart/2005/8/layout/process4"/>
    <dgm:cxn modelId="{959B0C6C-B5A5-4052-ABAD-32B3DCFD3F22}" type="presParOf" srcId="{9BFE24C5-2F32-BF4C-B829-DE02EBACB921}" destId="{15894B32-BA5D-384D-9343-20BE88EDD099}" srcOrd="0" destOrd="0" presId="urn:microsoft.com/office/officeart/2005/8/layout/process4"/>
    <dgm:cxn modelId="{EC177CCE-6978-46DA-9EDA-5B4231015A1A}" type="presParOf" srcId="{A101D6CA-EE5F-FE40-8546-69543C43DD95}" destId="{38F8B4D9-EEAA-C14D-906B-9D82C9B8A4CF}" srcOrd="1" destOrd="0" presId="urn:microsoft.com/office/officeart/2005/8/layout/process4"/>
    <dgm:cxn modelId="{5D09E7C4-B260-4D24-98A1-AFB7E17CC8C2}" type="presParOf" srcId="{A101D6CA-EE5F-FE40-8546-69543C43DD95}" destId="{D417EB92-8DD3-9448-B35B-F696D8324C14}" srcOrd="2" destOrd="0" presId="urn:microsoft.com/office/officeart/2005/8/layout/process4"/>
    <dgm:cxn modelId="{739456C0-C9B3-4FCE-8140-30F8083F177B}" type="presParOf" srcId="{D417EB92-8DD3-9448-B35B-F696D8324C14}" destId="{7F22120B-F545-9744-BEA3-4029473D8B83}" srcOrd="0" destOrd="0" presId="urn:microsoft.com/office/officeart/2005/8/layout/process4"/>
    <dgm:cxn modelId="{EE870D32-80B7-43E8-950B-3900DBE647DF}" type="presParOf" srcId="{D417EB92-8DD3-9448-B35B-F696D8324C14}" destId="{A3AC86F2-3258-BA4D-9E8B-47ADB66847BA}" srcOrd="1" destOrd="0" presId="urn:microsoft.com/office/officeart/2005/8/layout/process4"/>
    <dgm:cxn modelId="{C7D94A88-FD4B-4FA3-BC59-8F4EC58089E1}" type="presParOf" srcId="{D417EB92-8DD3-9448-B35B-F696D8324C14}" destId="{EB48EBA2-0166-9B49-8479-3A3BB8B91E86}" srcOrd="2" destOrd="0" presId="urn:microsoft.com/office/officeart/2005/8/layout/process4"/>
    <dgm:cxn modelId="{FE4FCE47-2771-4664-B248-4B74AD1016A5}" type="presParOf" srcId="{EB48EBA2-0166-9B49-8479-3A3BB8B91E86}" destId="{F2EBC3E9-00F2-A84E-B6C1-89C05CB4981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494685-FDFB-4947-92C3-7F787BBD45B3}" type="doc">
      <dgm:prSet loTypeId="urn:microsoft.com/office/officeart/2005/8/layout/process4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53B0270-61ED-6C48-8832-97FA5ACD5F4A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Job Counselor</a:t>
          </a:r>
          <a:endParaRPr lang="en-US" b="1" dirty="0">
            <a:solidFill>
              <a:schemeClr val="tx1"/>
            </a:solidFill>
          </a:endParaRPr>
        </a:p>
      </dgm:t>
    </dgm:pt>
    <dgm:pt modelId="{8C0A68CE-50A9-004D-A7C6-4318AF9D4F9B}" type="parTrans" cxnId="{CBBA7980-950D-964C-9FEF-AD279A638F9B}">
      <dgm:prSet/>
      <dgm:spPr/>
      <dgm:t>
        <a:bodyPr/>
        <a:lstStyle/>
        <a:p>
          <a:endParaRPr lang="en-US"/>
        </a:p>
      </dgm:t>
    </dgm:pt>
    <dgm:pt modelId="{155344D4-AD71-6947-A826-5FCCD85F045A}" type="sibTrans" cxnId="{CBBA7980-950D-964C-9FEF-AD279A638F9B}">
      <dgm:prSet/>
      <dgm:spPr/>
      <dgm:t>
        <a:bodyPr/>
        <a:lstStyle/>
        <a:p>
          <a:endParaRPr lang="en-US"/>
        </a:p>
      </dgm:t>
    </dgm:pt>
    <dgm:pt modelId="{76737C37-E983-D548-A14D-74CF920746B1}">
      <dgm:prSet phldrT="[Text]"/>
      <dgm:spPr/>
      <dgm:t>
        <a:bodyPr/>
        <a:lstStyle/>
        <a:p>
          <a:r>
            <a:rPr lang="en-US" dirty="0" smtClean="0"/>
            <a:t>Concentrates on Job Seekers Interest, Skill Needs</a:t>
          </a:r>
        </a:p>
      </dgm:t>
    </dgm:pt>
    <dgm:pt modelId="{CF4A00EC-E5B2-7948-8551-96C42B39EE43}" type="parTrans" cxnId="{D40B462F-301F-CB4F-86F3-1EB36BEF0B49}">
      <dgm:prSet/>
      <dgm:spPr/>
      <dgm:t>
        <a:bodyPr/>
        <a:lstStyle/>
        <a:p>
          <a:endParaRPr lang="en-US"/>
        </a:p>
      </dgm:t>
    </dgm:pt>
    <dgm:pt modelId="{51CDE8F6-FD1F-7B49-96CD-06C2AFE87063}" type="sibTrans" cxnId="{D40B462F-301F-CB4F-86F3-1EB36BEF0B49}">
      <dgm:prSet/>
      <dgm:spPr/>
      <dgm:t>
        <a:bodyPr/>
        <a:lstStyle/>
        <a:p>
          <a:endParaRPr lang="en-US"/>
        </a:p>
      </dgm:t>
    </dgm:pt>
    <dgm:pt modelId="{39CFAC05-3D4C-A942-BAEC-FDC0344FDE4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Job Seeker</a:t>
          </a:r>
          <a:endParaRPr lang="en-US" b="1" dirty="0">
            <a:solidFill>
              <a:schemeClr val="tx1"/>
            </a:solidFill>
          </a:endParaRPr>
        </a:p>
      </dgm:t>
    </dgm:pt>
    <dgm:pt modelId="{555B4899-B9A5-7342-9F1A-B4AEEE7BAE19}" type="parTrans" cxnId="{F669EFEF-344A-064F-8DBC-2D960873F58B}">
      <dgm:prSet/>
      <dgm:spPr/>
      <dgm:t>
        <a:bodyPr/>
        <a:lstStyle/>
        <a:p>
          <a:endParaRPr lang="en-US"/>
        </a:p>
      </dgm:t>
    </dgm:pt>
    <dgm:pt modelId="{BF5AE2F0-7A8B-374C-BB0A-4F9BB1C54874}" type="sibTrans" cxnId="{F669EFEF-344A-064F-8DBC-2D960873F58B}">
      <dgm:prSet/>
      <dgm:spPr/>
      <dgm:t>
        <a:bodyPr/>
        <a:lstStyle/>
        <a:p>
          <a:endParaRPr lang="en-US"/>
        </a:p>
      </dgm:t>
    </dgm:pt>
    <dgm:pt modelId="{3798AB5E-E95E-9E44-8B0D-8B0732C7F4A1}">
      <dgm:prSet phldrT="[Text]"/>
      <dgm:spPr/>
      <dgm:t>
        <a:bodyPr/>
        <a:lstStyle/>
        <a:p>
          <a:r>
            <a:rPr lang="en-US" dirty="0" smtClean="0"/>
            <a:t>Review job listings and sends resumes (self-referral)</a:t>
          </a:r>
          <a:endParaRPr lang="en-US" dirty="0"/>
        </a:p>
      </dgm:t>
    </dgm:pt>
    <dgm:pt modelId="{13AC3D75-00ED-A849-9A38-257C0B1BB9AC}" type="parTrans" cxnId="{FB27C52F-1936-E14C-92F8-BC2EF38FCE5B}">
      <dgm:prSet/>
      <dgm:spPr/>
      <dgm:t>
        <a:bodyPr/>
        <a:lstStyle/>
        <a:p>
          <a:endParaRPr lang="en-US"/>
        </a:p>
      </dgm:t>
    </dgm:pt>
    <dgm:pt modelId="{A4C9C725-21F3-0E49-9FAC-F57BFD73E17A}" type="sibTrans" cxnId="{FB27C52F-1936-E14C-92F8-BC2EF38FCE5B}">
      <dgm:prSet/>
      <dgm:spPr/>
      <dgm:t>
        <a:bodyPr/>
        <a:lstStyle/>
        <a:p>
          <a:endParaRPr lang="en-US"/>
        </a:p>
      </dgm:t>
    </dgm:pt>
    <dgm:pt modelId="{4B1C5FBA-3DDC-9847-B256-C0C3269D0451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Company</a:t>
          </a:r>
          <a:endParaRPr lang="en-US" b="1" dirty="0">
            <a:solidFill>
              <a:schemeClr val="tx1"/>
            </a:solidFill>
          </a:endParaRPr>
        </a:p>
      </dgm:t>
    </dgm:pt>
    <dgm:pt modelId="{358D0021-79E5-9042-9DC3-A4BCAD054191}" type="parTrans" cxnId="{8367B991-873E-9245-857D-B19259D8F3F1}">
      <dgm:prSet/>
      <dgm:spPr/>
      <dgm:t>
        <a:bodyPr/>
        <a:lstStyle/>
        <a:p>
          <a:endParaRPr lang="en-US"/>
        </a:p>
      </dgm:t>
    </dgm:pt>
    <dgm:pt modelId="{1E8D5BDA-B9FD-8448-9F9B-6E8EF4E6085B}" type="sibTrans" cxnId="{8367B991-873E-9245-857D-B19259D8F3F1}">
      <dgm:prSet/>
      <dgm:spPr/>
      <dgm:t>
        <a:bodyPr/>
        <a:lstStyle/>
        <a:p>
          <a:endParaRPr lang="en-US"/>
        </a:p>
      </dgm:t>
    </dgm:pt>
    <dgm:pt modelId="{AEEC1EDE-9177-E249-9085-0AE5DB149C7E}">
      <dgm:prSet phldrT="[Text]"/>
      <dgm:spPr/>
      <dgm:t>
        <a:bodyPr/>
        <a:lstStyle/>
        <a:p>
          <a:r>
            <a:rPr lang="en-US" dirty="0" smtClean="0"/>
            <a:t>Hopes for Interview</a:t>
          </a:r>
          <a:endParaRPr lang="en-US" dirty="0"/>
        </a:p>
      </dgm:t>
    </dgm:pt>
    <dgm:pt modelId="{C95F7E00-511E-FE4C-B760-A67FEC68D5BC}" type="parTrans" cxnId="{B441490F-DFDC-D941-90C4-73C4C8C9F820}">
      <dgm:prSet/>
      <dgm:spPr/>
      <dgm:t>
        <a:bodyPr/>
        <a:lstStyle/>
        <a:p>
          <a:endParaRPr lang="en-US"/>
        </a:p>
      </dgm:t>
    </dgm:pt>
    <dgm:pt modelId="{8ACC39D1-22C3-8049-A91E-7AF0864B5169}" type="sibTrans" cxnId="{B441490F-DFDC-D941-90C4-73C4C8C9F820}">
      <dgm:prSet/>
      <dgm:spPr/>
      <dgm:t>
        <a:bodyPr/>
        <a:lstStyle/>
        <a:p>
          <a:endParaRPr lang="en-US"/>
        </a:p>
      </dgm:t>
    </dgm:pt>
    <dgm:pt modelId="{32EC1C87-3356-5F42-A138-544C25A4E32A}">
      <dgm:prSet phldrT="[Text]"/>
      <dgm:spPr/>
      <dgm:t>
        <a:bodyPr/>
        <a:lstStyle/>
        <a:p>
          <a:r>
            <a:rPr lang="en-US" dirty="0" smtClean="0"/>
            <a:t>Hire / No Hire</a:t>
          </a:r>
          <a:endParaRPr lang="en-US" dirty="0"/>
        </a:p>
      </dgm:t>
    </dgm:pt>
    <dgm:pt modelId="{6700789C-C35A-6E44-91B2-0FED389FE6D5}" type="parTrans" cxnId="{2C8967A4-DD97-0A4E-9D99-4FDC48471E08}">
      <dgm:prSet/>
      <dgm:spPr/>
      <dgm:t>
        <a:bodyPr/>
        <a:lstStyle/>
        <a:p>
          <a:endParaRPr lang="en-US"/>
        </a:p>
      </dgm:t>
    </dgm:pt>
    <dgm:pt modelId="{3F0ECCA5-747C-D84D-B1CE-A4C144FEF546}" type="sibTrans" cxnId="{2C8967A4-DD97-0A4E-9D99-4FDC48471E08}">
      <dgm:prSet/>
      <dgm:spPr/>
      <dgm:t>
        <a:bodyPr/>
        <a:lstStyle/>
        <a:p>
          <a:endParaRPr lang="en-US"/>
        </a:p>
      </dgm:t>
    </dgm:pt>
    <dgm:pt modelId="{A101D6CA-EE5F-FE40-8546-69543C43DD95}" type="pres">
      <dgm:prSet presAssocID="{94494685-FDFB-4947-92C3-7F787BBD45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E29A08-4C8A-B843-B02F-03EAA4136B6C}" type="pres">
      <dgm:prSet presAssocID="{4B1C5FBA-3DDC-9847-B256-C0C3269D0451}" presName="boxAndChildren" presStyleCnt="0"/>
      <dgm:spPr/>
    </dgm:pt>
    <dgm:pt modelId="{AD53B62D-7836-7144-8085-62BE46AB47B2}" type="pres">
      <dgm:prSet presAssocID="{4B1C5FBA-3DDC-9847-B256-C0C3269D0451}" presName="parentTextBox" presStyleLbl="node1" presStyleIdx="0" presStyleCnt="3"/>
      <dgm:spPr/>
      <dgm:t>
        <a:bodyPr/>
        <a:lstStyle/>
        <a:p>
          <a:endParaRPr lang="en-US"/>
        </a:p>
      </dgm:t>
    </dgm:pt>
    <dgm:pt modelId="{FCAEF11A-314A-B648-BC48-5B1B2760FA57}" type="pres">
      <dgm:prSet presAssocID="{4B1C5FBA-3DDC-9847-B256-C0C3269D0451}" presName="entireBox" presStyleLbl="node1" presStyleIdx="0" presStyleCnt="3" custLinFactNeighborY="5654"/>
      <dgm:spPr/>
      <dgm:t>
        <a:bodyPr/>
        <a:lstStyle/>
        <a:p>
          <a:endParaRPr lang="en-US"/>
        </a:p>
      </dgm:t>
    </dgm:pt>
    <dgm:pt modelId="{F76335B7-3264-7949-9D2D-AC6C9D78D647}" type="pres">
      <dgm:prSet presAssocID="{4B1C5FBA-3DDC-9847-B256-C0C3269D0451}" presName="descendantBox" presStyleCnt="0"/>
      <dgm:spPr/>
    </dgm:pt>
    <dgm:pt modelId="{1FDC2ED3-0E63-A146-9526-802017DF50F3}" type="pres">
      <dgm:prSet presAssocID="{AEEC1EDE-9177-E249-9085-0AE5DB149C7E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68AE7-C925-634D-B779-16A6EA5BAFA8}" type="pres">
      <dgm:prSet presAssocID="{32EC1C87-3356-5F42-A138-544C25A4E32A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1ED9B-1608-9E4D-B973-B5EBD7CF709F}" type="pres">
      <dgm:prSet presAssocID="{BF5AE2F0-7A8B-374C-BB0A-4F9BB1C54874}" presName="sp" presStyleCnt="0"/>
      <dgm:spPr/>
    </dgm:pt>
    <dgm:pt modelId="{B5B2D859-288B-7142-BF1C-A6B72FB1EB39}" type="pres">
      <dgm:prSet presAssocID="{39CFAC05-3D4C-A942-BAEC-FDC0344FDE46}" presName="arrowAndChildren" presStyleCnt="0"/>
      <dgm:spPr/>
    </dgm:pt>
    <dgm:pt modelId="{EBC195C1-292E-E54E-BCEB-1E52ECFFBD28}" type="pres">
      <dgm:prSet presAssocID="{39CFAC05-3D4C-A942-BAEC-FDC0344FDE46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CEB231B1-F8CF-BF49-ABB3-8E0475FEF39E}" type="pres">
      <dgm:prSet presAssocID="{39CFAC05-3D4C-A942-BAEC-FDC0344FDE46}" presName="arrow" presStyleLbl="node1" presStyleIdx="1" presStyleCnt="3"/>
      <dgm:spPr/>
      <dgm:t>
        <a:bodyPr/>
        <a:lstStyle/>
        <a:p>
          <a:endParaRPr lang="en-US"/>
        </a:p>
      </dgm:t>
    </dgm:pt>
    <dgm:pt modelId="{A66B9BD7-080D-D642-BE1D-BCF34E32F10C}" type="pres">
      <dgm:prSet presAssocID="{39CFAC05-3D4C-A942-BAEC-FDC0344FDE46}" presName="descendantArrow" presStyleCnt="0"/>
      <dgm:spPr/>
    </dgm:pt>
    <dgm:pt modelId="{077E9A6B-5374-D14E-9A46-2A4F13006D84}" type="pres">
      <dgm:prSet presAssocID="{3798AB5E-E95E-9E44-8B0D-8B0732C7F4A1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8B4D9-EEAA-C14D-906B-9D82C9B8A4CF}" type="pres">
      <dgm:prSet presAssocID="{155344D4-AD71-6947-A826-5FCCD85F045A}" presName="sp" presStyleCnt="0"/>
      <dgm:spPr/>
    </dgm:pt>
    <dgm:pt modelId="{D417EB92-8DD3-9448-B35B-F696D8324C14}" type="pres">
      <dgm:prSet presAssocID="{E53B0270-61ED-6C48-8832-97FA5ACD5F4A}" presName="arrowAndChildren" presStyleCnt="0"/>
      <dgm:spPr/>
    </dgm:pt>
    <dgm:pt modelId="{7F22120B-F545-9744-BEA3-4029473D8B83}" type="pres">
      <dgm:prSet presAssocID="{E53B0270-61ED-6C48-8832-97FA5ACD5F4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3AC86F2-3258-BA4D-9E8B-47ADB66847BA}" type="pres">
      <dgm:prSet presAssocID="{E53B0270-61ED-6C48-8832-97FA5ACD5F4A}" presName="arrow" presStyleLbl="node1" presStyleIdx="2" presStyleCnt="3" custLinFactNeighborY="-5260"/>
      <dgm:spPr/>
      <dgm:t>
        <a:bodyPr/>
        <a:lstStyle/>
        <a:p>
          <a:endParaRPr lang="en-US"/>
        </a:p>
      </dgm:t>
    </dgm:pt>
    <dgm:pt modelId="{EB48EBA2-0166-9B49-8479-3A3BB8B91E86}" type="pres">
      <dgm:prSet presAssocID="{E53B0270-61ED-6C48-8832-97FA5ACD5F4A}" presName="descendantArrow" presStyleCnt="0"/>
      <dgm:spPr/>
    </dgm:pt>
    <dgm:pt modelId="{F2EBC3E9-00F2-A84E-B6C1-89C05CB4981C}" type="pres">
      <dgm:prSet presAssocID="{76737C37-E983-D548-A14D-74CF920746B1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AB4731-05F6-49CD-9B85-A98227459759}" type="presOf" srcId="{39CFAC05-3D4C-A942-BAEC-FDC0344FDE46}" destId="{CEB231B1-F8CF-BF49-ABB3-8E0475FEF39E}" srcOrd="1" destOrd="0" presId="urn:microsoft.com/office/officeart/2005/8/layout/process4"/>
    <dgm:cxn modelId="{F01734B0-945E-4BD3-A595-59CBED8B68BC}" type="presOf" srcId="{76737C37-E983-D548-A14D-74CF920746B1}" destId="{F2EBC3E9-00F2-A84E-B6C1-89C05CB4981C}" srcOrd="0" destOrd="0" presId="urn:microsoft.com/office/officeart/2005/8/layout/process4"/>
    <dgm:cxn modelId="{D7D2AFFA-BF4B-4FE8-9D03-F4676C0B031F}" type="presOf" srcId="{32EC1C87-3356-5F42-A138-544C25A4E32A}" destId="{5F568AE7-C925-634D-B779-16A6EA5BAFA8}" srcOrd="0" destOrd="0" presId="urn:microsoft.com/office/officeart/2005/8/layout/process4"/>
    <dgm:cxn modelId="{42869D3B-E21E-4011-BCBD-2209A0091031}" type="presOf" srcId="{E53B0270-61ED-6C48-8832-97FA5ACD5F4A}" destId="{7F22120B-F545-9744-BEA3-4029473D8B83}" srcOrd="0" destOrd="0" presId="urn:microsoft.com/office/officeart/2005/8/layout/process4"/>
    <dgm:cxn modelId="{374C11E3-8427-4BF8-8FA4-2D0E493BF3EF}" type="presOf" srcId="{94494685-FDFB-4947-92C3-7F787BBD45B3}" destId="{A101D6CA-EE5F-FE40-8546-69543C43DD95}" srcOrd="0" destOrd="0" presId="urn:microsoft.com/office/officeart/2005/8/layout/process4"/>
    <dgm:cxn modelId="{D40B462F-301F-CB4F-86F3-1EB36BEF0B49}" srcId="{E53B0270-61ED-6C48-8832-97FA5ACD5F4A}" destId="{76737C37-E983-D548-A14D-74CF920746B1}" srcOrd="0" destOrd="0" parTransId="{CF4A00EC-E5B2-7948-8551-96C42B39EE43}" sibTransId="{51CDE8F6-FD1F-7B49-96CD-06C2AFE87063}"/>
    <dgm:cxn modelId="{F669EFEF-344A-064F-8DBC-2D960873F58B}" srcId="{94494685-FDFB-4947-92C3-7F787BBD45B3}" destId="{39CFAC05-3D4C-A942-BAEC-FDC0344FDE46}" srcOrd="1" destOrd="0" parTransId="{555B4899-B9A5-7342-9F1A-B4AEEE7BAE19}" sibTransId="{BF5AE2F0-7A8B-374C-BB0A-4F9BB1C54874}"/>
    <dgm:cxn modelId="{83BA4A81-2B02-4C2F-BF2A-8594489147FC}" type="presOf" srcId="{39CFAC05-3D4C-A942-BAEC-FDC0344FDE46}" destId="{EBC195C1-292E-E54E-BCEB-1E52ECFFBD28}" srcOrd="0" destOrd="0" presId="urn:microsoft.com/office/officeart/2005/8/layout/process4"/>
    <dgm:cxn modelId="{61036656-3EB0-484A-822E-C63663F350D7}" type="presOf" srcId="{4B1C5FBA-3DDC-9847-B256-C0C3269D0451}" destId="{AD53B62D-7836-7144-8085-62BE46AB47B2}" srcOrd="0" destOrd="0" presId="urn:microsoft.com/office/officeart/2005/8/layout/process4"/>
    <dgm:cxn modelId="{B441490F-DFDC-D941-90C4-73C4C8C9F820}" srcId="{4B1C5FBA-3DDC-9847-B256-C0C3269D0451}" destId="{AEEC1EDE-9177-E249-9085-0AE5DB149C7E}" srcOrd="0" destOrd="0" parTransId="{C95F7E00-511E-FE4C-B760-A67FEC68D5BC}" sibTransId="{8ACC39D1-22C3-8049-A91E-7AF0864B5169}"/>
    <dgm:cxn modelId="{2C8967A4-DD97-0A4E-9D99-4FDC48471E08}" srcId="{4B1C5FBA-3DDC-9847-B256-C0C3269D0451}" destId="{32EC1C87-3356-5F42-A138-544C25A4E32A}" srcOrd="1" destOrd="0" parTransId="{6700789C-C35A-6E44-91B2-0FED389FE6D5}" sibTransId="{3F0ECCA5-747C-D84D-B1CE-A4C144FEF546}"/>
    <dgm:cxn modelId="{052F555F-36A8-4A88-BB5F-9B901D1BE702}" type="presOf" srcId="{3798AB5E-E95E-9E44-8B0D-8B0732C7F4A1}" destId="{077E9A6B-5374-D14E-9A46-2A4F13006D84}" srcOrd="0" destOrd="0" presId="urn:microsoft.com/office/officeart/2005/8/layout/process4"/>
    <dgm:cxn modelId="{01EE58FC-4CD4-493A-B8D0-2759CEDA087B}" type="presOf" srcId="{4B1C5FBA-3DDC-9847-B256-C0C3269D0451}" destId="{FCAEF11A-314A-B648-BC48-5B1B2760FA57}" srcOrd="1" destOrd="0" presId="urn:microsoft.com/office/officeart/2005/8/layout/process4"/>
    <dgm:cxn modelId="{FB27C52F-1936-E14C-92F8-BC2EF38FCE5B}" srcId="{39CFAC05-3D4C-A942-BAEC-FDC0344FDE46}" destId="{3798AB5E-E95E-9E44-8B0D-8B0732C7F4A1}" srcOrd="0" destOrd="0" parTransId="{13AC3D75-00ED-A849-9A38-257C0B1BB9AC}" sibTransId="{A4C9C725-21F3-0E49-9FAC-F57BFD73E17A}"/>
    <dgm:cxn modelId="{57E74A2B-B484-4718-8AA5-195A773DF30B}" type="presOf" srcId="{E53B0270-61ED-6C48-8832-97FA5ACD5F4A}" destId="{A3AC86F2-3258-BA4D-9E8B-47ADB66847BA}" srcOrd="1" destOrd="0" presId="urn:microsoft.com/office/officeart/2005/8/layout/process4"/>
    <dgm:cxn modelId="{CBBA7980-950D-964C-9FEF-AD279A638F9B}" srcId="{94494685-FDFB-4947-92C3-7F787BBD45B3}" destId="{E53B0270-61ED-6C48-8832-97FA5ACD5F4A}" srcOrd="0" destOrd="0" parTransId="{8C0A68CE-50A9-004D-A7C6-4318AF9D4F9B}" sibTransId="{155344D4-AD71-6947-A826-5FCCD85F045A}"/>
    <dgm:cxn modelId="{66656204-BE00-485F-BE1A-645B37C93FDA}" type="presOf" srcId="{AEEC1EDE-9177-E249-9085-0AE5DB149C7E}" destId="{1FDC2ED3-0E63-A146-9526-802017DF50F3}" srcOrd="0" destOrd="0" presId="urn:microsoft.com/office/officeart/2005/8/layout/process4"/>
    <dgm:cxn modelId="{8367B991-873E-9245-857D-B19259D8F3F1}" srcId="{94494685-FDFB-4947-92C3-7F787BBD45B3}" destId="{4B1C5FBA-3DDC-9847-B256-C0C3269D0451}" srcOrd="2" destOrd="0" parTransId="{358D0021-79E5-9042-9DC3-A4BCAD054191}" sibTransId="{1E8D5BDA-B9FD-8448-9F9B-6E8EF4E6085B}"/>
    <dgm:cxn modelId="{843D3ADC-73FE-4344-8AD6-ACD88839D493}" type="presParOf" srcId="{A101D6CA-EE5F-FE40-8546-69543C43DD95}" destId="{75E29A08-4C8A-B843-B02F-03EAA4136B6C}" srcOrd="0" destOrd="0" presId="urn:microsoft.com/office/officeart/2005/8/layout/process4"/>
    <dgm:cxn modelId="{8C617445-0225-48E2-9407-FCDF98A9BC20}" type="presParOf" srcId="{75E29A08-4C8A-B843-B02F-03EAA4136B6C}" destId="{AD53B62D-7836-7144-8085-62BE46AB47B2}" srcOrd="0" destOrd="0" presId="urn:microsoft.com/office/officeart/2005/8/layout/process4"/>
    <dgm:cxn modelId="{7F198518-4DC8-426F-B756-C4C375B94BD6}" type="presParOf" srcId="{75E29A08-4C8A-B843-B02F-03EAA4136B6C}" destId="{FCAEF11A-314A-B648-BC48-5B1B2760FA57}" srcOrd="1" destOrd="0" presId="urn:microsoft.com/office/officeart/2005/8/layout/process4"/>
    <dgm:cxn modelId="{317D011D-EEF2-48FE-9B34-23CDF70586F2}" type="presParOf" srcId="{75E29A08-4C8A-B843-B02F-03EAA4136B6C}" destId="{F76335B7-3264-7949-9D2D-AC6C9D78D647}" srcOrd="2" destOrd="0" presId="urn:microsoft.com/office/officeart/2005/8/layout/process4"/>
    <dgm:cxn modelId="{6F915EDB-64DE-49B1-B349-A82EBDB0C98F}" type="presParOf" srcId="{F76335B7-3264-7949-9D2D-AC6C9D78D647}" destId="{1FDC2ED3-0E63-A146-9526-802017DF50F3}" srcOrd="0" destOrd="0" presId="urn:microsoft.com/office/officeart/2005/8/layout/process4"/>
    <dgm:cxn modelId="{17CCCD09-84EE-4B4F-9780-C79BA4E3C594}" type="presParOf" srcId="{F76335B7-3264-7949-9D2D-AC6C9D78D647}" destId="{5F568AE7-C925-634D-B779-16A6EA5BAFA8}" srcOrd="1" destOrd="0" presId="urn:microsoft.com/office/officeart/2005/8/layout/process4"/>
    <dgm:cxn modelId="{D5CE4ED5-8CE2-46F8-A954-20D6B85426D6}" type="presParOf" srcId="{A101D6CA-EE5F-FE40-8546-69543C43DD95}" destId="{7D81ED9B-1608-9E4D-B973-B5EBD7CF709F}" srcOrd="1" destOrd="0" presId="urn:microsoft.com/office/officeart/2005/8/layout/process4"/>
    <dgm:cxn modelId="{EDE874C6-D8EB-4645-8B77-8825A5617D26}" type="presParOf" srcId="{A101D6CA-EE5F-FE40-8546-69543C43DD95}" destId="{B5B2D859-288B-7142-BF1C-A6B72FB1EB39}" srcOrd="2" destOrd="0" presId="urn:microsoft.com/office/officeart/2005/8/layout/process4"/>
    <dgm:cxn modelId="{B45B8C13-C2E9-47CC-BA13-1A01B2C12576}" type="presParOf" srcId="{B5B2D859-288B-7142-BF1C-A6B72FB1EB39}" destId="{EBC195C1-292E-E54E-BCEB-1E52ECFFBD28}" srcOrd="0" destOrd="0" presId="urn:microsoft.com/office/officeart/2005/8/layout/process4"/>
    <dgm:cxn modelId="{2F6BB8C2-60E6-4682-A7C0-81CAA02BFD36}" type="presParOf" srcId="{B5B2D859-288B-7142-BF1C-A6B72FB1EB39}" destId="{CEB231B1-F8CF-BF49-ABB3-8E0475FEF39E}" srcOrd="1" destOrd="0" presId="urn:microsoft.com/office/officeart/2005/8/layout/process4"/>
    <dgm:cxn modelId="{ED9B811B-F0AE-4C72-B128-667CB6F39944}" type="presParOf" srcId="{B5B2D859-288B-7142-BF1C-A6B72FB1EB39}" destId="{A66B9BD7-080D-D642-BE1D-BCF34E32F10C}" srcOrd="2" destOrd="0" presId="urn:microsoft.com/office/officeart/2005/8/layout/process4"/>
    <dgm:cxn modelId="{BDB994C0-7B06-41D1-8743-FA612F0A575C}" type="presParOf" srcId="{A66B9BD7-080D-D642-BE1D-BCF34E32F10C}" destId="{077E9A6B-5374-D14E-9A46-2A4F13006D84}" srcOrd="0" destOrd="0" presId="urn:microsoft.com/office/officeart/2005/8/layout/process4"/>
    <dgm:cxn modelId="{88A7E848-E0BB-4258-9402-01E2EF762AE5}" type="presParOf" srcId="{A101D6CA-EE5F-FE40-8546-69543C43DD95}" destId="{38F8B4D9-EEAA-C14D-906B-9D82C9B8A4CF}" srcOrd="3" destOrd="0" presId="urn:microsoft.com/office/officeart/2005/8/layout/process4"/>
    <dgm:cxn modelId="{D500FB92-6DDF-4EE4-9B1E-A3AF69A161D8}" type="presParOf" srcId="{A101D6CA-EE5F-FE40-8546-69543C43DD95}" destId="{D417EB92-8DD3-9448-B35B-F696D8324C14}" srcOrd="4" destOrd="0" presId="urn:microsoft.com/office/officeart/2005/8/layout/process4"/>
    <dgm:cxn modelId="{03C7E1A1-1FAF-4505-8558-A45BF43BB78A}" type="presParOf" srcId="{D417EB92-8DD3-9448-B35B-F696D8324C14}" destId="{7F22120B-F545-9744-BEA3-4029473D8B83}" srcOrd="0" destOrd="0" presId="urn:microsoft.com/office/officeart/2005/8/layout/process4"/>
    <dgm:cxn modelId="{50D50595-C42C-44FB-AF59-969B016E5B0D}" type="presParOf" srcId="{D417EB92-8DD3-9448-B35B-F696D8324C14}" destId="{A3AC86F2-3258-BA4D-9E8B-47ADB66847BA}" srcOrd="1" destOrd="0" presId="urn:microsoft.com/office/officeart/2005/8/layout/process4"/>
    <dgm:cxn modelId="{919982B0-344E-4DC6-B772-56BC5CD1279D}" type="presParOf" srcId="{D417EB92-8DD3-9448-B35B-F696D8324C14}" destId="{EB48EBA2-0166-9B49-8479-3A3BB8B91E86}" srcOrd="2" destOrd="0" presId="urn:microsoft.com/office/officeart/2005/8/layout/process4"/>
    <dgm:cxn modelId="{B6558209-ED0B-4D66-A73E-6AD1496B4B31}" type="presParOf" srcId="{EB48EBA2-0166-9B49-8479-3A3BB8B91E86}" destId="{F2EBC3E9-00F2-A84E-B6C1-89C05CB4981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7014B-9DBB-42C5-8938-5B95B9FC849B}">
      <dsp:nvSpPr>
        <dsp:cNvPr id="0" name=""/>
        <dsp:cNvSpPr/>
      </dsp:nvSpPr>
      <dsp:spPr>
        <a:xfrm>
          <a:off x="4" y="0"/>
          <a:ext cx="8733029" cy="3660045"/>
        </a:xfrm>
        <a:prstGeom prst="rightArrow">
          <a:avLst/>
        </a:prstGeom>
        <a:solidFill>
          <a:srgbClr val="00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BB33D-88FF-420A-9621-FC1C1207BCE6}">
      <dsp:nvSpPr>
        <dsp:cNvPr id="0" name=""/>
        <dsp:cNvSpPr/>
      </dsp:nvSpPr>
      <dsp:spPr>
        <a:xfrm>
          <a:off x="0" y="1096996"/>
          <a:ext cx="815435" cy="1466052"/>
        </a:xfrm>
        <a:prstGeom prst="roundRect">
          <a:avLst/>
        </a:prstGeo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WIOA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FF0000"/>
              </a:solidFill>
              <a:latin typeface="Arial Narrow" panose="020B0606020202030204" pitchFamily="34" charset="0"/>
              <a:ea typeface="+mn-ea"/>
              <a:cs typeface="+mn-cs"/>
            </a:rPr>
            <a:t>July 2014 Enacted</a:t>
          </a:r>
          <a:endParaRPr lang="en-US" sz="800" b="1" kern="1200" dirty="0">
            <a:solidFill>
              <a:srgbClr val="FF000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9806" y="1136802"/>
        <a:ext cx="735823" cy="1386440"/>
      </dsp:txXfrm>
    </dsp:sp>
    <dsp:sp modelId="{8713DB1C-A463-493E-A28D-9D584B48B7F2}">
      <dsp:nvSpPr>
        <dsp:cNvPr id="0" name=""/>
        <dsp:cNvSpPr/>
      </dsp:nvSpPr>
      <dsp:spPr>
        <a:xfrm>
          <a:off x="1974475" y="1109388"/>
          <a:ext cx="937115" cy="1441267"/>
        </a:xfrm>
        <a:prstGeom prst="roundRect">
          <a:avLst/>
        </a:prstGeom>
        <a:solidFill>
          <a:srgbClr val="003399">
            <a:alpha val="90000"/>
            <a:hueOff val="0"/>
            <a:satOff val="0"/>
            <a:lumOff val="0"/>
            <a:alphaOff val="-6667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Combined</a:t>
          </a:r>
          <a:b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</a:b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State Plan </a:t>
          </a:r>
          <a:b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</a:br>
          <a:r>
            <a:rPr lang="en-US" sz="800" b="1" i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Draft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November 2015 </a:t>
          </a:r>
          <a:r>
            <a:rPr lang="en-US" sz="7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</a:p>
      </dsp:txBody>
      <dsp:txXfrm>
        <a:off x="2020221" y="1155134"/>
        <a:ext cx="845623" cy="1349775"/>
      </dsp:txXfrm>
    </dsp:sp>
    <dsp:sp modelId="{BBBCD454-D938-4E0C-9556-52C75A86BF4C}">
      <dsp:nvSpPr>
        <dsp:cNvPr id="0" name=""/>
        <dsp:cNvSpPr/>
      </dsp:nvSpPr>
      <dsp:spPr>
        <a:xfrm>
          <a:off x="4062520" y="1148573"/>
          <a:ext cx="1034157" cy="1362898"/>
        </a:xfrm>
        <a:prstGeom prst="roundRect">
          <a:avLst/>
        </a:prstGeom>
        <a:solidFill>
          <a:srgbClr val="FF0000">
            <a:alpha val="7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Implementation Phase: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Technical Assistance &amp; WIOA State Policy Guidance for local areas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April, 2016 –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On-going</a:t>
          </a:r>
        </a:p>
      </dsp:txBody>
      <dsp:txXfrm>
        <a:off x="4113003" y="1199056"/>
        <a:ext cx="933191" cy="1261932"/>
      </dsp:txXfrm>
    </dsp:sp>
    <dsp:sp modelId="{71C00F5A-7930-4951-8B95-6408F52E1902}">
      <dsp:nvSpPr>
        <dsp:cNvPr id="0" name=""/>
        <dsp:cNvSpPr/>
      </dsp:nvSpPr>
      <dsp:spPr>
        <a:xfrm>
          <a:off x="6019194" y="1184529"/>
          <a:ext cx="898387" cy="1290985"/>
        </a:xfrm>
        <a:prstGeom prst="roundRect">
          <a:avLst/>
        </a:prstGeo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Lead Operator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In Place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Local Signed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Umbrella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MOU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July 1, 2017</a:t>
          </a:r>
          <a:endParaRPr lang="en-US" sz="800" b="0" kern="1200" dirty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063050" y="1228385"/>
        <a:ext cx="810675" cy="1203273"/>
      </dsp:txXfrm>
    </dsp:sp>
    <dsp:sp modelId="{ED84EB6D-63CB-4765-B084-917AD0101D38}">
      <dsp:nvSpPr>
        <dsp:cNvPr id="0" name=""/>
        <dsp:cNvSpPr/>
      </dsp:nvSpPr>
      <dsp:spPr>
        <a:xfrm>
          <a:off x="0" y="1096996"/>
          <a:ext cx="830054" cy="1430330"/>
        </a:xfrm>
        <a:prstGeom prst="roundRect">
          <a:avLst/>
        </a:prstGeo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MWIB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Establishes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WIOA Steering Committee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October, 2014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Steering Committee &amp;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Workgroups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October, 2014 – November, 2015</a:t>
          </a:r>
        </a:p>
      </dsp:txBody>
      <dsp:txXfrm>
        <a:off x="40520" y="1137516"/>
        <a:ext cx="749014" cy="1349290"/>
      </dsp:txXfrm>
    </dsp:sp>
    <dsp:sp modelId="{768181FB-AC76-45AC-9A05-4DFEF8128EDB}">
      <dsp:nvSpPr>
        <dsp:cNvPr id="0" name=""/>
        <dsp:cNvSpPr/>
      </dsp:nvSpPr>
      <dsp:spPr>
        <a:xfrm>
          <a:off x="993175" y="1114857"/>
          <a:ext cx="864139" cy="1430330"/>
        </a:xfrm>
        <a:prstGeom prst="roundRect">
          <a:avLst/>
        </a:prstGeo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 </a:t>
          </a: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Provisions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Take  Effect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July 2015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*ETPL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*Eligibility</a:t>
          </a:r>
        </a:p>
      </dsp:txBody>
      <dsp:txXfrm>
        <a:off x="1035359" y="1157041"/>
        <a:ext cx="779771" cy="1345962"/>
      </dsp:txXfrm>
    </dsp:sp>
    <dsp:sp modelId="{61443C63-2CEA-43D0-9398-B2298FA15466}">
      <dsp:nvSpPr>
        <dsp:cNvPr id="0" name=""/>
        <dsp:cNvSpPr/>
      </dsp:nvSpPr>
      <dsp:spPr>
        <a:xfrm>
          <a:off x="5124369" y="1165995"/>
          <a:ext cx="864913" cy="1328054"/>
        </a:xfrm>
        <a:prstGeom prst="roundRect">
          <a:avLst/>
        </a:prstGeo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Final Rules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Enacted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August, 2016</a:t>
          </a:r>
          <a:endParaRPr lang="en-US" sz="800" b="1" kern="1200" dirty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166591" y="1208217"/>
        <a:ext cx="780469" cy="1243610"/>
      </dsp:txXfrm>
    </dsp:sp>
    <dsp:sp modelId="{33C2EF0E-C8ED-4E86-9516-F7DF81BA99AB}">
      <dsp:nvSpPr>
        <dsp:cNvPr id="0" name=""/>
        <dsp:cNvSpPr/>
      </dsp:nvSpPr>
      <dsp:spPr>
        <a:xfrm>
          <a:off x="2989044" y="1113737"/>
          <a:ext cx="950227" cy="1432570"/>
        </a:xfrm>
        <a:prstGeom prst="roundRect">
          <a:avLst/>
        </a:prstGeo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Submission of Combined State Plan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March, 3, 2016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Adjusted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April 1, 2016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 smtClean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DOL Final Approval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October, 2016</a:t>
          </a:r>
          <a:endParaRPr lang="en-US" sz="800" b="1" kern="1200" dirty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035430" y="1160123"/>
        <a:ext cx="857455" cy="1339798"/>
      </dsp:txXfrm>
    </dsp:sp>
    <dsp:sp modelId="{A8518EEB-0ACD-4FAF-9568-18041FD7C072}">
      <dsp:nvSpPr>
        <dsp:cNvPr id="0" name=""/>
        <dsp:cNvSpPr/>
      </dsp:nvSpPr>
      <dsp:spPr>
        <a:xfrm>
          <a:off x="6970174" y="1161639"/>
          <a:ext cx="851230" cy="1336765"/>
        </a:xfrm>
        <a:prstGeom prst="roundRect">
          <a:avLst/>
        </a:prstGeom>
        <a:solidFill>
          <a:srgbClr val="003399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Policy &amp; Planning in Regional Local Areas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April, 2017 -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March, 2018</a:t>
          </a:r>
          <a:endParaRPr lang="en-US" sz="900" b="1" kern="1200" dirty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011728" y="1203193"/>
        <a:ext cx="768122" cy="12536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EF11A-314A-B648-BC48-5B1B2760FA57}">
      <dsp:nvSpPr>
        <dsp:cNvPr id="0" name=""/>
        <dsp:cNvSpPr/>
      </dsp:nvSpPr>
      <dsp:spPr>
        <a:xfrm>
          <a:off x="0" y="3002533"/>
          <a:ext cx="3429000" cy="98526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Company</a:t>
          </a:r>
          <a:endParaRPr lang="en-US" sz="1900" kern="1200" dirty="0"/>
        </a:p>
      </dsp:txBody>
      <dsp:txXfrm>
        <a:off x="0" y="3002533"/>
        <a:ext cx="3429000" cy="532044"/>
      </dsp:txXfrm>
    </dsp:sp>
    <dsp:sp modelId="{1FDC2ED3-0E63-A146-9526-802017DF50F3}">
      <dsp:nvSpPr>
        <dsp:cNvPr id="0" name=""/>
        <dsp:cNvSpPr/>
      </dsp:nvSpPr>
      <dsp:spPr>
        <a:xfrm>
          <a:off x="0" y="3514166"/>
          <a:ext cx="1714500" cy="453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Interviews</a:t>
          </a:r>
          <a:endParaRPr lang="en-US" sz="1000" kern="1200" dirty="0"/>
        </a:p>
      </dsp:txBody>
      <dsp:txXfrm>
        <a:off x="0" y="3514166"/>
        <a:ext cx="1714500" cy="453222"/>
      </dsp:txXfrm>
    </dsp:sp>
    <dsp:sp modelId="{5F568AE7-C925-634D-B779-16A6EA5BAFA8}">
      <dsp:nvSpPr>
        <dsp:cNvPr id="0" name=""/>
        <dsp:cNvSpPr/>
      </dsp:nvSpPr>
      <dsp:spPr>
        <a:xfrm>
          <a:off x="1714500" y="3514166"/>
          <a:ext cx="1714500" cy="453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Hires</a:t>
          </a:r>
          <a:endParaRPr lang="en-US" sz="1000" kern="1200" dirty="0"/>
        </a:p>
      </dsp:txBody>
      <dsp:txXfrm>
        <a:off x="1714500" y="3514166"/>
        <a:ext cx="1714500" cy="453222"/>
      </dsp:txXfrm>
    </dsp:sp>
    <dsp:sp modelId="{CEB231B1-F8CF-BF49-ABB3-8E0475FEF39E}">
      <dsp:nvSpPr>
        <dsp:cNvPr id="0" name=""/>
        <dsp:cNvSpPr/>
      </dsp:nvSpPr>
      <dsp:spPr>
        <a:xfrm rot="10800000">
          <a:off x="0" y="1501266"/>
          <a:ext cx="3429000" cy="1515340"/>
        </a:xfrm>
        <a:prstGeom prst="upArrowCallou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Job Counselor &amp; Business Service Representative</a:t>
          </a:r>
          <a:endParaRPr lang="en-US" sz="1400" kern="1200" dirty="0"/>
        </a:p>
      </dsp:txBody>
      <dsp:txXfrm rot="-10800000">
        <a:off x="0" y="1501266"/>
        <a:ext cx="3429000" cy="531884"/>
      </dsp:txXfrm>
    </dsp:sp>
    <dsp:sp modelId="{077E9A6B-5374-D14E-9A46-2A4F13006D84}">
      <dsp:nvSpPr>
        <dsp:cNvPr id="0" name=""/>
        <dsp:cNvSpPr/>
      </dsp:nvSpPr>
      <dsp:spPr>
        <a:xfrm>
          <a:off x="0" y="2033151"/>
          <a:ext cx="3429000" cy="4530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Identify OSCC Job Seekers Candidates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Vet Candidate Qualifications and Referral to Company</a:t>
          </a:r>
          <a:endParaRPr lang="en-US" sz="1000" kern="1200" dirty="0"/>
        </a:p>
      </dsp:txBody>
      <dsp:txXfrm>
        <a:off x="0" y="2033151"/>
        <a:ext cx="3429000" cy="453086"/>
      </dsp:txXfrm>
    </dsp:sp>
    <dsp:sp modelId="{A3AC86F2-3258-BA4D-9E8B-47ADB66847BA}">
      <dsp:nvSpPr>
        <dsp:cNvPr id="0" name=""/>
        <dsp:cNvSpPr/>
      </dsp:nvSpPr>
      <dsp:spPr>
        <a:xfrm rot="10800000">
          <a:off x="0" y="704"/>
          <a:ext cx="3429000" cy="1515340"/>
        </a:xfrm>
        <a:prstGeom prst="upArrowCallou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Business Service Representative</a:t>
          </a:r>
          <a:endParaRPr lang="en-US" sz="1400" kern="1200" dirty="0"/>
        </a:p>
      </dsp:txBody>
      <dsp:txXfrm rot="-10800000">
        <a:off x="0" y="704"/>
        <a:ext cx="3429000" cy="531884"/>
      </dsp:txXfrm>
    </dsp:sp>
    <dsp:sp modelId="{F2EBC3E9-00F2-A84E-B6C1-89C05CB4981C}">
      <dsp:nvSpPr>
        <dsp:cNvPr id="0" name=""/>
        <dsp:cNvSpPr/>
      </dsp:nvSpPr>
      <dsp:spPr>
        <a:xfrm>
          <a:off x="0" y="532589"/>
          <a:ext cx="3429000" cy="4530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Reaches out to Business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Identify Job Openings/ Analyze Hiring Need</a:t>
          </a:r>
          <a:endParaRPr lang="en-US" sz="1000" kern="1200" dirty="0"/>
        </a:p>
      </dsp:txBody>
      <dsp:txXfrm>
        <a:off x="0" y="532589"/>
        <a:ext cx="3429000" cy="4530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94B32-BA5D-384D-9343-20BE88EDD099}">
      <dsp:nvSpPr>
        <dsp:cNvPr id="0" name=""/>
        <dsp:cNvSpPr/>
      </dsp:nvSpPr>
      <dsp:spPr>
        <a:xfrm>
          <a:off x="0" y="1471703"/>
          <a:ext cx="1828800" cy="96559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JobQuest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0" y="1471703"/>
        <a:ext cx="1828800" cy="965596"/>
      </dsp:txXfrm>
    </dsp:sp>
    <dsp:sp modelId="{A3AC86F2-3258-BA4D-9E8B-47ADB66847BA}">
      <dsp:nvSpPr>
        <dsp:cNvPr id="0" name=""/>
        <dsp:cNvSpPr/>
      </dsp:nvSpPr>
      <dsp:spPr>
        <a:xfrm rot="10800000">
          <a:off x="0" y="0"/>
          <a:ext cx="1828800" cy="1485087"/>
        </a:xfrm>
        <a:prstGeom prst="up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Business Service Representative</a:t>
          </a:r>
          <a:endParaRPr lang="en-US" sz="1400" b="1" kern="1200" dirty="0">
            <a:solidFill>
              <a:schemeClr val="tx1"/>
            </a:solidFill>
          </a:endParaRPr>
        </a:p>
      </dsp:txBody>
      <dsp:txXfrm rot="-10800000">
        <a:off x="0" y="0"/>
        <a:ext cx="1828800" cy="521265"/>
      </dsp:txXfrm>
    </dsp:sp>
    <dsp:sp modelId="{F2EBC3E9-00F2-A84E-B6C1-89C05CB4981C}">
      <dsp:nvSpPr>
        <dsp:cNvPr id="0" name=""/>
        <dsp:cNvSpPr/>
      </dsp:nvSpPr>
      <dsp:spPr>
        <a:xfrm>
          <a:off x="0" y="522365"/>
          <a:ext cx="1828800" cy="44404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Reaches out  to Business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Post Job Opening in JobQuest</a:t>
          </a:r>
          <a:endParaRPr lang="en-US" sz="900" kern="1200" dirty="0"/>
        </a:p>
      </dsp:txBody>
      <dsp:txXfrm>
        <a:off x="0" y="522365"/>
        <a:ext cx="1828800" cy="4440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EF11A-314A-B648-BC48-5B1B2760FA57}">
      <dsp:nvSpPr>
        <dsp:cNvPr id="0" name=""/>
        <dsp:cNvSpPr/>
      </dsp:nvSpPr>
      <dsp:spPr>
        <a:xfrm>
          <a:off x="0" y="2895764"/>
          <a:ext cx="1416245" cy="95023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Company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0" y="2895764"/>
        <a:ext cx="1416245" cy="513124"/>
      </dsp:txXfrm>
    </dsp:sp>
    <dsp:sp modelId="{1FDC2ED3-0E63-A146-9526-802017DF50F3}">
      <dsp:nvSpPr>
        <dsp:cNvPr id="0" name=""/>
        <dsp:cNvSpPr/>
      </dsp:nvSpPr>
      <dsp:spPr>
        <a:xfrm>
          <a:off x="0" y="3389205"/>
          <a:ext cx="708122" cy="43710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Hopes for Interview</a:t>
          </a:r>
          <a:endParaRPr lang="en-US" sz="1000" kern="1200" dirty="0"/>
        </a:p>
      </dsp:txBody>
      <dsp:txXfrm>
        <a:off x="0" y="3389205"/>
        <a:ext cx="708122" cy="437106"/>
      </dsp:txXfrm>
    </dsp:sp>
    <dsp:sp modelId="{5F568AE7-C925-634D-B779-16A6EA5BAFA8}">
      <dsp:nvSpPr>
        <dsp:cNvPr id="0" name=""/>
        <dsp:cNvSpPr/>
      </dsp:nvSpPr>
      <dsp:spPr>
        <a:xfrm>
          <a:off x="708122" y="3389205"/>
          <a:ext cx="708122" cy="43710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Hire / No Hire</a:t>
          </a:r>
          <a:endParaRPr lang="en-US" sz="1000" kern="1200" dirty="0"/>
        </a:p>
      </dsp:txBody>
      <dsp:txXfrm>
        <a:off x="708122" y="3389205"/>
        <a:ext cx="708122" cy="437106"/>
      </dsp:txXfrm>
    </dsp:sp>
    <dsp:sp modelId="{CEB231B1-F8CF-BF49-ABB3-8E0475FEF39E}">
      <dsp:nvSpPr>
        <dsp:cNvPr id="0" name=""/>
        <dsp:cNvSpPr/>
      </dsp:nvSpPr>
      <dsp:spPr>
        <a:xfrm rot="10800000">
          <a:off x="0" y="1447882"/>
          <a:ext cx="1416245" cy="1461455"/>
        </a:xfrm>
        <a:prstGeom prst="up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Job Seeker</a:t>
          </a:r>
          <a:endParaRPr lang="en-US" sz="1300" b="1" kern="1200" dirty="0">
            <a:solidFill>
              <a:schemeClr val="tx1"/>
            </a:solidFill>
          </a:endParaRPr>
        </a:p>
      </dsp:txBody>
      <dsp:txXfrm rot="-10800000">
        <a:off x="0" y="1447882"/>
        <a:ext cx="1416245" cy="512971"/>
      </dsp:txXfrm>
    </dsp:sp>
    <dsp:sp modelId="{077E9A6B-5374-D14E-9A46-2A4F13006D84}">
      <dsp:nvSpPr>
        <dsp:cNvPr id="0" name=""/>
        <dsp:cNvSpPr/>
      </dsp:nvSpPr>
      <dsp:spPr>
        <a:xfrm>
          <a:off x="0" y="1960853"/>
          <a:ext cx="1416245" cy="43697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Review job listings and sends resumes (self-referral)</a:t>
          </a:r>
          <a:endParaRPr lang="en-US" sz="1000" kern="1200" dirty="0"/>
        </a:p>
      </dsp:txBody>
      <dsp:txXfrm>
        <a:off x="0" y="1960853"/>
        <a:ext cx="1416245" cy="436975"/>
      </dsp:txXfrm>
    </dsp:sp>
    <dsp:sp modelId="{A3AC86F2-3258-BA4D-9E8B-47ADB66847BA}">
      <dsp:nvSpPr>
        <dsp:cNvPr id="0" name=""/>
        <dsp:cNvSpPr/>
      </dsp:nvSpPr>
      <dsp:spPr>
        <a:xfrm rot="10800000">
          <a:off x="0" y="0"/>
          <a:ext cx="1416245" cy="1461455"/>
        </a:xfrm>
        <a:prstGeom prst="up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Job Counselor</a:t>
          </a:r>
          <a:endParaRPr lang="en-US" sz="1300" b="1" kern="1200" dirty="0">
            <a:solidFill>
              <a:schemeClr val="tx1"/>
            </a:solidFill>
          </a:endParaRPr>
        </a:p>
      </dsp:txBody>
      <dsp:txXfrm rot="-10800000">
        <a:off x="0" y="0"/>
        <a:ext cx="1416245" cy="512971"/>
      </dsp:txXfrm>
    </dsp:sp>
    <dsp:sp modelId="{F2EBC3E9-00F2-A84E-B6C1-89C05CB4981C}">
      <dsp:nvSpPr>
        <dsp:cNvPr id="0" name=""/>
        <dsp:cNvSpPr/>
      </dsp:nvSpPr>
      <dsp:spPr>
        <a:xfrm>
          <a:off x="0" y="513650"/>
          <a:ext cx="1416245" cy="43697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Concentrates on Job Seekers Interest, Skill Needs</a:t>
          </a:r>
        </a:p>
      </dsp:txBody>
      <dsp:txXfrm>
        <a:off x="0" y="513650"/>
        <a:ext cx="1416245" cy="436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91CD-EC66-4A18-8356-1EE436EAD520}" type="datetimeFigureOut">
              <a:rPr lang="en-US" smtClean="0"/>
              <a:pPr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7DF2E-02ED-4A4C-8E06-6129E718A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63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DB8D75-8256-4DE6-960E-3CB80FF15074}" type="datetimeFigureOut">
              <a:rPr lang="en-US" smtClean="0"/>
              <a:pPr/>
              <a:t>3/1/2018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3A0E2F-76B9-417E-B0DC-AF868851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9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7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8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8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4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3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911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318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844566"/>
            <a:ext cx="107696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71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83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25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30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04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37C5D78-D21C-42A9-B5CB-CE067B4BBB4B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7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48630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051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54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724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53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684AE5-EF64-46AA-B541-F9FA7E143933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43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253778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563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51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25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639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58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4A8C0F0-B06E-4956-86EC-264EC18C8426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1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3614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9880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375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129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28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268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63C22B6-D281-4B5E-8B50-16B593741ECC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99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3963582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735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576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011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282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674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683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E70B7E2-1C2A-4B58-885B-524726833891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76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844566"/>
            <a:ext cx="107696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635537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623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38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1721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51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09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A410438-5300-4B86-BA7C-2BD53B2618D5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0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2B13-B259-40FF-BDD6-D6DC6EBC4E04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9D25-9FEE-481A-A7F6-7AE3A7DE1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8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626668" y="1032387"/>
            <a:ext cx="11016691" cy="53219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6914" y="546472"/>
            <a:ext cx="10335396" cy="3744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512063" y="139253"/>
            <a:ext cx="10067884" cy="2438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1903" y="6431297"/>
            <a:ext cx="1899920" cy="1752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128560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803105-46D3-4386-8A91-2DEED770BA1D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A5336E-FA99-4589-ACEC-72BFF9BCF8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8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98863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0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7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33.xml"/><Relationship Id="rId9" Type="http://schemas.openxmlformats.org/officeDocument/2006/relationships/tags" Target="../tags/tag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1.xml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40.xml"/><Relationship Id="rId9" Type="http://schemas.openxmlformats.org/officeDocument/2006/relationships/tags" Target="../tags/tag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7.xml"/><Relationship Id="rId9" Type="http://schemas.openxmlformats.org/officeDocument/2006/relationships/tags" Target="../tags/tag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12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15" r:id="rId6"/>
    <p:sldLayoutId id="2147483716" r:id="rId7"/>
    <p:sldLayoutId id="2147483717" r:id="rId8"/>
  </p:sldLayoutIdLst>
  <p:transition/>
  <p:hf sldNum="0"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ransition/>
  <p:hf sldNum="0"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/>
  <p:hf sldNum="0"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ransition/>
  <p:hf sldNum="0"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ransition/>
  <p:hf sldNum="0"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ransition/>
  <p:hf sldNum="0" hdr="0" ftr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10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93600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gif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jpe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29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gif"/><Relationship Id="rId23" Type="http://schemas.openxmlformats.org/officeDocument/2006/relationships/image" Target="../media/image32.gif"/><Relationship Id="rId28" Type="http://schemas.openxmlformats.org/officeDocument/2006/relationships/image" Target="../media/image37.jpeg"/><Relationship Id="rId10" Type="http://schemas.openxmlformats.org/officeDocument/2006/relationships/image" Target="../media/image19.gif"/><Relationship Id="rId19" Type="http://schemas.openxmlformats.org/officeDocument/2006/relationships/image" Target="../media/image28.jpeg"/><Relationship Id="rId31" Type="http://schemas.openxmlformats.org/officeDocument/2006/relationships/image" Target="../media/image40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gif"/><Relationship Id="rId27" Type="http://schemas.openxmlformats.org/officeDocument/2006/relationships/image" Target="../media/image36.png"/><Relationship Id="rId30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0"/>
            <a:ext cx="12192000" cy="21336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white">
          <a:xfrm>
            <a:off x="3486150" y="1279767"/>
            <a:ext cx="49720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006" tIns="24003" rIns="48006" bIns="24003" anchor="ctr"/>
          <a:lstStyle/>
          <a:p>
            <a:pPr algn="ctr" fontAlgn="base">
              <a:spcBef>
                <a:spcPct val="0"/>
              </a:spcBef>
            </a:pPr>
            <a:r>
              <a:rPr lang="en-US" sz="2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125944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7FB06D-4827-4176-97D3-69A1056DE5C9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972176" y="5710945"/>
            <a:ext cx="276225" cy="1731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34290" rIns="3429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7988" y="3893950"/>
            <a:ext cx="65532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5575" y="3779650"/>
            <a:ext cx="65532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458954"/>
            <a:ext cx="10058400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 b="1" dirty="0">
              <a:solidFill>
                <a:srgbClr val="003366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Workforce </a:t>
            </a:r>
            <a:r>
              <a:rPr lang="en-US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Innovation and Opportunity Act 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Combined Plan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At-a-Glance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cap="small" dirty="0">
                <a:latin typeface="Arial" panose="020B0604020202020204" pitchFamily="34" charset="0"/>
                <a:cs typeface="Arial" panose="020B0604020202020204" pitchFamily="34" charset="0"/>
              </a:rPr>
              <a:t>Alice </a:t>
            </a:r>
            <a:r>
              <a:rPr lang="en-US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Sweeney</a:t>
            </a:r>
            <a:r>
              <a:rPr lang="en-US" b="1" cap="small" dirty="0">
                <a:latin typeface="Arial" panose="020B0604020202020204" pitchFamily="34" charset="0"/>
                <a:cs typeface="Arial" panose="020B0604020202020204" pitchFamily="34" charset="0"/>
              </a:rPr>
              <a:t>, Director DCS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cap="small"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2000" b="1" cap="small" smtClean="0">
                <a:latin typeface="Arial" panose="020B0604020202020204" pitchFamily="34" charset="0"/>
                <a:cs typeface="Arial" panose="020B0604020202020204" pitchFamily="34" charset="0"/>
              </a:rPr>
              <a:t>5 - 7</a:t>
            </a:r>
            <a:r>
              <a:rPr lang="en-US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3366"/>
                </a:solidFill>
                <a:latin typeface="Calibri" pitchFamily="34" charset="0"/>
              </a:rPr>
              <a:t>                       </a:t>
            </a:r>
            <a:endParaRPr lang="en-US" sz="135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1806" y="609600"/>
            <a:ext cx="4340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 </a:t>
            </a:r>
            <a:r>
              <a:rPr lang="en-US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r>
              <a:rPr lang="en-US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Puerto Rico </a:t>
            </a:r>
          </a:p>
          <a:p>
            <a:pPr algn="ctr"/>
            <a:r>
              <a:rPr lang="en-US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Peer-to-Peer</a:t>
            </a:r>
          </a:p>
          <a:p>
            <a:pPr algn="ctr"/>
            <a:r>
              <a:rPr lang="en-US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and Training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46" y="504475"/>
            <a:ext cx="2970554" cy="10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6830"/>
            <a:ext cx="7886700" cy="76757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Combined Plan Vision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8966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48640" lvl="2" indent="0"/>
            <a:r>
              <a:rPr lang="en-US" sz="2400" dirty="0">
                <a:latin typeface="Calibri" panose="020F0502020204030204" pitchFamily="34" charset="0"/>
              </a:rPr>
              <a:t>All Massachusetts residents will benefit from a seamless system of education and workforce services that </a:t>
            </a:r>
            <a:r>
              <a:rPr lang="en-US" sz="2400" u="sng" dirty="0">
                <a:latin typeface="Calibri" panose="020F0502020204030204" pitchFamily="34" charset="0"/>
              </a:rPr>
              <a:t>supports</a:t>
            </a:r>
            <a:r>
              <a:rPr lang="en-US" sz="2400" i="1" u="sng" dirty="0">
                <a:latin typeface="Calibri" panose="020F0502020204030204" pitchFamily="34" charset="0"/>
              </a:rPr>
              <a:t> </a:t>
            </a:r>
            <a:r>
              <a:rPr lang="en-US" sz="2400" b="1" i="1" u="sng" dirty="0">
                <a:latin typeface="Calibri" panose="020F0502020204030204" pitchFamily="34" charset="0"/>
              </a:rPr>
              <a:t>career pathways</a:t>
            </a:r>
            <a:r>
              <a:rPr lang="en-US" sz="2400" u="sng" dirty="0">
                <a:latin typeface="Calibri" panose="020F0502020204030204" pitchFamily="34" charset="0"/>
              </a:rPr>
              <a:t> for individuals</a:t>
            </a:r>
            <a:r>
              <a:rPr lang="en-US" sz="2400" dirty="0">
                <a:latin typeface="Calibri" panose="020F0502020204030204" pitchFamily="34" charset="0"/>
              </a:rPr>
              <a:t> and leads to a more informed, educated, and skilled workforce, which meets the Commonwealth’s </a:t>
            </a:r>
            <a:r>
              <a:rPr lang="en-US" sz="2400" u="sng" dirty="0">
                <a:latin typeface="Calibri" panose="020F0502020204030204" pitchFamily="34" charset="0"/>
              </a:rPr>
              <a:t>businesses’ demands</a:t>
            </a:r>
            <a:r>
              <a:rPr lang="en-US" sz="2400" dirty="0">
                <a:latin typeface="Calibri" panose="020F0502020204030204" pitchFamily="34" charset="0"/>
              </a:rPr>
              <a:t> and sustains a thriving economy.</a:t>
            </a:r>
          </a:p>
          <a:p>
            <a:pPr marL="548640" lvl="2" indent="0"/>
            <a:endParaRPr lang="en-US" dirty="0" smtClean="0">
              <a:latin typeface="Calibri" panose="020F0502020204030204" pitchFamily="34" charset="0"/>
            </a:endParaRPr>
          </a:p>
          <a:p>
            <a:pPr marL="548640" lvl="2" indent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E3C7BC4-877A-4D01-9ACF-B146C046AFB2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80854" y="949520"/>
            <a:ext cx="8733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79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80854" y="949520"/>
            <a:ext cx="8733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600" y="1007507"/>
            <a:ext cx="991456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/>
              <a:t>Submit Regional Plan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Use Labor Market Information to Inform Plan and MOU Process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/>
              <a:t>Strengthen Local Umbrella MOUs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Strengthen Business Driven Strategies to meet Business Customer Needs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Strengthen Customer Flow and Career Pathway processes for Adult and Youth Across Partner Customer Populations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 Branding the Workforce System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All Strategies Identified in Above Process Determines the Local Product Behind the </a:t>
            </a:r>
            <a:r>
              <a:rPr lang="en-US" sz="2000" dirty="0" smtClean="0"/>
              <a:t>Brand</a:t>
            </a:r>
            <a:endParaRPr lang="en-US" sz="2000" dirty="0"/>
          </a:p>
          <a:p>
            <a:pPr lvl="3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04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the Combined Plan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152400"/>
            <a:ext cx="5664200" cy="576262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</a:t>
            </a:r>
            <a:endParaRPr lang="en-US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1" y="990600"/>
            <a:ext cx="7781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GOAL:</a:t>
            </a:r>
            <a:r>
              <a:rPr lang="en-US" sz="2000" dirty="0">
                <a:latin typeface="Calibri" panose="020F0502020204030204" pitchFamily="34" charset="0"/>
              </a:rPr>
              <a:t> Align economic, workforce and education systems to coordinate systems based on skill needs in regions.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36932"/>
            <a:ext cx="8061960" cy="4916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221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295400"/>
            <a:ext cx="109728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Arial" charset="0"/>
              </a:rPr>
              <a:t>GOAL:  </a:t>
            </a:r>
            <a:r>
              <a:rPr lang="en-US" sz="2000" b="0" dirty="0">
                <a:solidFill>
                  <a:srgbClr val="000000"/>
                </a:solidFill>
                <a:latin typeface="+mn-lt"/>
                <a:cs typeface="Arial" charset="0"/>
              </a:rPr>
              <a:t>Develop a state of the 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  <a:cs typeface="Arial" charset="0"/>
              </a:rPr>
              <a:t>art </a:t>
            </a:r>
            <a:r>
              <a:rPr lang="en-US" sz="2000" b="0" dirty="0">
                <a:solidFill>
                  <a:srgbClr val="000000"/>
                </a:solidFill>
                <a:latin typeface="+mn-lt"/>
                <a:cs typeface="Arial" charset="0"/>
              </a:rPr>
              <a:t>Labor Market and Workforce Information (LMWI) system by which timely and accurate information is provided to consumers, and from which a customer service focus ensures that the workforce partners, economists, researchers, businesses and job seekers have the support they require in accessing labor market and workforce date, 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  <a:cs typeface="Arial" charset="0"/>
              </a:rPr>
              <a:t>not </a:t>
            </a:r>
            <a:r>
              <a:rPr lang="en-US" sz="2000" b="0" dirty="0">
                <a:solidFill>
                  <a:srgbClr val="000000"/>
                </a:solidFill>
                <a:latin typeface="+mn-lt"/>
                <a:cs typeface="Arial" charset="0"/>
              </a:rPr>
              <a:t>just within MA but nationwide.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rgbClr val="000000"/>
                </a:solidFill>
                <a:latin typeface="+mn-lt"/>
                <a:cs typeface="Arial" charset="0"/>
              </a:rPr>
              <a:t>Conduct a redesign of the EOLWD LMI website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rgbClr val="000000"/>
                </a:solidFill>
                <a:latin typeface="+mn-lt"/>
                <a:cs typeface="Arial" charset="0"/>
              </a:rPr>
              <a:t>Support Boards and Partners in ability to provide LMWI to customers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rgbClr val="000000"/>
                </a:solidFill>
                <a:latin typeface="+mn-lt"/>
                <a:cs typeface="Arial" charset="0"/>
              </a:rPr>
              <a:t>Establish a reliable LMWI product line of data resources that addresses stakeholder needs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rgbClr val="000000"/>
                </a:solidFill>
                <a:latin typeface="+mn-lt"/>
                <a:cs typeface="Arial" charset="0"/>
              </a:rPr>
              <a:t>Expand access to and develop additional sources of information LMWI and economic data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rgbClr val="000000"/>
                </a:solidFill>
                <a:latin typeface="+mn-lt"/>
                <a:cs typeface="Arial" charset="0"/>
              </a:rPr>
              <a:t>Engage LMWI partners in forward thinking discussions and innovative project 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  <a:cs typeface="Arial" charset="0"/>
              </a:rPr>
              <a:t>collaborations</a:t>
            </a: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81000"/>
            <a:ext cx="6096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Market – Workforce Information</a:t>
            </a:r>
            <a:endParaRPr lang="en-US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40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966" y="300335"/>
            <a:ext cx="8428234" cy="461665"/>
          </a:xfr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Planning</a:t>
            </a:r>
            <a:endParaRPr lang="en-US" sz="3600" dirty="0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2132"/>
            <a:ext cx="10972800" cy="5215125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8000" b="0" dirty="0">
                <a:latin typeface="+mn-lt"/>
              </a:rPr>
              <a:t>  </a:t>
            </a:r>
            <a:r>
              <a:rPr lang="en-US" sz="8000" b="0" dirty="0">
                <a:latin typeface="+mn-lt"/>
                <a:cs typeface="Arial" panose="020B0604020202020204" pitchFamily="34" charset="0"/>
              </a:rPr>
              <a:t>Established Regional Breakdown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4000" b="0" dirty="0">
              <a:latin typeface="+mn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8000" b="0" dirty="0">
                <a:latin typeface="+mn-lt"/>
                <a:cs typeface="Arial" panose="020B0604020202020204" pitchFamily="34" charset="0"/>
              </a:rPr>
              <a:t> Governor, Lt. Governor and Secretariat Lead Kick Off  -  April 5, 2017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b="0" dirty="0">
              <a:latin typeface="+mn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8000" b="0" dirty="0">
                <a:latin typeface="+mn-lt"/>
                <a:cs typeface="Arial" panose="020B0604020202020204" pitchFamily="34" charset="0"/>
              </a:rPr>
              <a:t> Partners Involved in Regional Planning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000" b="0" dirty="0">
                <a:latin typeface="+mn-lt"/>
                <a:cs typeface="Arial" panose="020B0604020202020204" pitchFamily="34" charset="0"/>
              </a:rPr>
              <a:t>Labor and Workforce Development, Economic Development &amp; </a:t>
            </a:r>
            <a:r>
              <a:rPr lang="en-US" sz="8000" b="0" dirty="0" smtClean="0">
                <a:latin typeface="+mn-lt"/>
                <a:cs typeface="Arial" panose="020B0604020202020204" pitchFamily="34" charset="0"/>
              </a:rPr>
              <a:t>Education</a:t>
            </a:r>
          </a:p>
          <a:p>
            <a:pPr marL="346075" lvl="1" indent="0">
              <a:buNone/>
            </a:pPr>
            <a:endParaRPr lang="en-US" sz="4000" b="0" dirty="0">
              <a:latin typeface="+mn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8000" b="0" dirty="0">
                <a:latin typeface="+mn-lt"/>
                <a:cs typeface="Arial" panose="020B0604020202020204" pitchFamily="34" charset="0"/>
              </a:rPr>
              <a:t> Presentations of Plans to Workforce Skills Cabinet (WSC </a:t>
            </a:r>
            <a:r>
              <a:rPr lang="en-US" sz="8000" b="0" dirty="0" smtClean="0">
                <a:latin typeface="+mn-lt"/>
                <a:cs typeface="Arial" panose="020B0604020202020204" pitchFamily="34" charset="0"/>
              </a:rPr>
              <a:t>) – </a:t>
            </a:r>
            <a:r>
              <a:rPr lang="en-US" sz="8000" b="0" dirty="0">
                <a:latin typeface="+mn-lt"/>
                <a:cs typeface="Arial" panose="020B0604020202020204" pitchFamily="34" charset="0"/>
              </a:rPr>
              <a:t>December 11, 2017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b="0" dirty="0">
              <a:latin typeface="+mn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8000" b="0" dirty="0">
                <a:latin typeface="+mn-lt"/>
                <a:cs typeface="Arial" panose="020B0604020202020204" pitchFamily="34" charset="0"/>
              </a:rPr>
              <a:t> Blue Prints due to WSC – January 31, 2018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b="0" dirty="0">
              <a:latin typeface="+mn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8000" b="0" dirty="0">
                <a:latin typeface="+mn-lt"/>
                <a:cs typeface="Arial" panose="020B0604020202020204" pitchFamily="34" charset="0"/>
              </a:rPr>
              <a:t> WSC &amp; Public Comment Period – No later than March 2, 2018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b="0" dirty="0">
              <a:latin typeface="+mn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8000" b="0" dirty="0">
                <a:latin typeface="+mn-lt"/>
                <a:cs typeface="Arial" panose="020B0604020202020204" pitchFamily="34" charset="0"/>
              </a:rPr>
              <a:t>Final Regional Blueprint due – March 31, 2018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2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5664200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Services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994201"/>
            <a:ext cx="109728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  <a:cs typeface="Arial" panose="020B0604020202020204" pitchFamily="34" charset="0"/>
              </a:rPr>
              <a:t>GOAL: </a:t>
            </a:r>
            <a:r>
              <a:rPr lang="en-US" sz="1800" b="0" dirty="0">
                <a:latin typeface="+mn-lt"/>
              </a:rPr>
              <a:t>Strengthen Business-Driven Strategies to meet Business Customer Needs.  Business-Driven</a:t>
            </a:r>
            <a:r>
              <a:rPr lang="en-US" sz="1800" b="0" dirty="0">
                <a:latin typeface="+mn-lt"/>
                <a:cs typeface="Arial" panose="020B0604020202020204" pitchFamily="34" charset="0"/>
              </a:rPr>
              <a:t> builds upon our prior job seeker model but represents a significant change in our labor exchange philosophy.  We must “flip” the model to start with business demand – first. 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477000" y="2514600"/>
          <a:ext cx="34290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1929825"/>
            <a:ext cx="40386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"/>
                <a:cs typeface="Arial"/>
              </a:rPr>
              <a:t>Recruitment Solutions Initiative– DEMAND DRIVEN (WIOA)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3773484" y="2514600"/>
          <a:ext cx="1828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2012756" y="2514600"/>
          <a:ext cx="1416245" cy="384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Left-Right Arrow 9"/>
          <p:cNvSpPr/>
          <p:nvPr/>
        </p:nvSpPr>
        <p:spPr bwMode="auto">
          <a:xfrm>
            <a:off x="3429000" y="4495800"/>
            <a:ext cx="381000" cy="1524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981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DD1.0 – SUPPLY DRIVEN (WIA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6" name="Curved Up Arrow 15"/>
          <p:cNvSpPr/>
          <p:nvPr/>
        </p:nvSpPr>
        <p:spPr bwMode="auto">
          <a:xfrm rot="16200000">
            <a:off x="8572500" y="4000500"/>
            <a:ext cx="3200400" cy="533400"/>
          </a:xfrm>
          <a:prstGeom prst="curvedUpArrow">
            <a:avLst>
              <a:gd name="adj1" fmla="val 54298"/>
              <a:gd name="adj2" fmla="val 115003"/>
              <a:gd name="adj3" fmla="val 25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34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934200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Service Design: Person-Centric</a:t>
            </a:r>
            <a:endParaRPr lang="en-US" dirty="0" smtClean="0">
              <a:latin typeface="+mn-lt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14072" r="18478" b="10323"/>
          <a:stretch>
            <a:fillRect/>
          </a:stretch>
        </p:blipFill>
        <p:spPr bwMode="auto">
          <a:xfrm>
            <a:off x="1762125" y="1623348"/>
            <a:ext cx="8686800" cy="454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1752600" y="6172201"/>
            <a:ext cx="800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000" dirty="0">
                <a:solidFill>
                  <a:schemeClr val="accent4"/>
                </a:solidFill>
              </a:rPr>
              <a:t>CLASP GRAPHIC: </a:t>
            </a:r>
            <a:r>
              <a:rPr lang="en-US" sz="1000" u="sng" dirty="0">
                <a:solidFill>
                  <a:schemeClr val="accent4"/>
                </a:solidFill>
              </a:rPr>
              <a:t>http://www.clasp.org/resources-and-publications/publication-1/Alliance-WIOA-CP-Summary.pdf</a:t>
            </a:r>
            <a:endParaRPr lang="en-US" sz="1000" dirty="0">
              <a:solidFill>
                <a:schemeClr val="accent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990601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GOAL: </a:t>
            </a:r>
            <a:r>
              <a:rPr lang="en-US" dirty="0"/>
              <a:t>State and Local MOUs are designed around  a “career pathway” approach based on customer perspective, not focused on the operations of funding streams.</a:t>
            </a:r>
          </a:p>
        </p:txBody>
      </p:sp>
    </p:spTree>
    <p:extLst>
      <p:ext uri="{BB962C8B-B14F-4D97-AF65-F5344CB8AC3E}">
        <p14:creationId xmlns:p14="http://schemas.microsoft.com/office/powerpoint/2010/main" val="2487551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8731"/>
              </p:ext>
            </p:extLst>
          </p:nvPr>
        </p:nvGraphicFramePr>
        <p:xfrm>
          <a:off x="1828801" y="1477962"/>
          <a:ext cx="8341505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Visio" r:id="rId3" imgW="16751916" imgH="10645992" progId="Visio.Drawing.11">
                  <p:embed/>
                </p:oleObj>
              </mc:Choice>
              <mc:Fallback>
                <p:oleObj name="Visio" r:id="rId3" imgW="16751916" imgH="10645992" progId="Visio.Drawing.11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1477962"/>
                        <a:ext cx="8341505" cy="5303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0" y="300335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Job Seeker Customer Flow Model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219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1440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GOAL:  </a:t>
            </a:r>
            <a:r>
              <a:rPr lang="en-US" sz="1600" dirty="0"/>
              <a:t>New </a:t>
            </a:r>
            <a:r>
              <a:rPr lang="en-US" sz="1600" u="sng" dirty="0"/>
              <a:t>statewide</a:t>
            </a:r>
            <a:r>
              <a:rPr lang="en-US" sz="1600" dirty="0"/>
              <a:t> customer flow to manage individuals from various referral sources who are triaged based on new, intensive skill assessment tools to Job Ready and Skill Building Teams within the Career Center.</a:t>
            </a:r>
          </a:p>
        </p:txBody>
      </p:sp>
    </p:spTree>
    <p:extLst>
      <p:ext uri="{BB962C8B-B14F-4D97-AF65-F5344CB8AC3E}">
        <p14:creationId xmlns:p14="http://schemas.microsoft.com/office/powerpoint/2010/main" val="25579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1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latin typeface="Arial (Body)"/>
              </a:rPr>
              <a:t>GOAL</a:t>
            </a:r>
            <a:r>
              <a:rPr lang="en-US" dirty="0">
                <a:latin typeface="Arial (Body)"/>
              </a:rPr>
              <a:t>: </a:t>
            </a:r>
            <a:r>
              <a:rPr lang="en-US" dirty="0" smtClean="0">
                <a:latin typeface="Arial (Body)"/>
              </a:rPr>
              <a:t>Increase </a:t>
            </a:r>
            <a:r>
              <a:rPr lang="en-US" dirty="0">
                <a:latin typeface="Arial (Body)"/>
              </a:rPr>
              <a:t>credentialing and job placement outcomes for youth, including youth with barriers to employment.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04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Career Pathway &amp; Customer Flow Model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600200"/>
            <a:ext cx="8610600" cy="483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6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152400"/>
            <a:ext cx="5638800" cy="7620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sz="2000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"/>
            <a:ext cx="571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en-US" sz="2800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057401"/>
            <a:ext cx="30861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MWIB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Establishes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WIOA Steering Committee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October, 2014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Steering Committee &amp;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Workgroups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October, 2014 – November, 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10972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Final </a:t>
            </a:r>
            <a:r>
              <a:rPr lang="en-US" sz="2000" dirty="0"/>
              <a:t>Regional Blueprint due – March 31, 2018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Updating the Local Umbrella MOUs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Career Center Certification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Workforce Development Board Certification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NEW automated integrated registration process partners working together to develop automate process that will provide customers and staff with a dashboard of services for both job seeker and business customers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Brand Implementation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64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4533" y="109538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463566"/>
            <a:ext cx="10769600" cy="45562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MA WORKFORCE SYSTEM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MA WORKFORCE SYSTEM INTEGRATED SYSTEM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CURRENT LANDSCAPE OF THE MA WORKFORCE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WIOA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WHAT HAS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HAPPENED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COMBINED PLAN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IMPLEMENTING THE COMBINED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WHAT’S NEXT FOR WORKFORCE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BRANDING THE WORKFORCE SYSTEM</a:t>
            </a:r>
          </a:p>
          <a:p>
            <a:pPr marL="0" indent="0">
              <a:buNone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29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152400"/>
            <a:ext cx="5638800" cy="7620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sz="2000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979" y="304800"/>
            <a:ext cx="585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Intake Integrated Systems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057401"/>
            <a:ext cx="30861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MWIB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Establishes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WIOA Steering Committee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October, 2014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Steering Committee &amp;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Workgroups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October, 2014 – November,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447800"/>
            <a:ext cx="10972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Design and develop common intake &amp; registration process for shared customers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Shared data through automation – Workforce Connect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Business and Job Seeker Dashboards made available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09600" y="1120848"/>
            <a:ext cx="4760090" cy="46717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Businesses and jobseekers </a:t>
            </a:r>
            <a:r>
              <a:rPr lang="en-US" sz="2000" b="1" dirty="0">
                <a:solidFill>
                  <a:schemeClr val="tx1"/>
                </a:solidFill>
              </a:rPr>
              <a:t>lack awareness </a:t>
            </a:r>
            <a:r>
              <a:rPr lang="en-US" sz="2000" dirty="0">
                <a:solidFill>
                  <a:schemeClr val="tx1"/>
                </a:solidFill>
              </a:rPr>
              <a:t>of the depth, breadth, and interconnectedness of public workforce resources available in the Commonwealth.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</a:rPr>
              <a:t>nconsistent </a:t>
            </a:r>
            <a:r>
              <a:rPr lang="en-US" sz="2000" b="1" dirty="0">
                <a:solidFill>
                  <a:schemeClr val="tx1"/>
                </a:solidFill>
              </a:rPr>
              <a:t>branding </a:t>
            </a:r>
            <a:r>
              <a:rPr lang="en-US" sz="2000" dirty="0">
                <a:solidFill>
                  <a:schemeClr val="tx1"/>
                </a:solidFill>
              </a:rPr>
              <a:t>permeates state, regional, and local workforce systems.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Internally, workforce </a:t>
            </a:r>
            <a:r>
              <a:rPr lang="en-US" sz="2000" dirty="0">
                <a:solidFill>
                  <a:schemeClr val="tx1"/>
                </a:solidFill>
              </a:rPr>
              <a:t>system employees </a:t>
            </a:r>
            <a:r>
              <a:rPr lang="en-US" sz="2000" b="1" dirty="0">
                <a:solidFill>
                  <a:schemeClr val="tx1"/>
                </a:solidFill>
              </a:rPr>
              <a:t>lack common organizational culture </a:t>
            </a:r>
            <a:r>
              <a:rPr lang="en-US" sz="2000" dirty="0">
                <a:solidFill>
                  <a:schemeClr val="tx1"/>
                </a:solidFill>
              </a:rPr>
              <a:t>and do not feel like part of a unified system.</a:t>
            </a:r>
          </a:p>
          <a:p>
            <a:endParaRPr lang="en-US" sz="1900" dirty="0"/>
          </a:p>
          <a:p>
            <a:pPr marL="457200" indent="-457200">
              <a:buFont typeface="+mj-lt"/>
              <a:buAutoNum type="arabicPeriod"/>
            </a:pPr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1143000" y="299693"/>
            <a:ext cx="6870219" cy="462307"/>
          </a:xfr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cap="small" dirty="0" smtClean="0">
                <a:solidFill>
                  <a:schemeClr val="bg1"/>
                </a:solidFill>
              </a:rPr>
              <a:t>Branding the Need</a:t>
            </a:r>
            <a:endParaRPr lang="en-US" sz="2400" b="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900427" y="6431297"/>
            <a:ext cx="2926067" cy="209201"/>
          </a:xfrm>
        </p:spPr>
        <p:txBody>
          <a:bodyPr/>
          <a:lstStyle/>
          <a:p>
            <a:r>
              <a:rPr lang="en-US" dirty="0" smtClean="0"/>
              <a:t>Executive Office of Labor and Workforce Development</a:t>
            </a:r>
            <a:endParaRPr lang="en-US" dirty="0"/>
          </a:p>
        </p:txBody>
      </p:sp>
      <p:pic>
        <p:nvPicPr>
          <p:cNvPr id="38" name="Picture 3" descr="http://www.berkshirereb.org/images/BCREB_mast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030" y="1295400"/>
            <a:ext cx="1777835" cy="35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80" y="1343115"/>
            <a:ext cx="1102989" cy="5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http://bristolwib.org/files/2016/01/logov2.png?w=316&amp;zc=3&amp;a=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86" y="2819307"/>
            <a:ext cx="1084332" cy="5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BAWI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26" y="3768190"/>
            <a:ext cx="755902" cy="4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entral MA Workforce Investment Board - Ho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41" y="2243741"/>
            <a:ext cx="2026864" cy="5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5" descr="REBLogowithtext shrun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62" y="3297295"/>
            <a:ext cx="1122436" cy="7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7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19" y="3744833"/>
            <a:ext cx="1439940" cy="66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9" descr="http://newdirectionssouthcoast.org/content_images/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19" y="930072"/>
            <a:ext cx="1977092" cy="3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3" descr="Metro North Regional Employment Boar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537" y="2394870"/>
            <a:ext cx="2192853" cy="33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7" descr="http://www.northshorewib.com/wp-content/uploads/2014/08/WIB-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79" y="2819308"/>
            <a:ext cx="1683263" cy="34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1" descr="North Central Massachusetts Workforce Investment Boar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656" y="914400"/>
            <a:ext cx="1712495" cy="3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www.pswinc.org/wp-content/uploads/2015/11/psw_logo_md_201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88" y="1291971"/>
            <a:ext cx="687123" cy="52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Boston Career Lin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41" y="4950988"/>
            <a:ext cx="1052714" cy="2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 the North Shore Career Center, Salem, Lynn, Gloucester, MA, Mass, Massachusetts Banner Logo and Photos of smiling people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5" y="4393172"/>
            <a:ext cx="1607299" cy="3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4" descr="South Coastal Career Center - Plymouth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r="9153"/>
          <a:stretch/>
        </p:blipFill>
        <p:spPr bwMode="auto">
          <a:xfrm>
            <a:off x="7470985" y="3411069"/>
            <a:ext cx="1113727" cy="26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8" descr="Career Center 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09" y="5285222"/>
            <a:ext cx="1826020" cy="22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 descr="Workforce Central Career Career Center - Home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23884" b="30693"/>
          <a:stretch/>
        </p:blipFill>
        <p:spPr bwMode="auto">
          <a:xfrm>
            <a:off x="8955763" y="3842684"/>
            <a:ext cx="1305363" cy="3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2" descr="FutureWorks Career Cente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560" y="2795671"/>
            <a:ext cx="1096313" cy="29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://careersolution.org/images/Logo_Career_solution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52" y="4805035"/>
            <a:ext cx="1239212" cy="29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Welcome to The Career Plac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436" y="5660421"/>
            <a:ext cx="1450784" cy="2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http://www.valleyworks.cc/images/ValleyWorksLogoanimate.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67" y="3348329"/>
            <a:ext cx="1440151" cy="3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http://cclowell.org/wp-content/uploads/2014/08/Lowell-Career-Center-Logo-web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80" y="5955648"/>
            <a:ext cx="1936468" cy="27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0" descr="http://www.capejobs.com/picts/JTEC-logo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15" y="5193148"/>
            <a:ext cx="897410" cy="2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2" descr="http://newdirectionssouthcoast.org/content_images/1/image-header.gif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r="27029"/>
          <a:stretch/>
        </p:blipFill>
        <p:spPr bwMode="auto">
          <a:xfrm>
            <a:off x="7257171" y="4350204"/>
            <a:ext cx="1456707" cy="4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6" descr="South Coastal Career Center - Quincy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80" y="1925440"/>
            <a:ext cx="1487056" cy="27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4" descr="logo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68" y="5573689"/>
            <a:ext cx="1355894" cy="1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1" descr="Mass Talent Connect logo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190" y="4873697"/>
            <a:ext cx="869050" cy="44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image of worker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43" b="41714"/>
          <a:stretch/>
        </p:blipFill>
        <p:spPr bwMode="auto">
          <a:xfrm>
            <a:off x="8797907" y="5814765"/>
            <a:ext cx="1531606" cy="3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7" descr="Workforce Training Fund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06" y="4488527"/>
            <a:ext cx="1176011" cy="1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outh Shore Workforce Development Board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891" y="1660698"/>
            <a:ext cx="980666" cy="62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pe &amp; Islands Workforce Development Board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952" y="1660698"/>
            <a:ext cx="838398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80854" y="949520"/>
            <a:ext cx="8733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9600" y="1371600"/>
            <a:ext cx="10972800" cy="390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Communicate the depth, breadth, and connectivity of our workforce system to multiple </a:t>
            </a:r>
            <a:r>
              <a:rPr lang="en-US" sz="2000" dirty="0" smtClean="0">
                <a:solidFill>
                  <a:srgbClr val="000000"/>
                </a:solidFill>
              </a:rPr>
              <a:t>audiences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Capture a joint mission and vision of the Massachusetts public workforce </a:t>
            </a:r>
            <a:r>
              <a:rPr lang="en-US" sz="2000" dirty="0" smtClean="0">
                <a:solidFill>
                  <a:srgbClr val="000000"/>
                </a:solidFill>
              </a:rPr>
              <a:t>system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Provide a visual and cultural unification of the Massachusetts workforce </a:t>
            </a:r>
            <a:r>
              <a:rPr lang="en-US" sz="2000" dirty="0" smtClean="0">
                <a:solidFill>
                  <a:srgbClr val="000000"/>
                </a:solidFill>
              </a:rPr>
              <a:t>system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Improve visibility and understanding to jobseekers and </a:t>
            </a:r>
            <a:r>
              <a:rPr lang="en-US" sz="2000" dirty="0" smtClean="0">
                <a:solidFill>
                  <a:srgbClr val="000000"/>
                </a:solidFill>
              </a:rPr>
              <a:t>employers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Lead to an increase in interactions with jobseekers and </a:t>
            </a:r>
            <a:r>
              <a:rPr lang="en-US" sz="2000" dirty="0" smtClean="0">
                <a:solidFill>
                  <a:srgbClr val="000000"/>
                </a:solidFill>
              </a:rPr>
              <a:t>employers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Lead to improved morale, accountability, and performance among </a:t>
            </a:r>
            <a:r>
              <a:rPr lang="en-US" sz="2000" dirty="0" smtClean="0">
                <a:solidFill>
                  <a:srgbClr val="000000"/>
                </a:solidFill>
              </a:rPr>
              <a:t>employees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04800"/>
            <a:ext cx="4449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0000"/>
              </a:buClr>
            </a:pPr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Brand Will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6534" y="381000"/>
            <a:ext cx="7159266" cy="374495"/>
          </a:xfrm>
        </p:spPr>
        <p:txBody>
          <a:bodyPr/>
          <a:lstStyle/>
          <a:p>
            <a:r>
              <a:rPr lang="en-US" sz="2400" cap="small" dirty="0" smtClean="0">
                <a:solidFill>
                  <a:schemeClr val="bg1"/>
                </a:solidFill>
              </a:rPr>
              <a:t>Brand Architecture Recommendation – Phase II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900427" y="6431297"/>
            <a:ext cx="2766269" cy="155935"/>
          </a:xfrm>
        </p:spPr>
        <p:txBody>
          <a:bodyPr/>
          <a:lstStyle/>
          <a:p>
            <a:r>
              <a:rPr lang="en-US" dirty="0" smtClean="0"/>
              <a:t>Executive Office of Labor and Workforce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9600" y="1231282"/>
            <a:ext cx="10972799" cy="5321918"/>
          </a:xfrm>
        </p:spPr>
        <p:txBody>
          <a:bodyPr/>
          <a:lstStyle/>
          <a:p>
            <a:endParaRPr lang="en-US" sz="200" dirty="0" smtClean="0"/>
          </a:p>
          <a:p>
            <a:r>
              <a:rPr lang="en-US" sz="2000" dirty="0" smtClean="0">
                <a:solidFill>
                  <a:schemeClr val="tx1"/>
                </a:solidFill>
              </a:rPr>
              <a:t>One </a:t>
            </a:r>
            <a:r>
              <a:rPr lang="en-US" sz="2000" dirty="0">
                <a:solidFill>
                  <a:schemeClr val="tx1"/>
                </a:solidFill>
              </a:rPr>
              <a:t>dominant brand name </a:t>
            </a:r>
          </a:p>
          <a:p>
            <a:pPr marL="685800" lvl="1" indent="-285750"/>
            <a:endParaRPr lang="en-US" sz="17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Regional Workforce Development Boards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have geo-locators and consistent </a:t>
            </a:r>
          </a:p>
          <a:p>
            <a:r>
              <a:rPr lang="en-US" sz="2000" dirty="0">
                <a:solidFill>
                  <a:schemeClr val="tx1"/>
                </a:solidFill>
              </a:rPr>
              <a:t>naming structure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Local </a:t>
            </a:r>
            <a:r>
              <a:rPr lang="en-US" sz="2000" dirty="0">
                <a:solidFill>
                  <a:schemeClr val="tx1"/>
                </a:solidFill>
              </a:rPr>
              <a:t>Career Centers have geo-locators and 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consistent naming structure</a:t>
            </a:r>
          </a:p>
          <a:p>
            <a:r>
              <a:rPr lang="en-US" sz="1600" i="1" dirty="0" smtClean="0">
                <a:solidFill>
                  <a:schemeClr val="tx1"/>
                </a:solidFill>
              </a:rPr>
              <a:t>Partners </a:t>
            </a:r>
            <a:r>
              <a:rPr lang="en-US" sz="1600" i="1" dirty="0">
                <a:solidFill>
                  <a:schemeClr val="tx1"/>
                </a:solidFill>
              </a:rPr>
              <a:t>are co-branded; events and programs are endorsed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685800" lvl="1" indent="-285750"/>
            <a:endParaRPr lang="en-US" sz="1700" dirty="0"/>
          </a:p>
        </p:txBody>
      </p:sp>
      <p:pic>
        <p:nvPicPr>
          <p:cNvPr id="2050" name="Picture 2" descr="C:\Users\marina.r.zhavoronkov\AppData\Local\Microsoft\Windows\Temporary Internet Files\Content.Outlook\T63J9PZC\MASTER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48" y="1025102"/>
            <a:ext cx="2153052" cy="14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na.r.zhavoronkov\AppData\Local\Microsoft\Windows\Temporary Internet Files\Content.Outlook\T63J9PZC\WB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80" y="2998411"/>
            <a:ext cx="3501421" cy="81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na.r.zhavoronkov\AppData\Local\Microsoft\Windows\Temporary Internet Files\Content.Outlook\T63J9PZC\Career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53" y="4572000"/>
            <a:ext cx="1915347" cy="142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80854" y="949520"/>
            <a:ext cx="8733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33304" y="1120741"/>
            <a:ext cx="844731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pPr lvl="1"/>
            <a:endParaRPr lang="en-US" sz="1200" dirty="0"/>
          </a:p>
          <a:p>
            <a:pPr lvl="3"/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19810" r="37500" b="14666"/>
          <a:stretch/>
        </p:blipFill>
        <p:spPr bwMode="auto">
          <a:xfrm>
            <a:off x="3571059" y="1445841"/>
            <a:ext cx="4466953" cy="467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0" y="304800"/>
            <a:ext cx="597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Signage Example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80854" y="949520"/>
            <a:ext cx="8733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600" y="949521"/>
            <a:ext cx="1097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Collaboration</a:t>
            </a:r>
            <a:endParaRPr lang="en-US" sz="2000" dirty="0"/>
          </a:p>
          <a:p>
            <a:r>
              <a:rPr lang="en-US" sz="2000" dirty="0" smtClean="0"/>
              <a:t>            </a:t>
            </a:r>
            <a:r>
              <a:rPr lang="en-US" sz="2000" dirty="0"/>
              <a:t>	</a:t>
            </a:r>
            <a:r>
              <a:rPr lang="en-US" sz="2000" dirty="0" smtClean="0"/>
              <a:t>believes </a:t>
            </a:r>
            <a:r>
              <a:rPr lang="en-US" sz="2000" dirty="0"/>
              <a:t>in the power of partnership and streamlined integration of </a:t>
            </a:r>
            <a:r>
              <a:rPr lang="en-US" sz="2000" dirty="0" smtClean="0"/>
              <a:t>services </a:t>
            </a:r>
            <a:r>
              <a:rPr lang="en-US" sz="2000" dirty="0"/>
              <a:t>to </a:t>
            </a:r>
            <a:r>
              <a:rPr lang="en-US" sz="2000" dirty="0" smtClean="0"/>
              <a:t>achieve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effective and </a:t>
            </a:r>
            <a:r>
              <a:rPr lang="en-US" sz="2000" dirty="0"/>
              <a:t>timely results for those we serve.</a:t>
            </a:r>
          </a:p>
          <a:p>
            <a:endParaRPr lang="en-US" sz="21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/>
              <a:t>Respect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is </a:t>
            </a:r>
            <a:r>
              <a:rPr lang="en-US" sz="2000" dirty="0"/>
              <a:t>committed to understanding and valuing the diverse, unique </a:t>
            </a:r>
            <a:r>
              <a:rPr lang="en-US" sz="2000" dirty="0" smtClean="0"/>
              <a:t>requirements and</a:t>
            </a:r>
          </a:p>
          <a:p>
            <a:r>
              <a:rPr lang="en-US" sz="2000" dirty="0" smtClean="0"/>
              <a:t>	professional goals </a:t>
            </a:r>
            <a:r>
              <a:rPr lang="en-US" sz="2000" dirty="0"/>
              <a:t>of the businesses and people </a:t>
            </a:r>
            <a:r>
              <a:rPr lang="en-US" sz="2000" dirty="0" smtClean="0"/>
              <a:t>we serve</a:t>
            </a:r>
            <a:r>
              <a:rPr lang="en-US" sz="2000" dirty="0"/>
              <a:t>.</a:t>
            </a:r>
          </a:p>
          <a:p>
            <a:endParaRPr lang="en-US" sz="21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Reliability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creates </a:t>
            </a:r>
            <a:r>
              <a:rPr lang="en-US" sz="2000" dirty="0"/>
              <a:t>trust and reliability by consistently delivering high quality professional </a:t>
            </a:r>
            <a:r>
              <a:rPr lang="en-US" sz="2000" dirty="0" smtClean="0"/>
              <a:t>Services</a:t>
            </a:r>
          </a:p>
          <a:p>
            <a:r>
              <a:rPr lang="en-US" sz="2000" dirty="0" smtClean="0"/>
              <a:t>	at each 	location </a:t>
            </a:r>
            <a:r>
              <a:rPr lang="en-US" sz="2000" dirty="0"/>
              <a:t>and in every interaction.</a:t>
            </a:r>
          </a:p>
          <a:p>
            <a:endParaRPr lang="en-US" sz="21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/>
              <a:t>Ingenuity</a:t>
            </a:r>
            <a:endParaRPr lang="en-US" sz="2000" dirty="0">
              <a:solidFill>
                <a:srgbClr val="00CC99"/>
              </a:solidFill>
            </a:endParaRPr>
          </a:p>
          <a:p>
            <a:r>
              <a:rPr lang="en-US" sz="2000" dirty="0"/>
              <a:t>            </a:t>
            </a:r>
            <a:r>
              <a:rPr lang="en-US" sz="2000" dirty="0" smtClean="0"/>
              <a:t>	leverages </a:t>
            </a:r>
            <a:r>
              <a:rPr lang="en-US" sz="2000" dirty="0"/>
              <a:t>flexibility, expertise, and knowledge to successfully meet </a:t>
            </a:r>
            <a:r>
              <a:rPr lang="en-US" sz="2000" dirty="0" smtClean="0"/>
              <a:t>our mission,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regardless </a:t>
            </a:r>
            <a:r>
              <a:rPr lang="en-US" sz="2000" dirty="0"/>
              <a:t>of </a:t>
            </a:r>
            <a:r>
              <a:rPr lang="en-US" sz="2000" dirty="0" smtClean="0"/>
              <a:t>new </a:t>
            </a:r>
            <a:r>
              <a:rPr lang="en-US" sz="2000" dirty="0"/>
              <a:t>challenges and circumstances</a:t>
            </a:r>
            <a:r>
              <a:rPr lang="en-US" sz="20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304800"/>
            <a:ext cx="597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Behind the Brand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arina.r.zhavoronkov\AppData\Local\Microsoft\Windows\Temporary Internet Files\Content.Outlook\T63J9PZC\MAS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7843"/>
            <a:ext cx="762000" cy="52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ina.r.zhavoronkov\AppData\Local\Microsoft\Windows\Temporary Internet Files\Content.Outlook\T63J9PZC\MAS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7043"/>
            <a:ext cx="762000" cy="52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ina.r.zhavoronkov\AppData\Local\Microsoft\Windows\Temporary Internet Files\Content.Outlook\T63J9PZC\MASTE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6243"/>
            <a:ext cx="762000" cy="52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ina.r.zhavoronkov\AppData\Local\Microsoft\Windows\Temporary Internet Files\Content.Outlook\T63J9PZC\MASTER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42976"/>
            <a:ext cx="762000" cy="5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/>
            <a:endParaRPr lang="en-US" altLang="en-US" sz="1000" dirty="0">
              <a:latin typeface="Arial" charset="0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214396" y="1257604"/>
            <a:ext cx="5377404" cy="46097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98438"/>
            <a:ext cx="7620000" cy="71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MA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System Governance</a:t>
            </a:r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 – National</a:t>
            </a:r>
            <a:endParaRPr lang="en-US" altLang="en-US" dirty="0" smtClean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7833174" y="2688106"/>
            <a:ext cx="0" cy="32766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7814796" y="3499932"/>
            <a:ext cx="1" cy="46246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999694" y="1713621"/>
            <a:ext cx="1828800" cy="38938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President</a:t>
            </a:r>
          </a:p>
          <a:p>
            <a:pPr algn="ctr">
              <a:spcBef>
                <a:spcPct val="50000"/>
              </a:spcBef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U.S. Secretary of Labor</a:t>
            </a:r>
          </a:p>
        </p:txBody>
      </p:sp>
      <p:sp>
        <p:nvSpPr>
          <p:cNvPr id="23" name="Down Arrow 22"/>
          <p:cNvSpPr/>
          <p:nvPr/>
        </p:nvSpPr>
        <p:spPr bwMode="auto">
          <a:xfrm>
            <a:off x="2137966" y="2955686"/>
            <a:ext cx="1667669" cy="135004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Arial" pitchFamily="34" charset="0"/>
              </a:rPr>
              <a:t>Appoints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962400" y="3352800"/>
            <a:ext cx="1109665" cy="484632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943600" y="1981201"/>
            <a:ext cx="3886200" cy="8868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US Department of Labor (DOL)</a:t>
            </a:r>
          </a:p>
          <a:p>
            <a:pPr algn="ctr">
              <a:defRPr/>
            </a:pPr>
            <a:r>
              <a: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Employment &amp; Training Administration (ETA) &amp; Veteran Employment and Training Services  (VETS)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86600" y="2955685"/>
            <a:ext cx="1600200" cy="4909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4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 I </a:t>
            </a:r>
          </a:p>
          <a:p>
            <a:pPr algn="ctr"/>
            <a:r>
              <a:rPr lang="en-US" altLang="en-US" sz="14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USDOL/ETA &amp; VETS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086600" y="3962400"/>
            <a:ext cx="1399092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pitchFamily="34" charset="0"/>
              </a:rPr>
              <a:t>GOVERNOR</a:t>
            </a: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7786146" y="4389120"/>
            <a:ext cx="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114092" y="4815840"/>
            <a:ext cx="13716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Oversight</a:t>
            </a:r>
          </a:p>
          <a:p>
            <a:pPr algn="ctr">
              <a:defRPr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EOLWD/DCS</a:t>
            </a:r>
          </a:p>
        </p:txBody>
      </p:sp>
    </p:spTree>
    <p:extLst>
      <p:ext uri="{BB962C8B-B14F-4D97-AF65-F5344CB8AC3E}">
        <p14:creationId xmlns:p14="http://schemas.microsoft.com/office/powerpoint/2010/main" val="648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 txBox="1">
            <a:spLocks noGrp="1"/>
          </p:cNvSpPr>
          <p:nvPr/>
        </p:nvSpPr>
        <p:spPr bwMode="auto">
          <a:xfrm>
            <a:off x="10171113" y="6408739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/>
            <a:endParaRPr lang="en-US" altLang="en-US" sz="1000" dirty="0">
              <a:latin typeface="Arial" charset="0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4508381" y="998846"/>
            <a:ext cx="6105598" cy="539465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98438"/>
            <a:ext cx="7620000" cy="71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MA</a:t>
            </a:r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Workforce System Governance - State</a:t>
            </a:r>
            <a:endParaRPr lang="en-US" altLang="en-US" dirty="0" smtClean="0">
              <a:effectLst/>
              <a:latin typeface="+mn-lt"/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5422319" y="2057400"/>
            <a:ext cx="86106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106673" y="4524536"/>
            <a:ext cx="2057400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8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Oversight</a:t>
            </a:r>
          </a:p>
          <a:p>
            <a:pPr algn="ctr" eaLnBrk="1" hangingPunct="1">
              <a:defRPr/>
            </a:pPr>
            <a:r>
              <a:rPr lang="en-US" alt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Workforce Development System</a:t>
            </a:r>
          </a:p>
          <a:p>
            <a:pPr algn="ctr" eaLnBrk="1" hangingPunct="1">
              <a:defRPr/>
            </a:pPr>
            <a:r>
              <a:rPr lang="en-US" altLang="en-US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WDBs/Career </a:t>
            </a:r>
            <a:r>
              <a:rPr lang="en-US" alt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Centers</a:t>
            </a: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H="1">
            <a:off x="5142899" y="2870887"/>
            <a:ext cx="0" cy="302574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5422319" y="2037290"/>
            <a:ext cx="0" cy="37825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752600" y="990601"/>
            <a:ext cx="1828800" cy="51815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GOVERNOR</a:t>
            </a:r>
          </a:p>
          <a:p>
            <a:pPr algn="ctr">
              <a:spcBef>
                <a:spcPct val="50000"/>
              </a:spcBef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MA Workforce Development Board (State Board)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(51% Private Sector Majority- Required and Membership make-up federally regulated)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EOLWD provides staff to the State Board</a:t>
            </a:r>
          </a:p>
          <a:p>
            <a:pPr algn="ctr">
              <a:spcBef>
                <a:spcPct val="50000"/>
              </a:spcBef>
            </a:pPr>
            <a:endParaRPr lang="en-US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1890872" y="1817655"/>
            <a:ext cx="1667669" cy="135004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Arial" pitchFamily="34" charset="0"/>
              </a:rPr>
              <a:t>Appoints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581401" y="3547029"/>
            <a:ext cx="914401" cy="484632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7596981" y="2320827"/>
            <a:ext cx="0" cy="55006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5142900" y="2864369"/>
            <a:ext cx="5045992" cy="132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953001" y="2415540"/>
            <a:ext cx="1098973" cy="32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Calibri" panose="020F0502020204030204" pitchFamily="34" charset="0"/>
              </a:rPr>
              <a:t>STATE BOARD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31242" y="3167695"/>
            <a:ext cx="971245" cy="1003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DEPARTMENT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LABOR STANDARDS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562601" y="3167696"/>
            <a:ext cx="1066800" cy="99228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DEPARTMENT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OF UNEMPLOYMENT ASSISTANCE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75973" y="3159324"/>
            <a:ext cx="942515" cy="9963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DEPARTMENT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CAREER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SERVICES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691721" y="3151704"/>
            <a:ext cx="944704" cy="9989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Arial Narrow" panose="020B0606020202030204" pitchFamily="34" charset="0"/>
              </a:rPr>
              <a:t>COMMONWEALTH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Calibri" panose="020F0502020204030204" pitchFamily="34" charset="0"/>
              </a:rPr>
              <a:t>CORPORATION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667453" y="3186816"/>
            <a:ext cx="870373" cy="9580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DEPARTMENT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LABOR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RELATIONS</a:t>
            </a:r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6077256" y="2877582"/>
            <a:ext cx="0" cy="30923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 flipH="1">
            <a:off x="7223760" y="2864370"/>
            <a:ext cx="0" cy="28733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H="1">
            <a:off x="8077200" y="2892259"/>
            <a:ext cx="0" cy="30309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flipH="1">
            <a:off x="10165185" y="2904990"/>
            <a:ext cx="0" cy="30923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 flipH="1">
            <a:off x="7147229" y="4164021"/>
            <a:ext cx="0" cy="360514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283379" y="1652119"/>
            <a:ext cx="3136536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Calibri" panose="020F0502020204030204" pitchFamily="34" charset="0"/>
              </a:rPr>
              <a:t>EXECUTIVE OFFICE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Calibri" panose="020F0502020204030204" pitchFamily="34" charset="0"/>
              </a:rPr>
              <a:t>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Calibri" panose="020F0502020204030204" pitchFamily="34" charset="0"/>
              </a:rPr>
              <a:t>LABOR AND WORKFORCE DEVELOPMENT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Calibri" panose="020F0502020204030204" pitchFamily="34" charset="0"/>
              </a:rPr>
              <a:t>(EOLWD)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696450" y="3167696"/>
            <a:ext cx="895100" cy="9772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DEPARTMENT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INDUSTRIAL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 Narrow" panose="020B0606020202030204" pitchFamily="34" charset="0"/>
              </a:rPr>
              <a:t>ACCIDENTS</a:t>
            </a: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H="1">
            <a:off x="9144000" y="2870369"/>
            <a:ext cx="0" cy="30309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165030" y="1015456"/>
            <a:ext cx="5280932" cy="4876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639915" y="1439614"/>
            <a:ext cx="2351685" cy="84638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8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FF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7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One-Stop </a:t>
            </a:r>
            <a:br>
              <a:rPr lang="en-US" altLang="en-US" sz="17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7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Center</a:t>
            </a:r>
          </a:p>
          <a:p>
            <a:pPr algn="ctr" eaLnBrk="1" hangingPunct="1">
              <a:defRPr/>
            </a:pPr>
            <a:r>
              <a:rPr lang="en-US" alt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(LEAD OPERATOR) 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1981200" y="5884278"/>
            <a:ext cx="830974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DCS =  Department of Career Services (WP, WIOA, JVSG, TAA, RESEA)     DUA = Department of Unemployment Assistance  (UI, RESEA, TRA )    </a:t>
            </a:r>
          </a:p>
          <a:p>
            <a:pPr>
              <a:spcBef>
                <a:spcPct val="50000"/>
              </a:spcBef>
            </a:pPr>
            <a:r>
              <a:rPr lang="en-US" alt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MRC = </a:t>
            </a:r>
            <a:r>
              <a:rPr lang="en-US" altLang="en-US" sz="1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US" alt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Rehabilitation Commission    MCB = MA Commission for the Blind  ACLS = Adult Center for Learning Services</a:t>
            </a:r>
          </a:p>
          <a:p>
            <a:pPr>
              <a:spcBef>
                <a:spcPct val="50000"/>
              </a:spcBef>
            </a:pPr>
            <a:r>
              <a:rPr lang="en-US" alt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DTA = Department of Transitional Assistance = </a:t>
            </a:r>
            <a:r>
              <a:rPr lang="en-US" altLang="en-US" sz="1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TANF, SNAP    </a:t>
            </a:r>
            <a:r>
              <a:rPr lang="en-US" alt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SCSEP = Senior Community Services Employment Program </a:t>
            </a:r>
          </a:p>
          <a:p>
            <a:pPr>
              <a:spcBef>
                <a:spcPct val="50000"/>
              </a:spcBef>
            </a:pPr>
            <a:r>
              <a:rPr lang="en-US" alt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MOBD = MA Office of Business Development   DVS = MA Department of Veteran Services</a:t>
            </a:r>
          </a:p>
          <a:p>
            <a:pPr>
              <a:spcBef>
                <a:spcPct val="50000"/>
              </a:spcBef>
            </a:pPr>
            <a:endParaRPr lang="en-US" altLang="en-US" sz="1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786132" cy="66832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latin typeface="+mn-lt"/>
              </a:rPr>
              <a:t>MA </a:t>
            </a:r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System Governance - Local</a:t>
            </a:r>
            <a:endParaRPr lang="en-US" altLang="en-US" sz="180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00200" y="1010218"/>
            <a:ext cx="2819400" cy="47809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Chief Elected Official (CEO) (Grant Recipient)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WORKFORCE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DEVELOPMENT BOARD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(Local Board)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(51% Private Sector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Majority-Required </a:t>
            </a:r>
            <a:r>
              <a:rPr lang="en-US" alt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Membership make-up federally regulated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Board may hire Staff for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en-US" altLang="en-US" sz="1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CEO may appoint a fiscal agent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2324100" y="2049066"/>
            <a:ext cx="1371600" cy="97840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APPOINTS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805496" y="2285855"/>
            <a:ext cx="0" cy="3049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5982871" y="1595148"/>
            <a:ext cx="615384" cy="4231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848599" y="3760965"/>
            <a:ext cx="1" cy="277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6552142" y="3440849"/>
            <a:ext cx="2438400" cy="320117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pitchFamily="34" charset="0"/>
              </a:rPr>
              <a:t>Other Local Partners</a:t>
            </a:r>
          </a:p>
        </p:txBody>
      </p:sp>
      <p:sp>
        <p:nvSpPr>
          <p:cNvPr id="67" name="Right Arrow 66"/>
          <p:cNvSpPr/>
          <p:nvPr/>
        </p:nvSpPr>
        <p:spPr bwMode="auto">
          <a:xfrm>
            <a:off x="4419600" y="3352800"/>
            <a:ext cx="609600" cy="484632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342696" y="2575483"/>
            <a:ext cx="3948251" cy="54871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pitchFamily="34" charset="0"/>
              </a:rPr>
              <a:t>Core Partners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Calibri" panose="020F0502020204030204" pitchFamily="34" charset="0"/>
              </a:rPr>
              <a:t>DCS – DUA – MRC – MCB – ACLS – DTA - SCSEP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7805496" y="3146500"/>
            <a:ext cx="9204" cy="2943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5923167" y="2635901"/>
            <a:ext cx="419528" cy="1610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ounded Rectangle 40"/>
          <p:cNvSpPr/>
          <p:nvPr/>
        </p:nvSpPr>
        <p:spPr bwMode="auto">
          <a:xfrm>
            <a:off x="5540464" y="2049067"/>
            <a:ext cx="913677" cy="54871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Calibri" panose="020F0502020204030204" pitchFamily="34" charset="0"/>
              </a:rPr>
              <a:t>BUSINESS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273233" y="4038333"/>
            <a:ext cx="3099367" cy="141945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Calibri" panose="020F0502020204030204" pitchFamily="34" charset="0"/>
              </a:rPr>
              <a:t>MOBD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Calibri" panose="020F0502020204030204" pitchFamily="34" charset="0"/>
              </a:rPr>
              <a:t>DVS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Calibri" panose="020F0502020204030204" pitchFamily="34" charset="0"/>
              </a:rPr>
              <a:t>HIGHER EDUCATION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Calibri" panose="020F0502020204030204" pitchFamily="34" charset="0"/>
              </a:rPr>
              <a:t>VOCATIONAL EDUCATION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Calibri" panose="020F0502020204030204" pitchFamily="34" charset="0"/>
              </a:rPr>
              <a:t>LOCAL COMMUNITY BASED ORGANIZATIONS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Calibri" panose="020F0502020204030204" pitchFamily="34" charset="0"/>
              </a:rPr>
              <a:t>BUSINESS ASSOCIATIONS</a:t>
            </a:r>
          </a:p>
        </p:txBody>
      </p:sp>
    </p:spTree>
    <p:extLst>
      <p:ext uri="{BB962C8B-B14F-4D97-AF65-F5344CB8AC3E}">
        <p14:creationId xmlns:p14="http://schemas.microsoft.com/office/powerpoint/2010/main" val="12045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676400" y="1024067"/>
          <a:ext cx="3069112" cy="149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6400800" y="16002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6553200" y="1752600"/>
          <a:ext cx="4038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686150" y="1935833"/>
          <a:ext cx="4038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02" y="1012378"/>
            <a:ext cx="5449569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Content Placeholder 55298"/>
          <p:cNvGrpSpPr>
            <a:grpSpLocks/>
          </p:cNvGrpSpPr>
          <p:nvPr/>
        </p:nvGrpSpPr>
        <p:grpSpPr bwMode="auto">
          <a:xfrm>
            <a:off x="5549728" y="1138751"/>
            <a:ext cx="4459467" cy="4453487"/>
            <a:chOff x="1733" y="865"/>
            <a:chExt cx="2469" cy="2518"/>
          </a:xfrm>
        </p:grpSpPr>
        <p:sp>
          <p:nvSpPr>
            <p:cNvPr id="38" name="_s1050"/>
            <p:cNvSpPr>
              <a:spLocks noChangeShapeType="1"/>
            </p:cNvSpPr>
            <p:nvPr/>
          </p:nvSpPr>
          <p:spPr bwMode="auto">
            <a:xfrm flipH="1" flipV="1">
              <a:off x="2569" y="1388"/>
              <a:ext cx="221" cy="5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_s1051"/>
            <p:cNvSpPr>
              <a:spLocks noChangeArrowheads="1"/>
            </p:cNvSpPr>
            <p:nvPr/>
          </p:nvSpPr>
          <p:spPr bwMode="auto">
            <a:xfrm>
              <a:off x="2223" y="865"/>
              <a:ext cx="549" cy="52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0798" tIns="30399" rIns="60798" bIns="3039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800" b="1" dirty="0"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Reemployment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Services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Eligibility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Assessment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800" b="1" dirty="0">
                <a:latin typeface="Arial" charset="0"/>
              </a:endParaRPr>
            </a:p>
          </p:txBody>
        </p:sp>
        <p:sp>
          <p:nvSpPr>
            <p:cNvPr id="40" name="_s1052"/>
            <p:cNvSpPr>
              <a:spLocks noChangeShapeType="1"/>
            </p:cNvSpPr>
            <p:nvPr/>
          </p:nvSpPr>
          <p:spPr bwMode="auto">
            <a:xfrm flipH="1" flipV="1">
              <a:off x="2126" y="2186"/>
              <a:ext cx="510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_s1054"/>
            <p:cNvSpPr>
              <a:spLocks noChangeShapeType="1"/>
            </p:cNvSpPr>
            <p:nvPr/>
          </p:nvSpPr>
          <p:spPr bwMode="auto">
            <a:xfrm flipH="1">
              <a:off x="2158" y="2402"/>
              <a:ext cx="557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_s1056"/>
            <p:cNvSpPr>
              <a:spLocks noChangeShapeType="1"/>
            </p:cNvSpPr>
            <p:nvPr/>
          </p:nvSpPr>
          <p:spPr bwMode="auto">
            <a:xfrm flipH="1">
              <a:off x="2839" y="2473"/>
              <a:ext cx="69" cy="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_s1057"/>
            <p:cNvSpPr>
              <a:spLocks noChangeArrowheads="1"/>
            </p:cNvSpPr>
            <p:nvPr/>
          </p:nvSpPr>
          <p:spPr bwMode="auto">
            <a:xfrm>
              <a:off x="2569" y="2913"/>
              <a:ext cx="547" cy="47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0798" tIns="30399" rIns="60798" bIns="3039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Jobs for Veteran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State Grant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(JVSG)</a:t>
              </a:r>
            </a:p>
          </p:txBody>
        </p:sp>
        <p:sp>
          <p:nvSpPr>
            <p:cNvPr id="46" name="_s1058"/>
            <p:cNvSpPr>
              <a:spLocks noChangeShapeType="1"/>
            </p:cNvSpPr>
            <p:nvPr/>
          </p:nvSpPr>
          <p:spPr bwMode="auto">
            <a:xfrm>
              <a:off x="3116" y="2404"/>
              <a:ext cx="234" cy="3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_s1059"/>
            <p:cNvSpPr>
              <a:spLocks noChangeArrowheads="1"/>
            </p:cNvSpPr>
            <p:nvPr/>
          </p:nvSpPr>
          <p:spPr bwMode="auto">
            <a:xfrm>
              <a:off x="3159" y="2782"/>
              <a:ext cx="585" cy="58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0798" tIns="30399" rIns="60798" bIns="3039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Wagner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 err="1">
                  <a:latin typeface="Arial" charset="0"/>
                </a:rPr>
                <a:t>Peyser</a:t>
              </a:r>
              <a:endParaRPr lang="en-US" altLang="en-US" sz="800" b="1" dirty="0"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Employment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Services</a:t>
              </a:r>
            </a:p>
          </p:txBody>
        </p:sp>
        <p:sp>
          <p:nvSpPr>
            <p:cNvPr id="48" name="_s1060"/>
            <p:cNvSpPr>
              <a:spLocks noChangeShapeType="1"/>
            </p:cNvSpPr>
            <p:nvPr/>
          </p:nvSpPr>
          <p:spPr bwMode="auto">
            <a:xfrm>
              <a:off x="3189" y="2334"/>
              <a:ext cx="364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_s1061"/>
            <p:cNvSpPr>
              <a:spLocks noChangeArrowheads="1"/>
            </p:cNvSpPr>
            <p:nvPr/>
          </p:nvSpPr>
          <p:spPr bwMode="auto">
            <a:xfrm>
              <a:off x="3548" y="2289"/>
              <a:ext cx="654" cy="58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0798" tIns="30399" rIns="60798" bIns="3039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WIOA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Federal Discretionary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 smtClean="0">
                  <a:latin typeface="Arial" charset="0"/>
                </a:rPr>
                <a:t>Dislocated</a:t>
              </a:r>
              <a:endParaRPr lang="en-US" altLang="en-US" sz="800" b="1" dirty="0"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Worker Grants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 smtClean="0">
                  <a:latin typeface="Arial" charset="0"/>
                </a:rPr>
                <a:t>(DWG</a:t>
              </a:r>
              <a:r>
                <a:rPr lang="en-US" altLang="en-US" sz="800" b="1" dirty="0">
                  <a:latin typeface="Arial" charset="0"/>
                </a:rPr>
                <a:t>)</a:t>
              </a:r>
            </a:p>
          </p:txBody>
        </p:sp>
        <p:sp>
          <p:nvSpPr>
            <p:cNvPr id="50" name="_s1062"/>
            <p:cNvSpPr>
              <a:spLocks noChangeShapeType="1"/>
            </p:cNvSpPr>
            <p:nvPr/>
          </p:nvSpPr>
          <p:spPr bwMode="auto">
            <a:xfrm flipV="1">
              <a:off x="3219" y="2033"/>
              <a:ext cx="414" cy="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_s1063"/>
            <p:cNvSpPr>
              <a:spLocks noChangeArrowheads="1"/>
            </p:cNvSpPr>
            <p:nvPr/>
          </p:nvSpPr>
          <p:spPr bwMode="auto">
            <a:xfrm>
              <a:off x="3633" y="1722"/>
              <a:ext cx="535" cy="46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0798" tIns="30399" rIns="60798" bIns="3039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800" b="1" dirty="0"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WIOA Title I </a:t>
              </a:r>
              <a:br>
                <a:rPr lang="en-US" altLang="en-US" sz="800" b="1" dirty="0">
                  <a:latin typeface="Arial" charset="0"/>
                </a:rPr>
              </a:br>
              <a:r>
                <a:rPr lang="en-US" altLang="en-US" sz="800" b="1" dirty="0">
                  <a:latin typeface="Arial" charset="0"/>
                </a:rPr>
                <a:t>Dislocated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Worker</a:t>
              </a:r>
            </a:p>
          </p:txBody>
        </p:sp>
        <p:sp>
          <p:nvSpPr>
            <p:cNvPr id="52" name="_s1064"/>
            <p:cNvSpPr>
              <a:spLocks noChangeShapeType="1"/>
            </p:cNvSpPr>
            <p:nvPr/>
          </p:nvSpPr>
          <p:spPr bwMode="auto">
            <a:xfrm flipV="1">
              <a:off x="3099" y="1606"/>
              <a:ext cx="415" cy="3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_s1065"/>
            <p:cNvSpPr>
              <a:spLocks noChangeArrowheads="1"/>
            </p:cNvSpPr>
            <p:nvPr/>
          </p:nvSpPr>
          <p:spPr bwMode="auto">
            <a:xfrm>
              <a:off x="3419" y="1137"/>
              <a:ext cx="507" cy="50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0798" tIns="30399" rIns="60798" bIns="3039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WIOA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Title I</a:t>
              </a:r>
              <a:br>
                <a:rPr lang="en-US" altLang="en-US" sz="800" b="1" dirty="0">
                  <a:latin typeface="Arial" charset="0"/>
                </a:rPr>
              </a:br>
              <a:r>
                <a:rPr lang="en-US" altLang="en-US" sz="800" b="1" dirty="0">
                  <a:latin typeface="Arial" charset="0"/>
                </a:rPr>
                <a:t>Youth</a:t>
              </a:r>
            </a:p>
          </p:txBody>
        </p:sp>
        <p:sp>
          <p:nvSpPr>
            <p:cNvPr id="54" name="_s1066"/>
            <p:cNvSpPr>
              <a:spLocks noChangeShapeType="1"/>
            </p:cNvSpPr>
            <p:nvPr/>
          </p:nvSpPr>
          <p:spPr bwMode="auto">
            <a:xfrm flipV="1">
              <a:off x="2971" y="1450"/>
              <a:ext cx="74" cy="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_s1067"/>
            <p:cNvSpPr>
              <a:spLocks noChangeArrowheads="1"/>
            </p:cNvSpPr>
            <p:nvPr/>
          </p:nvSpPr>
          <p:spPr bwMode="auto">
            <a:xfrm>
              <a:off x="2839" y="898"/>
              <a:ext cx="520" cy="52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0798" tIns="30399" rIns="60798" bIns="3039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WIOA</a:t>
              </a:r>
              <a:br>
                <a:rPr lang="en-US" altLang="en-US" sz="800" b="1" dirty="0">
                  <a:latin typeface="Arial" charset="0"/>
                </a:rPr>
              </a:br>
              <a:r>
                <a:rPr lang="en-US" altLang="en-US" sz="800" b="1" dirty="0">
                  <a:latin typeface="Arial" charset="0"/>
                </a:rPr>
                <a:t>Title 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dirty="0">
                  <a:latin typeface="Arial" charset="0"/>
                </a:rPr>
                <a:t>Adult</a:t>
              </a:r>
            </a:p>
          </p:txBody>
        </p:sp>
        <p:sp>
          <p:nvSpPr>
            <p:cNvPr id="56" name="_s1068"/>
            <p:cNvSpPr>
              <a:spLocks noChangeArrowheads="1"/>
            </p:cNvSpPr>
            <p:nvPr/>
          </p:nvSpPr>
          <p:spPr bwMode="auto">
            <a:xfrm>
              <a:off x="2636" y="1898"/>
              <a:ext cx="585" cy="58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0798" tIns="30399" rIns="60798" bIns="3039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latin typeface="Arial" charset="0"/>
                </a:rPr>
                <a:t>Local Board</a:t>
              </a:r>
              <a:endParaRPr lang="en-US" altLang="en-US" sz="1200" b="1" dirty="0"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Arial" charset="0"/>
                </a:rPr>
                <a:t>Career</a:t>
              </a:r>
              <a:br>
                <a:rPr lang="en-US" altLang="en-US" sz="1200" b="1" dirty="0">
                  <a:latin typeface="Arial" charset="0"/>
                </a:rPr>
              </a:br>
              <a:r>
                <a:rPr lang="en-US" altLang="en-US" sz="1200" b="1" dirty="0">
                  <a:latin typeface="Arial" charset="0"/>
                </a:rPr>
                <a:t>Center</a:t>
              </a:r>
            </a:p>
          </p:txBody>
        </p:sp>
        <p:sp>
          <p:nvSpPr>
            <p:cNvPr id="34" name="_s1052"/>
            <p:cNvSpPr>
              <a:spLocks noChangeShapeType="1"/>
            </p:cNvSpPr>
            <p:nvPr/>
          </p:nvSpPr>
          <p:spPr bwMode="auto">
            <a:xfrm flipH="1">
              <a:off x="2137" y="2306"/>
              <a:ext cx="520" cy="1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_s1055"/>
            <p:cNvSpPr>
              <a:spLocks noChangeArrowheads="1"/>
            </p:cNvSpPr>
            <p:nvPr/>
          </p:nvSpPr>
          <p:spPr bwMode="auto">
            <a:xfrm>
              <a:off x="1813" y="2646"/>
              <a:ext cx="361" cy="23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0798" tIns="30399" rIns="60798" bIns="3039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DTA</a:t>
              </a:r>
            </a:p>
          </p:txBody>
        </p:sp>
        <p:sp>
          <p:nvSpPr>
            <p:cNvPr id="36" name="_s1055"/>
            <p:cNvSpPr>
              <a:spLocks noChangeArrowheads="1"/>
            </p:cNvSpPr>
            <p:nvPr/>
          </p:nvSpPr>
          <p:spPr bwMode="auto">
            <a:xfrm>
              <a:off x="1733" y="2067"/>
              <a:ext cx="361" cy="23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0798" tIns="30399" rIns="60798" bIns="3039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DESE</a:t>
              </a:r>
            </a:p>
          </p:txBody>
        </p:sp>
        <p:sp>
          <p:nvSpPr>
            <p:cNvPr id="58" name="_s1055"/>
            <p:cNvSpPr>
              <a:spLocks noChangeArrowheads="1"/>
            </p:cNvSpPr>
            <p:nvPr/>
          </p:nvSpPr>
          <p:spPr bwMode="auto">
            <a:xfrm>
              <a:off x="1765" y="2360"/>
              <a:ext cx="361" cy="238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0798" tIns="30399" rIns="60798" bIns="30399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latin typeface="Arial" charset="0"/>
                </a:rPr>
                <a:t>MRC &amp; MCB</a:t>
              </a:r>
            </a:p>
          </p:txBody>
        </p:sp>
        <p:sp>
          <p:nvSpPr>
            <p:cNvPr id="43" name="_s1050"/>
            <p:cNvSpPr>
              <a:spLocks noChangeShapeType="1"/>
            </p:cNvSpPr>
            <p:nvPr/>
          </p:nvSpPr>
          <p:spPr bwMode="auto">
            <a:xfrm flipH="1" flipV="1">
              <a:off x="2094" y="1898"/>
              <a:ext cx="563" cy="1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_s1050"/>
            <p:cNvSpPr>
              <a:spLocks noChangeShapeType="1"/>
            </p:cNvSpPr>
            <p:nvPr/>
          </p:nvSpPr>
          <p:spPr bwMode="auto">
            <a:xfrm flipH="1" flipV="1">
              <a:off x="2126" y="1529"/>
              <a:ext cx="589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_s1054"/>
            <p:cNvSpPr>
              <a:spLocks noChangeShapeType="1"/>
            </p:cNvSpPr>
            <p:nvPr/>
          </p:nvSpPr>
          <p:spPr bwMode="auto">
            <a:xfrm flipH="1">
              <a:off x="2420" y="2488"/>
              <a:ext cx="379" cy="6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120052" y="376535"/>
            <a:ext cx="6423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Workforce System Funding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76400" y="1339096"/>
            <a:ext cx="2971800" cy="17851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Partners negotiating and providing guidance on  operating costs (Shared and Infrastructure)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5540" y="3429000"/>
            <a:ext cx="2689860" cy="30162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Funding </a:t>
            </a:r>
          </a:p>
          <a:p>
            <a:endParaRPr lang="en-US"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 Funding DCS/DUA</a:t>
            </a:r>
          </a:p>
          <a:p>
            <a:endParaRPr lang="en-US"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 – ABE/ESOL Funding</a:t>
            </a:r>
          </a:p>
          <a:p>
            <a:endParaRPr lang="en-US"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MRC 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MCB - Rehab Funding</a:t>
            </a:r>
          </a:p>
          <a:p>
            <a:endParaRPr lang="en-US"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DTA – TANF/SNAP Funding</a:t>
            </a:r>
          </a:p>
          <a:p>
            <a:endParaRPr lang="en-US"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SCSEP </a:t>
            </a:r>
            <a:r>
              <a:rPr lang="en-US" sz="16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endParaRPr lang="en-US"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Pentagon 13"/>
          <p:cNvSpPr/>
          <p:nvPr/>
        </p:nvSpPr>
        <p:spPr bwMode="auto">
          <a:xfrm>
            <a:off x="1964055" y="4038601"/>
            <a:ext cx="259080" cy="91441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61" name="Pentagon 60"/>
          <p:cNvSpPr/>
          <p:nvPr/>
        </p:nvSpPr>
        <p:spPr bwMode="auto">
          <a:xfrm>
            <a:off x="1964055" y="4556182"/>
            <a:ext cx="259080" cy="92018"/>
          </a:xfrm>
          <a:prstGeom prst="homePlate">
            <a:avLst/>
          </a:prstGeom>
          <a:solidFill>
            <a:srgbClr val="FFFF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63" name="Pentagon 62"/>
          <p:cNvSpPr/>
          <p:nvPr/>
        </p:nvSpPr>
        <p:spPr bwMode="auto">
          <a:xfrm>
            <a:off x="1981200" y="5029201"/>
            <a:ext cx="259080" cy="76199"/>
          </a:xfrm>
          <a:prstGeom prst="homePlate">
            <a:avLst/>
          </a:prstGeom>
          <a:solidFill>
            <a:srgbClr val="9999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59" name="Pentagon 58"/>
          <p:cNvSpPr/>
          <p:nvPr/>
        </p:nvSpPr>
        <p:spPr bwMode="auto">
          <a:xfrm>
            <a:off x="1981200" y="5486401"/>
            <a:ext cx="259080" cy="76199"/>
          </a:xfrm>
          <a:prstGeom prst="homePlate">
            <a:avLst/>
          </a:prstGeom>
          <a:solidFill>
            <a:srgbClr val="92D05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41" name="_s1051"/>
          <p:cNvSpPr>
            <a:spLocks noChangeArrowheads="1"/>
          </p:cNvSpPr>
          <p:nvPr/>
        </p:nvSpPr>
        <p:spPr bwMode="auto">
          <a:xfrm>
            <a:off x="5615554" y="2651572"/>
            <a:ext cx="652033" cy="5173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60798" tIns="30399" rIns="60798" bIns="3039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latin typeface="Arial" charset="0"/>
              </a:rPr>
              <a:t>DUA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latin typeface="Arial" charset="0"/>
            </a:endParaRPr>
          </a:p>
        </p:txBody>
      </p:sp>
      <p:sp>
        <p:nvSpPr>
          <p:cNvPr id="62" name="_s1055"/>
          <p:cNvSpPr>
            <a:spLocks noChangeArrowheads="1"/>
          </p:cNvSpPr>
          <p:nvPr/>
        </p:nvSpPr>
        <p:spPr bwMode="auto">
          <a:xfrm>
            <a:off x="6350174" y="5098322"/>
            <a:ext cx="685912" cy="420941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60798" tIns="30399" rIns="60798" bIns="3039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latin typeface="Arial" charset="0"/>
              </a:rPr>
              <a:t>State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latin typeface="Arial" charset="0"/>
              </a:rPr>
              <a:t>Funding</a:t>
            </a:r>
          </a:p>
        </p:txBody>
      </p:sp>
      <p:sp>
        <p:nvSpPr>
          <p:cNvPr id="65" name="Pentagon 64"/>
          <p:cNvSpPr/>
          <p:nvPr/>
        </p:nvSpPr>
        <p:spPr bwMode="auto">
          <a:xfrm>
            <a:off x="1964055" y="3581401"/>
            <a:ext cx="259080" cy="91441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66" name="_s1051"/>
          <p:cNvSpPr>
            <a:spLocks noChangeArrowheads="1"/>
          </p:cNvSpPr>
          <p:nvPr/>
        </p:nvSpPr>
        <p:spPr bwMode="auto">
          <a:xfrm>
            <a:off x="5444915" y="1706155"/>
            <a:ext cx="948247" cy="80877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60798" tIns="30399" rIns="60798" bIns="3039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latin typeface="Arial" charset="0"/>
              </a:rPr>
              <a:t>Trade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latin typeface="Arial" charset="0"/>
              </a:rPr>
              <a:t>Adjustment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latin typeface="Arial" charset="0"/>
              </a:rPr>
              <a:t>Assistance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latin typeface="Arial" charset="0"/>
              </a:rPr>
              <a:t>(TAA)</a:t>
            </a:r>
          </a:p>
        </p:txBody>
      </p:sp>
      <p:sp>
        <p:nvSpPr>
          <p:cNvPr id="93" name="_s1054"/>
          <p:cNvSpPr>
            <a:spLocks noChangeShapeType="1"/>
          </p:cNvSpPr>
          <p:nvPr/>
        </p:nvSpPr>
        <p:spPr bwMode="auto">
          <a:xfrm flipH="1">
            <a:off x="6462956" y="3943837"/>
            <a:ext cx="963278" cy="8171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" name="_s1055"/>
          <p:cNvSpPr>
            <a:spLocks noChangeArrowheads="1"/>
          </p:cNvSpPr>
          <p:nvPr/>
        </p:nvSpPr>
        <p:spPr bwMode="auto">
          <a:xfrm>
            <a:off x="5951223" y="4684460"/>
            <a:ext cx="652032" cy="420941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60798" tIns="30399" rIns="60798" bIns="30399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00" b="1" dirty="0"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latin typeface="Arial" charset="0"/>
              </a:rPr>
              <a:t>SCSEP</a:t>
            </a:r>
          </a:p>
        </p:txBody>
      </p:sp>
      <p:sp>
        <p:nvSpPr>
          <p:cNvPr id="95" name="Pentagon 94"/>
          <p:cNvSpPr/>
          <p:nvPr/>
        </p:nvSpPr>
        <p:spPr bwMode="auto">
          <a:xfrm>
            <a:off x="1981200" y="6019802"/>
            <a:ext cx="259080" cy="76199"/>
          </a:xfrm>
          <a:prstGeom prst="homePlate">
            <a:avLst/>
          </a:prstGeom>
          <a:solidFill>
            <a:srgbClr val="7030A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80854" y="949520"/>
            <a:ext cx="8733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Landscape MA Workforce System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C:\Users\asweeney\AppData\Local\Microsoft\Windows\Temporary Internet Files\Content.Outlook\VTIN3JZC\MAP_career centers and mwibs-1-3-1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42" y="1081163"/>
            <a:ext cx="8656259" cy="50098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80855" y="4971027"/>
            <a:ext cx="589379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16 Workforce Development Areas &amp; Boards</a:t>
            </a:r>
          </a:p>
          <a:p>
            <a:r>
              <a:rPr lang="en-US" sz="1600" dirty="0"/>
              <a:t>29 Career Centers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25 Comprehensive Centers (full service)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  4  Affiliated Centers or Access Points (limited service)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448801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2057401"/>
            <a:ext cx="838199" cy="577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9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80854" y="949520"/>
            <a:ext cx="8733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376535"/>
            <a:ext cx="606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WIOA </a:t>
            </a:r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/>
          </p:nvPr>
        </p:nvGraphicFramePr>
        <p:xfrm>
          <a:off x="1780854" y="1809051"/>
          <a:ext cx="8733034" cy="3660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1" y="1295401"/>
            <a:ext cx="660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JULY 22, 2014 - PRESENT</a:t>
            </a:r>
          </a:p>
        </p:txBody>
      </p:sp>
    </p:spTree>
    <p:extLst>
      <p:ext uri="{BB962C8B-B14F-4D97-AF65-F5344CB8AC3E}">
        <p14:creationId xmlns:p14="http://schemas.microsoft.com/office/powerpoint/2010/main" val="42258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15240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What Has Happened?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4291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Hundreds of partners across systems and across the state engaging in ideas – dropping sterotypes and turf at the door, hitting the reset button </a:t>
            </a:r>
            <a:r>
              <a:rPr lang="en-US" sz="1800" b="0" dirty="0" smtClean="0">
                <a:latin typeface="+mn-lt"/>
              </a:rPr>
              <a:t>- </a:t>
            </a:r>
            <a:r>
              <a:rPr lang="en-US" sz="1800" b="0" dirty="0">
                <a:latin typeface="+mn-lt"/>
              </a:rPr>
              <a:t>to shift the collective system and partner together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Launched new regional planning process (7 regions) to focus on talent shortages in regions and data analysis of critical career pathways in region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Completed procurement of One Stop Career Center operators, now 29 Centers statewide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16 Signed Umbrella MOUs focused on WIOA priority populations (shared resources and infrastructure)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Re-designed adult education (Title II) procurement process focused on career pathway vision and partnership across systems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NEW, nationally recognized partnership between Department of Transitional Assistance and </a:t>
            </a:r>
            <a:r>
              <a:rPr lang="en-US" sz="1800" b="0" dirty="0" smtClean="0">
                <a:latin typeface="+mn-lt"/>
              </a:rPr>
              <a:t>One-Stop </a:t>
            </a:r>
            <a:r>
              <a:rPr lang="en-US" sz="1800" b="0" dirty="0">
                <a:latin typeface="+mn-lt"/>
              </a:rPr>
              <a:t>Career Centers serving 1,440 customers since May, 2017 462 in FY17 and 978 to date in FY18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NEW pilots and integrated services with UI, Career Centers, SCEP, adult education, TANF/SNAP, and Vocational Rehabilitation for adults </a:t>
            </a:r>
            <a:r>
              <a:rPr lang="en-US" sz="1800" b="0">
                <a:latin typeface="+mn-lt"/>
              </a:rPr>
              <a:t>and </a:t>
            </a:r>
            <a:r>
              <a:rPr lang="en-US" sz="1800" b="0" smtClean="0">
                <a:latin typeface="+mn-lt"/>
              </a:rPr>
              <a:t>youth</a:t>
            </a:r>
            <a:endParaRPr lang="en-US" sz="18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>
                <a:latin typeface="+mn-lt"/>
              </a:rPr>
              <a:t>NEW data metrics and data sharing agreements to evaluate employment and wage impacts across WIOA partners</a:t>
            </a:r>
          </a:p>
        </p:txBody>
      </p:sp>
    </p:spTree>
    <p:extLst>
      <p:ext uri="{BB962C8B-B14F-4D97-AF65-F5344CB8AC3E}">
        <p14:creationId xmlns:p14="http://schemas.microsoft.com/office/powerpoint/2010/main" val="382318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heme/theme1.xml><?xml version="1.0" encoding="utf-8"?>
<a:theme xmlns:a="http://schemas.openxmlformats.org/drawingml/2006/main" name="1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8390</TotalTime>
  <Words>1714</Words>
  <Application>Microsoft Office PowerPoint</Application>
  <PresentationFormat>Widescreen</PresentationFormat>
  <Paragraphs>403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Arial (Body)</vt:lpstr>
      <vt:lpstr>Arial Narrow</vt:lpstr>
      <vt:lpstr>Book Antiqua</vt:lpstr>
      <vt:lpstr>Calibri</vt:lpstr>
      <vt:lpstr>Symbol</vt:lpstr>
      <vt:lpstr>Wingdings</vt:lpstr>
      <vt:lpstr>1_Blue Presentation Template - MA HHS - small logos</vt:lpstr>
      <vt:lpstr>2_Blue Presentation Template - MA HHS - small logos</vt:lpstr>
      <vt:lpstr>3_Blue Presentation Template - MA HHS - small logos</vt:lpstr>
      <vt:lpstr>4_Blue Presentation Template - MA HHS - small logos</vt:lpstr>
      <vt:lpstr>5_Blue Presentation Template - MA HHS - small logos</vt:lpstr>
      <vt:lpstr>6_Blue Presentation Template - MA HHS - small logos</vt:lpstr>
      <vt:lpstr>7_Blue Presentation Template - MA HHS - small logos</vt:lpstr>
      <vt:lpstr>Visio</vt:lpstr>
      <vt:lpstr>PowerPoint Presentation</vt:lpstr>
      <vt:lpstr>Agenda</vt:lpstr>
      <vt:lpstr>MA Workforce System Governance – National</vt:lpstr>
      <vt:lpstr>MA Workforce System Governance - State</vt:lpstr>
      <vt:lpstr>MA Workforce System Governance - Local</vt:lpstr>
      <vt:lpstr> </vt:lpstr>
      <vt:lpstr>PowerPoint Presentation</vt:lpstr>
      <vt:lpstr>PowerPoint Presentation</vt:lpstr>
      <vt:lpstr>Massachusetts What Has Happened?</vt:lpstr>
      <vt:lpstr>Massachusetts Combined Plan Vision</vt:lpstr>
      <vt:lpstr>PowerPoint Presentation</vt:lpstr>
      <vt:lpstr>Massachusetts</vt:lpstr>
      <vt:lpstr>PowerPoint Presentation</vt:lpstr>
      <vt:lpstr>Regional Planning</vt:lpstr>
      <vt:lpstr>Business Services</vt:lpstr>
      <vt:lpstr>Integrated Service Design: Person-Centric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Brand Architecture Recommendation – Phase II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Advani, Ramesh (ANF)</dc:creator>
  <cp:lastModifiedBy>Seifried, Leslie (EOL)</cp:lastModifiedBy>
  <cp:revision>818</cp:revision>
  <cp:lastPrinted>2016-04-05T14:22:00Z</cp:lastPrinted>
  <dcterms:created xsi:type="dcterms:W3CDTF">2014-04-27T20:43:35Z</dcterms:created>
  <dcterms:modified xsi:type="dcterms:W3CDTF">2018-03-01T14:27:14Z</dcterms:modified>
</cp:coreProperties>
</file>