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20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21.xml" ContentType="application/vnd.openxmlformats-officedocument.presentationml.notesSlide+xml"/>
  <Override PartName="/ppt/charts/chart4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3"/>
  </p:notesMasterIdLst>
  <p:handoutMasterIdLst>
    <p:handoutMasterId r:id="rId114"/>
  </p:handoutMasterIdLst>
  <p:sldIdLst>
    <p:sldId id="587" r:id="rId2"/>
    <p:sldId id="647" r:id="rId3"/>
    <p:sldId id="648" r:id="rId4"/>
    <p:sldId id="649" r:id="rId5"/>
    <p:sldId id="650" r:id="rId6"/>
    <p:sldId id="651" r:id="rId7"/>
    <p:sldId id="652" r:id="rId8"/>
    <p:sldId id="653" r:id="rId9"/>
    <p:sldId id="654" r:id="rId10"/>
    <p:sldId id="655" r:id="rId11"/>
    <p:sldId id="656" r:id="rId12"/>
    <p:sldId id="346" r:id="rId13"/>
    <p:sldId id="373" r:id="rId14"/>
    <p:sldId id="351" r:id="rId15"/>
    <p:sldId id="374" r:id="rId16"/>
    <p:sldId id="375" r:id="rId17"/>
    <p:sldId id="376" r:id="rId18"/>
    <p:sldId id="377" r:id="rId19"/>
    <p:sldId id="378" r:id="rId20"/>
    <p:sldId id="379" r:id="rId21"/>
    <p:sldId id="380" r:id="rId22"/>
    <p:sldId id="381" r:id="rId23"/>
    <p:sldId id="382" r:id="rId24"/>
    <p:sldId id="605" r:id="rId25"/>
    <p:sldId id="606" r:id="rId26"/>
    <p:sldId id="607" r:id="rId27"/>
    <p:sldId id="608" r:id="rId28"/>
    <p:sldId id="609" r:id="rId29"/>
    <p:sldId id="610" r:id="rId30"/>
    <p:sldId id="611" r:id="rId31"/>
    <p:sldId id="612" r:id="rId32"/>
    <p:sldId id="613" r:id="rId33"/>
    <p:sldId id="614" r:id="rId34"/>
    <p:sldId id="615" r:id="rId35"/>
    <p:sldId id="616" r:id="rId36"/>
    <p:sldId id="617" r:id="rId37"/>
    <p:sldId id="618" r:id="rId38"/>
    <p:sldId id="619" r:id="rId39"/>
    <p:sldId id="620" r:id="rId40"/>
    <p:sldId id="621" r:id="rId41"/>
    <p:sldId id="586" r:id="rId42"/>
    <p:sldId id="556" r:id="rId43"/>
    <p:sldId id="557" r:id="rId44"/>
    <p:sldId id="558" r:id="rId45"/>
    <p:sldId id="559" r:id="rId46"/>
    <p:sldId id="560" r:id="rId47"/>
    <p:sldId id="561" r:id="rId48"/>
    <p:sldId id="562" r:id="rId49"/>
    <p:sldId id="563" r:id="rId50"/>
    <p:sldId id="564" r:id="rId51"/>
    <p:sldId id="565" r:id="rId52"/>
    <p:sldId id="566" r:id="rId53"/>
    <p:sldId id="567" r:id="rId54"/>
    <p:sldId id="568" r:id="rId55"/>
    <p:sldId id="604" r:id="rId56"/>
    <p:sldId id="570" r:id="rId57"/>
    <p:sldId id="603" r:id="rId58"/>
    <p:sldId id="602" r:id="rId59"/>
    <p:sldId id="601" r:id="rId60"/>
    <p:sldId id="574" r:id="rId61"/>
    <p:sldId id="575" r:id="rId62"/>
    <p:sldId id="600" r:id="rId63"/>
    <p:sldId id="577" r:id="rId64"/>
    <p:sldId id="598" r:id="rId65"/>
    <p:sldId id="599" r:id="rId66"/>
    <p:sldId id="580" r:id="rId67"/>
    <p:sldId id="581" r:id="rId68"/>
    <p:sldId id="582" r:id="rId69"/>
    <p:sldId id="583" r:id="rId70"/>
    <p:sldId id="584" r:id="rId71"/>
    <p:sldId id="585" r:id="rId72"/>
    <p:sldId id="550" r:id="rId73"/>
    <p:sldId id="551" r:id="rId74"/>
    <p:sldId id="552" r:id="rId75"/>
    <p:sldId id="553" r:id="rId76"/>
    <p:sldId id="549" r:id="rId77"/>
    <p:sldId id="416" r:id="rId78"/>
    <p:sldId id="507" r:id="rId79"/>
    <p:sldId id="622" r:id="rId80"/>
    <p:sldId id="623" r:id="rId81"/>
    <p:sldId id="624" r:id="rId82"/>
    <p:sldId id="625" r:id="rId83"/>
    <p:sldId id="626" r:id="rId84"/>
    <p:sldId id="627" r:id="rId85"/>
    <p:sldId id="628" r:id="rId86"/>
    <p:sldId id="629" r:id="rId87"/>
    <p:sldId id="630" r:id="rId88"/>
    <p:sldId id="631" r:id="rId89"/>
    <p:sldId id="632" r:id="rId90"/>
    <p:sldId id="633" r:id="rId91"/>
    <p:sldId id="634" r:id="rId92"/>
    <p:sldId id="635" r:id="rId93"/>
    <p:sldId id="636" r:id="rId94"/>
    <p:sldId id="637" r:id="rId95"/>
    <p:sldId id="638" r:id="rId96"/>
    <p:sldId id="639" r:id="rId97"/>
    <p:sldId id="640" r:id="rId98"/>
    <p:sldId id="641" r:id="rId99"/>
    <p:sldId id="642" r:id="rId100"/>
    <p:sldId id="643" r:id="rId101"/>
    <p:sldId id="644" r:id="rId102"/>
    <p:sldId id="645" r:id="rId103"/>
    <p:sldId id="457" r:id="rId104"/>
    <p:sldId id="462" r:id="rId105"/>
    <p:sldId id="463" r:id="rId106"/>
    <p:sldId id="464" r:id="rId107"/>
    <p:sldId id="465" r:id="rId108"/>
    <p:sldId id="459" r:id="rId109"/>
    <p:sldId id="460" r:id="rId110"/>
    <p:sldId id="458" r:id="rId111"/>
    <p:sldId id="461" r:id="rId1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33CC"/>
    <a:srgbClr val="0066FF"/>
    <a:srgbClr val="99CC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85277" autoAdjust="0"/>
  </p:normalViewPr>
  <p:slideViewPr>
    <p:cSldViewPr>
      <p:cViewPr>
        <p:scale>
          <a:sx n="90" d="100"/>
          <a:sy n="90" d="100"/>
        </p:scale>
        <p:origin x="-422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97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heme" Target="theme/theme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notesMaster" Target="notesMasters/notesMaster1.xml"/><Relationship Id="rId11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DOR-BOS2\USER\croninse\Lawrence\Debt%20Service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554082055532535E-2"/>
          <c:y val="0.15839820729955925"/>
          <c:w val="0.89693894184279599"/>
          <c:h val="0.77162828703015895"/>
        </c:manualLayout>
      </c:layout>
      <c:lineChart>
        <c:grouping val="standard"/>
        <c:varyColors val="0"/>
        <c:ser>
          <c:idx val="0"/>
          <c:order val="0"/>
          <c:tx>
            <c:strRef>
              <c:f>'Debt + Rev'!$B$27</c:f>
              <c:strCache>
                <c:ptCount val="1"/>
                <c:pt idx="0">
                  <c:v>Total Existing
Net Debt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strRef>
              <c:f>'Debt + Rev'!$A$28:$A$42</c:f>
              <c:strCache>
                <c:ptCount val="15"/>
                <c:pt idx="0">
                  <c:v>FY15</c:v>
                </c:pt>
                <c:pt idx="1">
                  <c:v>FY16</c:v>
                </c:pt>
                <c:pt idx="2">
                  <c:v>FY17</c:v>
                </c:pt>
                <c:pt idx="3">
                  <c:v>FY18</c:v>
                </c:pt>
                <c:pt idx="4">
                  <c:v>FY19</c:v>
                </c:pt>
                <c:pt idx="5">
                  <c:v>FY20</c:v>
                </c:pt>
                <c:pt idx="6">
                  <c:v>FY21</c:v>
                </c:pt>
                <c:pt idx="7">
                  <c:v>FY22</c:v>
                </c:pt>
                <c:pt idx="8">
                  <c:v>FY23</c:v>
                </c:pt>
                <c:pt idx="9">
                  <c:v>FY24</c:v>
                </c:pt>
                <c:pt idx="10">
                  <c:v>FY25</c:v>
                </c:pt>
                <c:pt idx="11">
                  <c:v>FY26</c:v>
                </c:pt>
                <c:pt idx="12">
                  <c:v>FY27</c:v>
                </c:pt>
                <c:pt idx="13">
                  <c:v>FY28</c:v>
                </c:pt>
                <c:pt idx="14">
                  <c:v>FY29</c:v>
                </c:pt>
              </c:strCache>
            </c:strRef>
          </c:cat>
          <c:val>
            <c:numRef>
              <c:f>'Debt + Rev'!$B$28:$B$42</c:f>
              <c:numCache>
                <c:formatCode>#,##0_);[Red]\(#,##0\)</c:formatCode>
                <c:ptCount val="15"/>
                <c:pt idx="0">
                  <c:v>5374618</c:v>
                </c:pt>
                <c:pt idx="1">
                  <c:v>5227729</c:v>
                </c:pt>
                <c:pt idx="2">
                  <c:v>5215407</c:v>
                </c:pt>
                <c:pt idx="3">
                  <c:v>5480817</c:v>
                </c:pt>
                <c:pt idx="4">
                  <c:v>5762447.5999999996</c:v>
                </c:pt>
                <c:pt idx="5">
                  <c:v>4992296.4399999995</c:v>
                </c:pt>
                <c:pt idx="6">
                  <c:v>4912895.28</c:v>
                </c:pt>
                <c:pt idx="7">
                  <c:v>3331693.12</c:v>
                </c:pt>
                <c:pt idx="8">
                  <c:v>3285429.96</c:v>
                </c:pt>
                <c:pt idx="9">
                  <c:v>3211597.8</c:v>
                </c:pt>
                <c:pt idx="10">
                  <c:v>3135333.64</c:v>
                </c:pt>
                <c:pt idx="11">
                  <c:v>3065795.48</c:v>
                </c:pt>
                <c:pt idx="12">
                  <c:v>1953381.3199999998</c:v>
                </c:pt>
                <c:pt idx="13">
                  <c:v>464880.16000000003</c:v>
                </c:pt>
                <c:pt idx="14">
                  <c:v>105000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'Debt + Rev'!$C$27</c:f>
              <c:strCache>
                <c:ptCount val="1"/>
                <c:pt idx="0">
                  <c:v>Debt Svc at
Current % of Rev</c:v>
                </c:pt>
              </c:strCache>
            </c:strRef>
          </c:tx>
          <c:spPr>
            <a:ln>
              <a:solidFill>
                <a:schemeClr val="accent5">
                  <a:lumMod val="50000"/>
                </a:schemeClr>
              </a:solidFill>
              <a:prstDash val="dash"/>
            </a:ln>
          </c:spPr>
          <c:marker>
            <c:symbol val="none"/>
          </c:marker>
          <c:cat>
            <c:strRef>
              <c:f>'Debt + Rev'!$A$28:$A$42</c:f>
              <c:strCache>
                <c:ptCount val="15"/>
                <c:pt idx="0">
                  <c:v>FY15</c:v>
                </c:pt>
                <c:pt idx="1">
                  <c:v>FY16</c:v>
                </c:pt>
                <c:pt idx="2">
                  <c:v>FY17</c:v>
                </c:pt>
                <c:pt idx="3">
                  <c:v>FY18</c:v>
                </c:pt>
                <c:pt idx="4">
                  <c:v>FY19</c:v>
                </c:pt>
                <c:pt idx="5">
                  <c:v>FY20</c:v>
                </c:pt>
                <c:pt idx="6">
                  <c:v>FY21</c:v>
                </c:pt>
                <c:pt idx="7">
                  <c:v>FY22</c:v>
                </c:pt>
                <c:pt idx="8">
                  <c:v>FY23</c:v>
                </c:pt>
                <c:pt idx="9">
                  <c:v>FY24</c:v>
                </c:pt>
                <c:pt idx="10">
                  <c:v>FY25</c:v>
                </c:pt>
                <c:pt idx="11">
                  <c:v>FY26</c:v>
                </c:pt>
                <c:pt idx="12">
                  <c:v>FY27</c:v>
                </c:pt>
                <c:pt idx="13">
                  <c:v>FY28</c:v>
                </c:pt>
                <c:pt idx="14">
                  <c:v>FY29</c:v>
                </c:pt>
              </c:strCache>
            </c:strRef>
          </c:cat>
          <c:val>
            <c:numRef>
              <c:f>'Debt + Rev'!$C$28:$C$42</c:f>
              <c:numCache>
                <c:formatCode>#,##0_);[Red]\(#,##0\)</c:formatCode>
                <c:ptCount val="15"/>
                <c:pt idx="0">
                  <c:v>5374618</c:v>
                </c:pt>
                <c:pt idx="1">
                  <c:v>5508983.4500000002</c:v>
                </c:pt>
                <c:pt idx="2">
                  <c:v>5646708.036249999</c:v>
                </c:pt>
                <c:pt idx="3">
                  <c:v>5787875.7371562487</c:v>
                </c:pt>
                <c:pt idx="4">
                  <c:v>5932572.6305851545</c:v>
                </c:pt>
                <c:pt idx="5">
                  <c:v>6080886.9463497829</c:v>
                </c:pt>
                <c:pt idx="6">
                  <c:v>6232909.1200085264</c:v>
                </c:pt>
                <c:pt idx="7">
                  <c:v>6388731.8480087388</c:v>
                </c:pt>
                <c:pt idx="8">
                  <c:v>6548450.1442089574</c:v>
                </c:pt>
                <c:pt idx="9">
                  <c:v>6712161.3978141807</c:v>
                </c:pt>
                <c:pt idx="10">
                  <c:v>6879965.4327595355</c:v>
                </c:pt>
                <c:pt idx="11">
                  <c:v>7051964.5685785227</c:v>
                </c:pt>
                <c:pt idx="12">
                  <c:v>7228263.6827929849</c:v>
                </c:pt>
                <c:pt idx="13">
                  <c:v>7408970.2748628091</c:v>
                </c:pt>
                <c:pt idx="14">
                  <c:v>7594194.531734379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559872"/>
        <c:axId val="54561408"/>
      </c:lineChart>
      <c:catAx>
        <c:axId val="5455987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 rot="60000"/>
          <a:lstStyle/>
          <a:p>
            <a:pPr>
              <a:defRPr sz="1050" b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54561408"/>
        <c:crosses val="autoZero"/>
        <c:auto val="1"/>
        <c:lblAlgn val="ctr"/>
        <c:lblOffset val="100"/>
        <c:noMultiLvlLbl val="0"/>
      </c:catAx>
      <c:valAx>
        <c:axId val="54561408"/>
        <c:scaling>
          <c:orientation val="minMax"/>
        </c:scaling>
        <c:delete val="0"/>
        <c:axPos val="l"/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050" b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54559872"/>
        <c:crosses val="autoZero"/>
        <c:crossBetween val="between"/>
        <c:dispUnits>
          <c:builtInUnit val="millions"/>
          <c:dispUnitsLbl>
            <c:layout/>
          </c:dispUnitsLbl>
        </c:dispUnits>
      </c:valAx>
      <c:spPr>
        <a:noFill/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 b="0">
                <a:solidFill>
                  <a:schemeClr val="tx2"/>
                </a:solidFill>
                <a:latin typeface="+mn-lt"/>
              </a:defRPr>
            </a:pPr>
            <a:r>
              <a:rPr lang="en-US" sz="2400" b="0" i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Revenues vs</a:t>
            </a:r>
            <a:r>
              <a:rPr lang="en-US" sz="2400" b="0" i="1" baseline="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Expenditures</a:t>
            </a:r>
            <a:endParaRPr lang="en-US" sz="2000" b="0" i="1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6277320298066431"/>
          <c:y val="5.1719661437995619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0532702808700636"/>
          <c:y val="0.1301023801908342"/>
          <c:w val="0.84422006934147054"/>
          <c:h val="0.68860231367343072"/>
        </c:manualLayout>
      </c:layout>
      <c:lineChart>
        <c:grouping val="standard"/>
        <c:varyColors val="0"/>
        <c:ser>
          <c:idx val="0"/>
          <c:order val="0"/>
          <c:tx>
            <c:v>Revenues</c:v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Revenues!$J$3:$N$3</c:f>
              <c:strCache>
                <c:ptCount val="5"/>
                <c:pt idx="0">
                  <c:v>FY2013</c:v>
                </c:pt>
                <c:pt idx="1">
                  <c:v>FY2014</c:v>
                </c:pt>
                <c:pt idx="2">
                  <c:v>FY2015</c:v>
                </c:pt>
                <c:pt idx="3">
                  <c:v>FY2016</c:v>
                </c:pt>
                <c:pt idx="4">
                  <c:v>FY2017</c:v>
                </c:pt>
              </c:strCache>
            </c:strRef>
          </c:cat>
          <c:val>
            <c:numRef>
              <c:f>Revenues!$J$80:$N$80</c:f>
              <c:numCache>
                <c:formatCode>_(* #,##0_);_(* \(#,##0\);_(* "-"_);_(@_)</c:formatCode>
                <c:ptCount val="5"/>
                <c:pt idx="0">
                  <c:v>8959239</c:v>
                </c:pt>
                <c:pt idx="1">
                  <c:v>8902393</c:v>
                </c:pt>
                <c:pt idx="2">
                  <c:v>9624488</c:v>
                </c:pt>
                <c:pt idx="3">
                  <c:v>10010733.33</c:v>
                </c:pt>
                <c:pt idx="4">
                  <c:v>11066175.939999999</c:v>
                </c:pt>
              </c:numCache>
            </c:numRef>
          </c:val>
          <c:smooth val="0"/>
        </c:ser>
        <c:ser>
          <c:idx val="1"/>
          <c:order val="1"/>
          <c:tx>
            <c:v>Expenditures</c:v>
          </c:tx>
          <c:spPr>
            <a:ln w="38100">
              <a:solidFill>
                <a:srgbClr val="D16349">
                  <a:lumMod val="75000"/>
                </a:srgbClr>
              </a:solidFill>
              <a:prstDash val="dash"/>
            </a:ln>
          </c:spPr>
          <c:marker>
            <c:symbol val="none"/>
          </c:marker>
          <c:val>
            <c:numRef>
              <c:f>Expenditures!$J$145:$N$145</c:f>
              <c:numCache>
                <c:formatCode>_(* #,##0_);_(* \(#,##0\);_(* "-"_);_(@_)</c:formatCode>
                <c:ptCount val="5"/>
                <c:pt idx="0">
                  <c:v>8766683.5199999996</c:v>
                </c:pt>
                <c:pt idx="1">
                  <c:v>8486583.5599999987</c:v>
                </c:pt>
                <c:pt idx="2">
                  <c:v>9026691.0500000007</c:v>
                </c:pt>
                <c:pt idx="3">
                  <c:v>9924763.9000000004</c:v>
                </c:pt>
                <c:pt idx="4">
                  <c:v>11066176.379999999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835648"/>
        <c:axId val="53837184"/>
      </c:lineChart>
      <c:catAx>
        <c:axId val="53835648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25400">
            <a:solidFill>
              <a:schemeClr val="tx1">
                <a:lumMod val="65000"/>
                <a:lumOff val="35000"/>
              </a:schemeClr>
            </a:solidFill>
          </a:ln>
        </c:spPr>
        <c:txPr>
          <a:bodyPr/>
          <a:lstStyle/>
          <a:p>
            <a:pPr>
              <a:defRPr sz="1200" b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53837184"/>
        <c:crosses val="autoZero"/>
        <c:auto val="1"/>
        <c:lblAlgn val="ctr"/>
        <c:lblOffset val="100"/>
        <c:noMultiLvlLbl val="0"/>
      </c:catAx>
      <c:valAx>
        <c:axId val="53837184"/>
        <c:scaling>
          <c:orientation val="minMax"/>
          <c:min val="8000000"/>
        </c:scaling>
        <c:delete val="0"/>
        <c:axPos val="l"/>
        <c:numFmt formatCode="_(&quot;$&quot;* #,##0_);_(&quot;$&quot;* \(#,##0\);_(&quot;$&quot;* &quot;-&quot;_);_(@_)" sourceLinked="0"/>
        <c:majorTickMark val="out"/>
        <c:minorTickMark val="none"/>
        <c:tickLblPos val="nextTo"/>
        <c:spPr>
          <a:noFill/>
          <a:ln w="19050">
            <a:solidFill>
              <a:schemeClr val="tx1">
                <a:lumMod val="65000"/>
                <a:lumOff val="35000"/>
              </a:schemeClr>
            </a:solidFill>
          </a:ln>
        </c:spPr>
        <c:txPr>
          <a:bodyPr/>
          <a:lstStyle/>
          <a:p>
            <a:pPr>
              <a:defRPr sz="1100" b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53835648"/>
        <c:crosses val="autoZero"/>
        <c:crossBetween val="between"/>
        <c:majorUnit val="1000000"/>
        <c:dispUnits>
          <c:builtInUnit val="millions"/>
          <c:dispUnitsLbl>
            <c:layout>
              <c:manualLayout>
                <c:xMode val="edge"/>
                <c:yMode val="edge"/>
                <c:x val="3.3834132802365233E-3"/>
                <c:y val="0.15873213969117914"/>
              </c:manualLayout>
            </c:layout>
            <c:txPr>
              <a:bodyPr/>
              <a:lstStyle/>
              <a:p>
                <a:pPr>
                  <a:defRPr sz="1200">
                    <a:solidFill>
                      <a:sysClr val="windowText" lastClr="000000"/>
                    </a:solidFill>
                  </a:defRPr>
                </a:pPr>
                <a:endParaRPr lang="en-US"/>
              </a:p>
            </c:txPr>
          </c:dispUnitsLbl>
        </c:dispUnits>
      </c:valAx>
      <c:spPr>
        <a:noFill/>
      </c:spPr>
    </c:plotArea>
    <c:legend>
      <c:legendPos val="r"/>
      <c:layout>
        <c:manualLayout>
          <c:xMode val="edge"/>
          <c:yMode val="edge"/>
          <c:x val="0.19249660602769478"/>
          <c:y val="0.93523443589253363"/>
          <c:w val="0.69064515642441249"/>
          <c:h val="5.8229618076882789E-2"/>
        </c:manualLayout>
      </c:layout>
      <c:overlay val="0"/>
      <c:txPr>
        <a:bodyPr/>
        <a:lstStyle/>
        <a:p>
          <a:pPr>
            <a:defRPr sz="14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 b="0">
                <a:solidFill>
                  <a:schemeClr val="tx2"/>
                </a:solidFill>
                <a:latin typeface="+mn-lt"/>
              </a:defRPr>
            </a:pPr>
            <a:r>
              <a:rPr lang="en-US" sz="2400" b="0" i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Revenues vs</a:t>
            </a:r>
            <a:r>
              <a:rPr lang="en-US" sz="2400" b="0" i="1" baseline="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Expenditures</a:t>
            </a:r>
            <a:endParaRPr lang="en-US" sz="2000" b="0" i="1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4380877859973656"/>
          <c:y val="3.7266283972629474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0153417931710056"/>
          <c:y val="0.1301023801908342"/>
          <c:w val="0.84801291374609133"/>
          <c:h val="0.70957866493130251"/>
        </c:manualLayout>
      </c:layout>
      <c:lineChart>
        <c:grouping val="standard"/>
        <c:varyColors val="0"/>
        <c:ser>
          <c:idx val="0"/>
          <c:order val="0"/>
          <c:tx>
            <c:v>Revenues</c:v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Revenues!$J$3:$N$3</c:f>
              <c:strCache>
                <c:ptCount val="5"/>
                <c:pt idx="0">
                  <c:v>FY2013</c:v>
                </c:pt>
                <c:pt idx="1">
                  <c:v>FY2014</c:v>
                </c:pt>
                <c:pt idx="2">
                  <c:v>FY2015</c:v>
                </c:pt>
                <c:pt idx="3">
                  <c:v>FY2016</c:v>
                </c:pt>
                <c:pt idx="4">
                  <c:v>FY2017</c:v>
                </c:pt>
              </c:strCache>
            </c:strRef>
          </c:cat>
          <c:val>
            <c:numRef>
              <c:f>Revenues!$J$80:$N$80</c:f>
              <c:numCache>
                <c:formatCode>_(* #,##0_);_(* \(#,##0\);_(* "-"_);_(@_)</c:formatCode>
                <c:ptCount val="5"/>
                <c:pt idx="0">
                  <c:v>8959239</c:v>
                </c:pt>
                <c:pt idx="1">
                  <c:v>8902393</c:v>
                </c:pt>
                <c:pt idx="2">
                  <c:v>9624488</c:v>
                </c:pt>
                <c:pt idx="3">
                  <c:v>10010733.33</c:v>
                </c:pt>
                <c:pt idx="4">
                  <c:v>11066175.939999999</c:v>
                </c:pt>
              </c:numCache>
            </c:numRef>
          </c:val>
          <c:smooth val="0"/>
        </c:ser>
        <c:ser>
          <c:idx val="1"/>
          <c:order val="1"/>
          <c:tx>
            <c:v>Expenditures</c:v>
          </c:tx>
          <c:spPr>
            <a:ln w="38100">
              <a:solidFill>
                <a:srgbClr val="D16349">
                  <a:lumMod val="75000"/>
                </a:srgbClr>
              </a:solidFill>
              <a:prstDash val="dash"/>
            </a:ln>
          </c:spPr>
          <c:marker>
            <c:symbol val="none"/>
          </c:marker>
          <c:val>
            <c:numRef>
              <c:f>Expenditures!$J$145:$N$145</c:f>
              <c:numCache>
                <c:formatCode>_(* #,##0_);_(* \(#,##0\);_(* "-"_);_(@_)</c:formatCode>
                <c:ptCount val="5"/>
                <c:pt idx="0">
                  <c:v>8766683.5199999996</c:v>
                </c:pt>
                <c:pt idx="1">
                  <c:v>8486583.5599999987</c:v>
                </c:pt>
                <c:pt idx="2">
                  <c:v>9026691.0500000007</c:v>
                </c:pt>
                <c:pt idx="3">
                  <c:v>9924763.9000000004</c:v>
                </c:pt>
                <c:pt idx="4">
                  <c:v>11066176.379999999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932416"/>
        <c:axId val="53933952"/>
      </c:lineChart>
      <c:catAx>
        <c:axId val="5393241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25400">
            <a:solidFill>
              <a:schemeClr val="tx1">
                <a:lumMod val="65000"/>
                <a:lumOff val="35000"/>
              </a:schemeClr>
            </a:solidFill>
          </a:ln>
        </c:spPr>
        <c:txPr>
          <a:bodyPr/>
          <a:lstStyle/>
          <a:p>
            <a:pPr>
              <a:defRPr sz="1200" b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53933952"/>
        <c:crosses val="autoZero"/>
        <c:auto val="1"/>
        <c:lblAlgn val="ctr"/>
        <c:lblOffset val="100"/>
        <c:noMultiLvlLbl val="0"/>
      </c:catAx>
      <c:valAx>
        <c:axId val="53933952"/>
        <c:scaling>
          <c:orientation val="minMax"/>
          <c:min val="8000000"/>
        </c:scaling>
        <c:delete val="0"/>
        <c:axPos val="l"/>
        <c:numFmt formatCode="_(&quot;$&quot;* #,##0_);_(&quot;$&quot;* \(#,##0\);_(&quot;$&quot;* &quot;-&quot;_);_(@_)" sourceLinked="0"/>
        <c:majorTickMark val="out"/>
        <c:minorTickMark val="none"/>
        <c:tickLblPos val="nextTo"/>
        <c:spPr>
          <a:noFill/>
          <a:ln w="19050">
            <a:solidFill>
              <a:schemeClr val="tx1">
                <a:lumMod val="65000"/>
                <a:lumOff val="35000"/>
              </a:schemeClr>
            </a:solidFill>
          </a:ln>
        </c:spPr>
        <c:txPr>
          <a:bodyPr/>
          <a:lstStyle/>
          <a:p>
            <a:pPr>
              <a:defRPr sz="1100" b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53932416"/>
        <c:crosses val="autoZero"/>
        <c:crossBetween val="between"/>
        <c:majorUnit val="1000000"/>
        <c:dispUnits>
          <c:builtInUnit val="millions"/>
          <c:dispUnitsLbl>
            <c:layout>
              <c:manualLayout>
                <c:xMode val="edge"/>
                <c:yMode val="edge"/>
                <c:x val="3.3834132802365233E-3"/>
                <c:y val="0.15873213969117914"/>
              </c:manualLayout>
            </c:layout>
            <c:txPr>
              <a:bodyPr/>
              <a:lstStyle/>
              <a:p>
                <a:pPr>
                  <a:defRPr sz="1200">
                    <a:solidFill>
                      <a:sysClr val="windowText" lastClr="000000"/>
                    </a:solidFill>
                  </a:defRPr>
                </a:pPr>
                <a:endParaRPr lang="en-US"/>
              </a:p>
            </c:txPr>
          </c:dispUnitsLbl>
        </c:dispUnits>
      </c:valAx>
      <c:spPr>
        <a:noFill/>
      </c:spPr>
    </c:plotArea>
    <c:legend>
      <c:legendPos val="r"/>
      <c:layout>
        <c:manualLayout>
          <c:xMode val="edge"/>
          <c:yMode val="edge"/>
          <c:x val="0.18870375735059147"/>
          <c:y val="0.94177033017339606"/>
          <c:w val="0.69064515642441249"/>
          <c:h val="5.8229618076882789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noFill/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0">
                <a:solidFill>
                  <a:schemeClr val="tx2"/>
                </a:solidFill>
                <a:latin typeface="+mn-lt"/>
              </a:defRPr>
            </a:pPr>
            <a:r>
              <a:rPr lang="en-US" sz="2400" b="0" i="1" dirty="0">
                <a:solidFill>
                  <a:srgbClr val="002060"/>
                </a:solidFill>
                <a:latin typeface="Calibri" panose="020F0502020204030204" pitchFamily="34" charset="0"/>
              </a:rPr>
              <a:t>Revenues vs</a:t>
            </a:r>
            <a:r>
              <a:rPr lang="en-US" sz="2400" b="0" i="1" baseline="0" dirty="0">
                <a:solidFill>
                  <a:srgbClr val="002060"/>
                </a:solidFill>
                <a:latin typeface="Calibri" panose="020F0502020204030204" pitchFamily="34" charset="0"/>
              </a:rPr>
              <a:t> Expenditures</a:t>
            </a:r>
            <a:endParaRPr lang="en-US" sz="2000" b="0" i="1" dirty="0">
              <a:solidFill>
                <a:srgbClr val="002060"/>
              </a:solidFill>
              <a:latin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11855149694630515"/>
          <c:y val="5.6996642196373529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8.2230443120852079E-2"/>
          <c:y val="0.11422896880158023"/>
          <c:w val="0.8979316029062514"/>
          <c:h val="0.71736595745868592"/>
        </c:manualLayout>
      </c:layout>
      <c:lineChart>
        <c:grouping val="standard"/>
        <c:varyColors val="0"/>
        <c:ser>
          <c:idx val="0"/>
          <c:order val="0"/>
          <c:tx>
            <c:v>Revenues</c:v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'[Chart in Microsoft PowerPoint]Revenues'!$J$3:$S$3</c:f>
              <c:strCache>
                <c:ptCount val="10"/>
                <c:pt idx="0">
                  <c:v>FY2013</c:v>
                </c:pt>
                <c:pt idx="1">
                  <c:v>FY2014</c:v>
                </c:pt>
                <c:pt idx="2">
                  <c:v>FY2015</c:v>
                </c:pt>
                <c:pt idx="3">
                  <c:v>FY2016</c:v>
                </c:pt>
                <c:pt idx="4">
                  <c:v>FY2017</c:v>
                </c:pt>
                <c:pt idx="5">
                  <c:v>FY2018</c:v>
                </c:pt>
                <c:pt idx="6">
                  <c:v>FY2019</c:v>
                </c:pt>
                <c:pt idx="7">
                  <c:v>FY2020</c:v>
                </c:pt>
                <c:pt idx="8">
                  <c:v>FY2021</c:v>
                </c:pt>
                <c:pt idx="9">
                  <c:v>FY2022</c:v>
                </c:pt>
              </c:strCache>
            </c:strRef>
          </c:cat>
          <c:val>
            <c:numRef>
              <c:f>'[Chart in Microsoft PowerPoint]Revenues'!$J$80:$S$80</c:f>
              <c:numCache>
                <c:formatCode>_(* #,##0_);_(* \(#,##0\);_(* "-"_);_(@_)</c:formatCode>
                <c:ptCount val="10"/>
                <c:pt idx="0">
                  <c:v>8959239</c:v>
                </c:pt>
                <c:pt idx="1">
                  <c:v>8902393</c:v>
                </c:pt>
                <c:pt idx="2">
                  <c:v>9624488</c:v>
                </c:pt>
                <c:pt idx="3">
                  <c:v>10010733.33</c:v>
                </c:pt>
                <c:pt idx="4">
                  <c:v>11066175.939999999</c:v>
                </c:pt>
                <c:pt idx="5">
                  <c:v>10438980.055</c:v>
                </c:pt>
                <c:pt idx="6">
                  <c:v>10588749.492675001</c:v>
                </c:pt>
                <c:pt idx="7">
                  <c:v>10881744.608886376</c:v>
                </c:pt>
                <c:pt idx="8">
                  <c:v>11176666.566166267</c:v>
                </c:pt>
                <c:pt idx="9">
                  <c:v>11298517.87425383</c:v>
                </c:pt>
              </c:numCache>
            </c:numRef>
          </c:val>
          <c:smooth val="0"/>
        </c:ser>
        <c:ser>
          <c:idx val="1"/>
          <c:order val="1"/>
          <c:tx>
            <c:v>Expenditures</c:v>
          </c:tx>
          <c:spPr>
            <a:ln w="38100">
              <a:solidFill>
                <a:srgbClr val="C00000"/>
              </a:solidFill>
              <a:prstDash val="dash"/>
            </a:ln>
          </c:spPr>
          <c:marker>
            <c:symbol val="none"/>
          </c:marker>
          <c:cat>
            <c:strRef>
              <c:f>'[Chart in Microsoft PowerPoint]Revenues'!$J$3:$S$3</c:f>
              <c:strCache>
                <c:ptCount val="10"/>
                <c:pt idx="0">
                  <c:v>FY2013</c:v>
                </c:pt>
                <c:pt idx="1">
                  <c:v>FY2014</c:v>
                </c:pt>
                <c:pt idx="2">
                  <c:v>FY2015</c:v>
                </c:pt>
                <c:pt idx="3">
                  <c:v>FY2016</c:v>
                </c:pt>
                <c:pt idx="4">
                  <c:v>FY2017</c:v>
                </c:pt>
                <c:pt idx="5">
                  <c:v>FY2018</c:v>
                </c:pt>
                <c:pt idx="6">
                  <c:v>FY2019</c:v>
                </c:pt>
                <c:pt idx="7">
                  <c:v>FY2020</c:v>
                </c:pt>
                <c:pt idx="8">
                  <c:v>FY2021</c:v>
                </c:pt>
                <c:pt idx="9">
                  <c:v>FY2022</c:v>
                </c:pt>
              </c:strCache>
            </c:strRef>
          </c:cat>
          <c:val>
            <c:numRef>
              <c:f>'[Chart in Microsoft PowerPoint]Expenditures'!$J$145:$S$145</c:f>
              <c:numCache>
                <c:formatCode>_(* #,##0_);_(* \(#,##0\);_(* "-"_);_(@_)</c:formatCode>
                <c:ptCount val="10"/>
                <c:pt idx="0">
                  <c:v>8766683.5199999996</c:v>
                </c:pt>
                <c:pt idx="1">
                  <c:v>8486583.5599999987</c:v>
                </c:pt>
                <c:pt idx="2">
                  <c:v>9026691.0500000007</c:v>
                </c:pt>
                <c:pt idx="3">
                  <c:v>9924763.9000000004</c:v>
                </c:pt>
                <c:pt idx="4">
                  <c:v>11066176.379999999</c:v>
                </c:pt>
                <c:pt idx="5">
                  <c:v>10287425.2816</c:v>
                </c:pt>
                <c:pt idx="6">
                  <c:v>10614431.289074</c:v>
                </c:pt>
                <c:pt idx="7">
                  <c:v>11083952.245823612</c:v>
                </c:pt>
                <c:pt idx="8">
                  <c:v>11523810.360849872</c:v>
                </c:pt>
                <c:pt idx="9">
                  <c:v>11868690.716792615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5980544"/>
        <c:axId val="115982336"/>
      </c:lineChart>
      <c:catAx>
        <c:axId val="115980544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25400">
            <a:solidFill>
              <a:schemeClr val="tx1">
                <a:lumMod val="65000"/>
                <a:lumOff val="35000"/>
              </a:schemeClr>
            </a:solidFill>
          </a:ln>
        </c:spPr>
        <c:txPr>
          <a:bodyPr/>
          <a:lstStyle/>
          <a:p>
            <a:pPr>
              <a:defRPr sz="12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15982336"/>
        <c:crosses val="autoZero"/>
        <c:auto val="1"/>
        <c:lblAlgn val="ctr"/>
        <c:lblOffset val="100"/>
        <c:noMultiLvlLbl val="0"/>
      </c:catAx>
      <c:valAx>
        <c:axId val="115982336"/>
        <c:scaling>
          <c:orientation val="minMax"/>
          <c:min val="8000000"/>
        </c:scaling>
        <c:delete val="0"/>
        <c:axPos val="l"/>
        <c:numFmt formatCode="_(&quot;$&quot;* #,##0_);_(&quot;$&quot;* \(#,##0\);_(&quot;$&quot;* &quot;-&quot;_);_(@_)" sourceLinked="0"/>
        <c:majorTickMark val="out"/>
        <c:minorTickMark val="none"/>
        <c:tickLblPos val="nextTo"/>
        <c:spPr>
          <a:noFill/>
          <a:ln w="19050">
            <a:solidFill>
              <a:schemeClr val="tx1">
                <a:lumMod val="65000"/>
                <a:lumOff val="35000"/>
              </a:schemeClr>
            </a:solidFill>
          </a:ln>
        </c:spPr>
        <c:txPr>
          <a:bodyPr/>
          <a:lstStyle/>
          <a:p>
            <a:pPr>
              <a:defRPr sz="1400" b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15980544"/>
        <c:crosses val="autoZero"/>
        <c:crossBetween val="between"/>
        <c:majorUnit val="1000000"/>
        <c:dispUnits>
          <c:builtInUnit val="millions"/>
          <c:dispUnitsLbl>
            <c:layout>
              <c:manualLayout>
                <c:xMode val="edge"/>
                <c:yMode val="edge"/>
                <c:x val="5.2219556707302399E-3"/>
                <c:y val="0.10283587615127143"/>
              </c:manualLayout>
            </c:layout>
            <c:txPr>
              <a:bodyPr/>
              <a:lstStyle/>
              <a:p>
                <a:pPr>
                  <a:defRPr sz="1200">
                    <a:solidFill>
                      <a:sysClr val="windowText" lastClr="000000"/>
                    </a:solidFill>
                  </a:defRPr>
                </a:pPr>
                <a:endParaRPr lang="en-US"/>
              </a:p>
            </c:txPr>
          </c:dispUnitsLbl>
        </c:dispUnits>
      </c:valAx>
      <c:spPr>
        <a:noFill/>
      </c:spPr>
    </c:plotArea>
    <c:legend>
      <c:legendPos val="r"/>
      <c:layout>
        <c:manualLayout>
          <c:xMode val="edge"/>
          <c:yMode val="edge"/>
          <c:x val="1.5565659594650793E-2"/>
          <c:y val="0.91819585008592153"/>
          <c:w val="0.50766119539179055"/>
          <c:h val="5.1693642461358984E-2"/>
        </c:manualLayout>
      </c:layout>
      <c:overlay val="0"/>
      <c:txPr>
        <a:bodyPr/>
        <a:lstStyle/>
        <a:p>
          <a:pPr>
            <a:defRPr sz="14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</c:spPr>
  <c:externalData r:id="rId1">
    <c:autoUpdate val="0"/>
  </c:externalData>
</c:chartSpace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C79F56-1265-46B2-80A0-8E042C37D2A7}" type="doc">
      <dgm:prSet loTypeId="urn:microsoft.com/office/officeart/2005/8/layout/cycle8" loCatId="cycle" qsTypeId="urn:microsoft.com/office/officeart/2005/8/quickstyle/simple5" qsCatId="simple" csTypeId="urn:microsoft.com/office/officeart/2005/8/colors/colorful5" csCatId="colorful" phldr="1"/>
      <dgm:spPr/>
    </dgm:pt>
    <dgm:pt modelId="{29B2485A-2B41-4E43-B28F-253D379F52CF}">
      <dgm:prSet phldrT="[Text]"/>
      <dgm:spPr/>
      <dgm:t>
        <a:bodyPr/>
        <a:lstStyle/>
        <a:p>
          <a:r>
            <a:rPr lang="en-US" dirty="0" smtClean="0"/>
            <a:t>Database and  Tax Map Maintenance</a:t>
          </a:r>
          <a:endParaRPr lang="en-US" dirty="0"/>
        </a:p>
      </dgm:t>
    </dgm:pt>
    <dgm:pt modelId="{5BC05FB2-EC1B-4635-BBDF-039BD5716A49}" type="parTrans" cxnId="{B0B987D0-9F40-40FD-A361-FC16B82230C3}">
      <dgm:prSet/>
      <dgm:spPr/>
      <dgm:t>
        <a:bodyPr/>
        <a:lstStyle/>
        <a:p>
          <a:endParaRPr lang="en-US"/>
        </a:p>
      </dgm:t>
    </dgm:pt>
    <dgm:pt modelId="{40D644E4-1637-4D48-BFDE-22D1333CC4DC}" type="sibTrans" cxnId="{B0B987D0-9F40-40FD-A361-FC16B82230C3}">
      <dgm:prSet/>
      <dgm:spPr/>
      <dgm:t>
        <a:bodyPr/>
        <a:lstStyle/>
        <a:p>
          <a:endParaRPr lang="en-US"/>
        </a:p>
      </dgm:t>
    </dgm:pt>
    <dgm:pt modelId="{AE1EB712-C498-4A7B-A27C-5FB026F52964}">
      <dgm:prSet phldrT="[Text]"/>
      <dgm:spPr/>
      <dgm:t>
        <a:bodyPr/>
        <a:lstStyle/>
        <a:p>
          <a:r>
            <a:rPr lang="en-US" dirty="0" smtClean="0"/>
            <a:t>Valuation</a:t>
          </a:r>
          <a:endParaRPr lang="en-US" dirty="0"/>
        </a:p>
      </dgm:t>
    </dgm:pt>
    <dgm:pt modelId="{7639411C-9DD5-4F93-995E-F0A4B69E86E8}" type="parTrans" cxnId="{F10C6A6A-B591-472B-9022-111975DD0B12}">
      <dgm:prSet/>
      <dgm:spPr/>
      <dgm:t>
        <a:bodyPr/>
        <a:lstStyle/>
        <a:p>
          <a:endParaRPr lang="en-US"/>
        </a:p>
      </dgm:t>
    </dgm:pt>
    <dgm:pt modelId="{0C6F1F1C-7372-48D0-BEBE-40A69E502F7D}" type="sibTrans" cxnId="{F10C6A6A-B591-472B-9022-111975DD0B12}">
      <dgm:prSet/>
      <dgm:spPr/>
      <dgm:t>
        <a:bodyPr/>
        <a:lstStyle/>
        <a:p>
          <a:endParaRPr lang="en-US"/>
        </a:p>
      </dgm:t>
    </dgm:pt>
    <dgm:pt modelId="{299ABDFA-B125-4108-8C01-58113E763BE8}">
      <dgm:prSet phldrT="[Text]" custT="1"/>
      <dgm:spPr/>
      <dgm:t>
        <a:bodyPr/>
        <a:lstStyle/>
        <a:p>
          <a:r>
            <a:rPr lang="en-US" sz="2000" dirty="0" smtClean="0"/>
            <a:t>Classification</a:t>
          </a:r>
          <a:endParaRPr lang="en-US" sz="2000" dirty="0"/>
        </a:p>
      </dgm:t>
    </dgm:pt>
    <dgm:pt modelId="{FA472AB3-4B03-4A62-9005-2B3131B82CDA}" type="parTrans" cxnId="{90579A23-0B70-4F97-BCF6-4C264E5A587B}">
      <dgm:prSet/>
      <dgm:spPr/>
      <dgm:t>
        <a:bodyPr/>
        <a:lstStyle/>
        <a:p>
          <a:endParaRPr lang="en-US"/>
        </a:p>
      </dgm:t>
    </dgm:pt>
    <dgm:pt modelId="{1C55F36E-B567-4A05-8A01-9FC1222DF807}" type="sibTrans" cxnId="{90579A23-0B70-4F97-BCF6-4C264E5A587B}">
      <dgm:prSet/>
      <dgm:spPr/>
      <dgm:t>
        <a:bodyPr/>
        <a:lstStyle/>
        <a:p>
          <a:endParaRPr lang="en-US"/>
        </a:p>
      </dgm:t>
    </dgm:pt>
    <dgm:pt modelId="{6F3F8AE3-9D6B-420A-9638-44AEA8407E3D}" type="pres">
      <dgm:prSet presAssocID="{29C79F56-1265-46B2-80A0-8E042C37D2A7}" presName="compositeShape" presStyleCnt="0">
        <dgm:presLayoutVars>
          <dgm:chMax val="7"/>
          <dgm:dir/>
          <dgm:resizeHandles val="exact"/>
        </dgm:presLayoutVars>
      </dgm:prSet>
      <dgm:spPr/>
    </dgm:pt>
    <dgm:pt modelId="{77D86079-E984-4BF2-A5C4-85CCA06111C6}" type="pres">
      <dgm:prSet presAssocID="{29C79F56-1265-46B2-80A0-8E042C37D2A7}" presName="wedge1" presStyleLbl="node1" presStyleIdx="0" presStyleCnt="3" custAng="0" custScaleY="106250"/>
      <dgm:spPr/>
      <dgm:t>
        <a:bodyPr/>
        <a:lstStyle/>
        <a:p>
          <a:endParaRPr lang="en-US"/>
        </a:p>
      </dgm:t>
    </dgm:pt>
    <dgm:pt modelId="{3C3E2B70-CB18-45C3-883D-7DC56AECB220}" type="pres">
      <dgm:prSet presAssocID="{29C79F56-1265-46B2-80A0-8E042C37D2A7}" presName="dummy1a" presStyleCnt="0"/>
      <dgm:spPr/>
    </dgm:pt>
    <dgm:pt modelId="{3131D2F9-981B-4B73-A09D-BFE183E45E59}" type="pres">
      <dgm:prSet presAssocID="{29C79F56-1265-46B2-80A0-8E042C37D2A7}" presName="dummy1b" presStyleCnt="0"/>
      <dgm:spPr/>
    </dgm:pt>
    <dgm:pt modelId="{2A0A18BD-7256-427A-8ADA-971D790E079D}" type="pres">
      <dgm:prSet presAssocID="{29C79F56-1265-46B2-80A0-8E042C37D2A7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CFA78B-B0E2-4EA6-8B9E-F8D72B5E42C5}" type="pres">
      <dgm:prSet presAssocID="{29C79F56-1265-46B2-80A0-8E042C37D2A7}" presName="wedge2" presStyleLbl="node1" presStyleIdx="1" presStyleCnt="3" custScaleY="91964" custLinFactNeighborX="-1339" custLinFactNeighborY="744"/>
      <dgm:spPr/>
      <dgm:t>
        <a:bodyPr/>
        <a:lstStyle/>
        <a:p>
          <a:endParaRPr lang="en-US"/>
        </a:p>
      </dgm:t>
    </dgm:pt>
    <dgm:pt modelId="{38565204-BD86-4F78-A9AF-56F796032830}" type="pres">
      <dgm:prSet presAssocID="{29C79F56-1265-46B2-80A0-8E042C37D2A7}" presName="dummy2a" presStyleCnt="0"/>
      <dgm:spPr/>
    </dgm:pt>
    <dgm:pt modelId="{15EC629E-64EF-4B5C-8977-FAB3E6A72EDB}" type="pres">
      <dgm:prSet presAssocID="{29C79F56-1265-46B2-80A0-8E042C37D2A7}" presName="dummy2b" presStyleCnt="0"/>
      <dgm:spPr/>
    </dgm:pt>
    <dgm:pt modelId="{283DC18A-BBEB-426B-BFE3-46859D4E6834}" type="pres">
      <dgm:prSet presAssocID="{29C79F56-1265-46B2-80A0-8E042C37D2A7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DE19CF-5220-42DC-AF4D-48A7F8201193}" type="pres">
      <dgm:prSet presAssocID="{29C79F56-1265-46B2-80A0-8E042C37D2A7}" presName="wedge3" presStyleLbl="node1" presStyleIdx="2" presStyleCnt="3" custScaleX="103024" custLinFactNeighborX="-756" custLinFactNeighborY="-595"/>
      <dgm:spPr/>
      <dgm:t>
        <a:bodyPr/>
        <a:lstStyle/>
        <a:p>
          <a:endParaRPr lang="en-US"/>
        </a:p>
      </dgm:t>
    </dgm:pt>
    <dgm:pt modelId="{DCD932AD-6138-4BA9-8447-1C5FC8C245E6}" type="pres">
      <dgm:prSet presAssocID="{29C79F56-1265-46B2-80A0-8E042C37D2A7}" presName="dummy3a" presStyleCnt="0"/>
      <dgm:spPr/>
    </dgm:pt>
    <dgm:pt modelId="{BB31EB57-12A2-42B3-9CEE-20593D1D8B2E}" type="pres">
      <dgm:prSet presAssocID="{29C79F56-1265-46B2-80A0-8E042C37D2A7}" presName="dummy3b" presStyleCnt="0"/>
      <dgm:spPr/>
    </dgm:pt>
    <dgm:pt modelId="{0DB08BAD-6F09-47B8-9C41-D6C1D184A2B0}" type="pres">
      <dgm:prSet presAssocID="{29C79F56-1265-46B2-80A0-8E042C37D2A7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9FD818-E37E-4656-BE16-1935FBB8AED7}" type="pres">
      <dgm:prSet presAssocID="{40D644E4-1637-4D48-BFDE-22D1333CC4DC}" presName="arrowWedge1" presStyleLbl="fgSibTrans2D1" presStyleIdx="0" presStyleCnt="3"/>
      <dgm:spPr/>
    </dgm:pt>
    <dgm:pt modelId="{CEAF3A17-4D40-4FB8-BC70-F366B66DD3C3}" type="pres">
      <dgm:prSet presAssocID="{0C6F1F1C-7372-48D0-BEBE-40A69E502F7D}" presName="arrowWedge2" presStyleLbl="fgSibTrans2D1" presStyleIdx="1" presStyleCnt="3"/>
      <dgm:spPr/>
    </dgm:pt>
    <dgm:pt modelId="{54D64514-D391-4CAB-A0FD-05E0F8F8FE54}" type="pres">
      <dgm:prSet presAssocID="{1C55F36E-B567-4A05-8A01-9FC1222DF807}" presName="arrowWedge3" presStyleLbl="fgSibTrans2D1" presStyleIdx="2" presStyleCnt="3"/>
      <dgm:spPr/>
    </dgm:pt>
  </dgm:ptLst>
  <dgm:cxnLst>
    <dgm:cxn modelId="{C51B838B-3F8F-431B-A282-6ED604350BCE}" type="presOf" srcId="{AE1EB712-C498-4A7B-A27C-5FB026F52964}" destId="{B0CFA78B-B0E2-4EA6-8B9E-F8D72B5E42C5}" srcOrd="0" destOrd="0" presId="urn:microsoft.com/office/officeart/2005/8/layout/cycle8"/>
    <dgm:cxn modelId="{B0B987D0-9F40-40FD-A361-FC16B82230C3}" srcId="{29C79F56-1265-46B2-80A0-8E042C37D2A7}" destId="{29B2485A-2B41-4E43-B28F-253D379F52CF}" srcOrd="0" destOrd="0" parTransId="{5BC05FB2-EC1B-4635-BBDF-039BD5716A49}" sibTransId="{40D644E4-1637-4D48-BFDE-22D1333CC4DC}"/>
    <dgm:cxn modelId="{8A143A42-FBDD-4252-8CA8-4F3382706465}" type="presOf" srcId="{299ABDFA-B125-4108-8C01-58113E763BE8}" destId="{0DB08BAD-6F09-47B8-9C41-D6C1D184A2B0}" srcOrd="1" destOrd="0" presId="urn:microsoft.com/office/officeart/2005/8/layout/cycle8"/>
    <dgm:cxn modelId="{15E5332D-0486-4829-A8C3-5113C8E9EDD8}" type="presOf" srcId="{AE1EB712-C498-4A7B-A27C-5FB026F52964}" destId="{283DC18A-BBEB-426B-BFE3-46859D4E6834}" srcOrd="1" destOrd="0" presId="urn:microsoft.com/office/officeart/2005/8/layout/cycle8"/>
    <dgm:cxn modelId="{2014DD74-F107-4A7C-86C4-6329CC96161B}" type="presOf" srcId="{299ABDFA-B125-4108-8C01-58113E763BE8}" destId="{FFDE19CF-5220-42DC-AF4D-48A7F8201193}" srcOrd="0" destOrd="0" presId="urn:microsoft.com/office/officeart/2005/8/layout/cycle8"/>
    <dgm:cxn modelId="{3D1C958D-5FDF-41F5-B954-A5447DF4F6C2}" type="presOf" srcId="{29C79F56-1265-46B2-80A0-8E042C37D2A7}" destId="{6F3F8AE3-9D6B-420A-9638-44AEA8407E3D}" srcOrd="0" destOrd="0" presId="urn:microsoft.com/office/officeart/2005/8/layout/cycle8"/>
    <dgm:cxn modelId="{B1DEADAE-0CAC-4448-94FF-C5B119B0A1DC}" type="presOf" srcId="{29B2485A-2B41-4E43-B28F-253D379F52CF}" destId="{77D86079-E984-4BF2-A5C4-85CCA06111C6}" srcOrd="0" destOrd="0" presId="urn:microsoft.com/office/officeart/2005/8/layout/cycle8"/>
    <dgm:cxn modelId="{6A12CF3E-83F5-4930-8395-3E46EE135F40}" type="presOf" srcId="{29B2485A-2B41-4E43-B28F-253D379F52CF}" destId="{2A0A18BD-7256-427A-8ADA-971D790E079D}" srcOrd="1" destOrd="0" presId="urn:microsoft.com/office/officeart/2005/8/layout/cycle8"/>
    <dgm:cxn modelId="{F10C6A6A-B591-472B-9022-111975DD0B12}" srcId="{29C79F56-1265-46B2-80A0-8E042C37D2A7}" destId="{AE1EB712-C498-4A7B-A27C-5FB026F52964}" srcOrd="1" destOrd="0" parTransId="{7639411C-9DD5-4F93-995E-F0A4B69E86E8}" sibTransId="{0C6F1F1C-7372-48D0-BEBE-40A69E502F7D}"/>
    <dgm:cxn modelId="{90579A23-0B70-4F97-BCF6-4C264E5A587B}" srcId="{29C79F56-1265-46B2-80A0-8E042C37D2A7}" destId="{299ABDFA-B125-4108-8C01-58113E763BE8}" srcOrd="2" destOrd="0" parTransId="{FA472AB3-4B03-4A62-9005-2B3131B82CDA}" sibTransId="{1C55F36E-B567-4A05-8A01-9FC1222DF807}"/>
    <dgm:cxn modelId="{C44C238F-6AA8-43C4-9114-4DD110E82986}" type="presParOf" srcId="{6F3F8AE3-9D6B-420A-9638-44AEA8407E3D}" destId="{77D86079-E984-4BF2-A5C4-85CCA06111C6}" srcOrd="0" destOrd="0" presId="urn:microsoft.com/office/officeart/2005/8/layout/cycle8"/>
    <dgm:cxn modelId="{7B0B4BFA-ABA1-4006-99E6-F119635B4165}" type="presParOf" srcId="{6F3F8AE3-9D6B-420A-9638-44AEA8407E3D}" destId="{3C3E2B70-CB18-45C3-883D-7DC56AECB220}" srcOrd="1" destOrd="0" presId="urn:microsoft.com/office/officeart/2005/8/layout/cycle8"/>
    <dgm:cxn modelId="{FA5A0C41-859D-451D-ABF0-C135DD533D3A}" type="presParOf" srcId="{6F3F8AE3-9D6B-420A-9638-44AEA8407E3D}" destId="{3131D2F9-981B-4B73-A09D-BFE183E45E59}" srcOrd="2" destOrd="0" presId="urn:microsoft.com/office/officeart/2005/8/layout/cycle8"/>
    <dgm:cxn modelId="{8D83379C-5D9E-4BBE-92C7-5B05BBE00C1F}" type="presParOf" srcId="{6F3F8AE3-9D6B-420A-9638-44AEA8407E3D}" destId="{2A0A18BD-7256-427A-8ADA-971D790E079D}" srcOrd="3" destOrd="0" presId="urn:microsoft.com/office/officeart/2005/8/layout/cycle8"/>
    <dgm:cxn modelId="{D404FBF8-78F4-4697-B12F-1F6596DA6EB5}" type="presParOf" srcId="{6F3F8AE3-9D6B-420A-9638-44AEA8407E3D}" destId="{B0CFA78B-B0E2-4EA6-8B9E-F8D72B5E42C5}" srcOrd="4" destOrd="0" presId="urn:microsoft.com/office/officeart/2005/8/layout/cycle8"/>
    <dgm:cxn modelId="{81EADF2B-5850-40BA-87C4-78638CF3AE0D}" type="presParOf" srcId="{6F3F8AE3-9D6B-420A-9638-44AEA8407E3D}" destId="{38565204-BD86-4F78-A9AF-56F796032830}" srcOrd="5" destOrd="0" presId="urn:microsoft.com/office/officeart/2005/8/layout/cycle8"/>
    <dgm:cxn modelId="{5EEAC6D9-CB1D-4875-9B8D-977D8710921A}" type="presParOf" srcId="{6F3F8AE3-9D6B-420A-9638-44AEA8407E3D}" destId="{15EC629E-64EF-4B5C-8977-FAB3E6A72EDB}" srcOrd="6" destOrd="0" presId="urn:microsoft.com/office/officeart/2005/8/layout/cycle8"/>
    <dgm:cxn modelId="{72F62791-AF0E-4DC6-A9FF-EDBACA3CCB4B}" type="presParOf" srcId="{6F3F8AE3-9D6B-420A-9638-44AEA8407E3D}" destId="{283DC18A-BBEB-426B-BFE3-46859D4E6834}" srcOrd="7" destOrd="0" presId="urn:microsoft.com/office/officeart/2005/8/layout/cycle8"/>
    <dgm:cxn modelId="{A01AC22B-FC7E-4371-A8E8-882B406FFAD2}" type="presParOf" srcId="{6F3F8AE3-9D6B-420A-9638-44AEA8407E3D}" destId="{FFDE19CF-5220-42DC-AF4D-48A7F8201193}" srcOrd="8" destOrd="0" presId="urn:microsoft.com/office/officeart/2005/8/layout/cycle8"/>
    <dgm:cxn modelId="{6BCAC93C-9C59-417B-B777-EB74C9D3717D}" type="presParOf" srcId="{6F3F8AE3-9D6B-420A-9638-44AEA8407E3D}" destId="{DCD932AD-6138-4BA9-8447-1C5FC8C245E6}" srcOrd="9" destOrd="0" presId="urn:microsoft.com/office/officeart/2005/8/layout/cycle8"/>
    <dgm:cxn modelId="{B5627D12-AE86-497A-B53F-74130785A86A}" type="presParOf" srcId="{6F3F8AE3-9D6B-420A-9638-44AEA8407E3D}" destId="{BB31EB57-12A2-42B3-9CEE-20593D1D8B2E}" srcOrd="10" destOrd="0" presId="urn:microsoft.com/office/officeart/2005/8/layout/cycle8"/>
    <dgm:cxn modelId="{11CE36D0-708A-4D96-BB99-1962813DCCFC}" type="presParOf" srcId="{6F3F8AE3-9D6B-420A-9638-44AEA8407E3D}" destId="{0DB08BAD-6F09-47B8-9C41-D6C1D184A2B0}" srcOrd="11" destOrd="0" presId="urn:microsoft.com/office/officeart/2005/8/layout/cycle8"/>
    <dgm:cxn modelId="{A9AC2646-64ED-458B-AB14-3F09B80846AF}" type="presParOf" srcId="{6F3F8AE3-9D6B-420A-9638-44AEA8407E3D}" destId="{0C9FD818-E37E-4656-BE16-1935FBB8AED7}" srcOrd="12" destOrd="0" presId="urn:microsoft.com/office/officeart/2005/8/layout/cycle8"/>
    <dgm:cxn modelId="{9D44BE46-095E-45D7-905C-544D906FD596}" type="presParOf" srcId="{6F3F8AE3-9D6B-420A-9638-44AEA8407E3D}" destId="{CEAF3A17-4D40-4FB8-BC70-F366B66DD3C3}" srcOrd="13" destOrd="0" presId="urn:microsoft.com/office/officeart/2005/8/layout/cycle8"/>
    <dgm:cxn modelId="{E5A3117E-E7A1-41E1-94CC-A694C50E2F63}" type="presParOf" srcId="{6F3F8AE3-9D6B-420A-9638-44AEA8407E3D}" destId="{54D64514-D391-4CAB-A0FD-05E0F8F8FE54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BCA259-7A65-453C-9FB8-DE16535714F0}" type="doc">
      <dgm:prSet loTypeId="urn:microsoft.com/office/officeart/2005/8/layout/process2" loCatId="process" qsTypeId="urn:microsoft.com/office/officeart/2005/8/quickstyle/simple2" qsCatId="simple" csTypeId="urn:microsoft.com/office/officeart/2005/8/colors/accent1_1" csCatId="accent1" phldr="1"/>
      <dgm:spPr/>
    </dgm:pt>
    <dgm:pt modelId="{68A40E78-9DB9-4C1D-A7E4-1725DD709D6F}">
      <dgm:prSet phldrT="[Text]" custT="1"/>
      <dgm:spPr/>
      <dgm:t>
        <a:bodyPr/>
        <a:lstStyle/>
        <a:p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Develop Guidelines </a:t>
          </a:r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3A5C00-5683-405C-8674-14B07989B197}" type="parTrans" cxnId="{11F07478-88EA-47D6-B508-F98F72E636B5}">
      <dgm:prSet/>
      <dgm:spPr/>
      <dgm:t>
        <a:bodyPr/>
        <a:lstStyle/>
        <a:p>
          <a:endParaRPr lang="en-US"/>
        </a:p>
      </dgm:t>
    </dgm:pt>
    <dgm:pt modelId="{088A9DB9-FE77-47BE-A316-39F1AE11FB75}" type="sibTrans" cxnId="{11F07478-88EA-47D6-B508-F98F72E636B5}">
      <dgm:prSet/>
      <dgm:spPr/>
      <dgm:t>
        <a:bodyPr/>
        <a:lstStyle/>
        <a:p>
          <a:endParaRPr lang="en-US"/>
        </a:p>
      </dgm:t>
    </dgm:pt>
    <dgm:pt modelId="{50DFEBE7-BEDF-4CE3-BB8A-5EC45C6AB67D}">
      <dgm:prSet custT="1"/>
      <dgm:spPr/>
      <dgm:t>
        <a:bodyPr/>
        <a:lstStyle/>
        <a:p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Collect Submissions</a:t>
          </a:r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2825CA-464F-4FD0-860D-359F4A42534A}" type="parTrans" cxnId="{6A7C8BE1-F153-472F-BA76-55B9FC7BC75B}">
      <dgm:prSet/>
      <dgm:spPr/>
      <dgm:t>
        <a:bodyPr/>
        <a:lstStyle/>
        <a:p>
          <a:endParaRPr lang="en-US"/>
        </a:p>
      </dgm:t>
    </dgm:pt>
    <dgm:pt modelId="{C847E48E-46C5-4969-99CB-4BA9028C97EA}" type="sibTrans" cxnId="{6A7C8BE1-F153-472F-BA76-55B9FC7BC75B}">
      <dgm:prSet/>
      <dgm:spPr/>
      <dgm:t>
        <a:bodyPr/>
        <a:lstStyle/>
        <a:p>
          <a:endParaRPr lang="en-US"/>
        </a:p>
      </dgm:t>
    </dgm:pt>
    <dgm:pt modelId="{81D49E79-D863-4E71-97A3-599C39322D64}">
      <dgm:prSet custT="1"/>
      <dgm:spPr/>
      <dgm:t>
        <a:bodyPr/>
        <a:lstStyle/>
        <a:p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Issue Materials</a:t>
          </a:r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472C3A-80E2-4414-9C58-3C97D25B45EB}" type="parTrans" cxnId="{5F979511-2866-46BA-B926-4D92A56C3213}">
      <dgm:prSet/>
      <dgm:spPr/>
      <dgm:t>
        <a:bodyPr/>
        <a:lstStyle/>
        <a:p>
          <a:endParaRPr lang="en-US"/>
        </a:p>
      </dgm:t>
    </dgm:pt>
    <dgm:pt modelId="{2C7278B3-4660-4EF7-95D7-382BDFD87619}" type="sibTrans" cxnId="{5F979511-2866-46BA-B926-4D92A56C3213}">
      <dgm:prSet/>
      <dgm:spPr/>
      <dgm:t>
        <a:bodyPr/>
        <a:lstStyle/>
        <a:p>
          <a:endParaRPr lang="en-US"/>
        </a:p>
      </dgm:t>
    </dgm:pt>
    <dgm:pt modelId="{66057955-CE0A-4563-A9B6-5EBC3041516A}" type="pres">
      <dgm:prSet presAssocID="{83BCA259-7A65-453C-9FB8-DE16535714F0}" presName="linearFlow" presStyleCnt="0">
        <dgm:presLayoutVars>
          <dgm:resizeHandles val="exact"/>
        </dgm:presLayoutVars>
      </dgm:prSet>
      <dgm:spPr/>
    </dgm:pt>
    <dgm:pt modelId="{DFC02BFF-B117-4555-92E7-B88596D79DD8}" type="pres">
      <dgm:prSet presAssocID="{68A40E78-9DB9-4C1D-A7E4-1725DD709D6F}" presName="node" presStyleLbl="node1" presStyleIdx="0" presStyleCnt="3" custScaleX="1222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5522D6-3CF8-4E00-9EC8-C418AED9E46C}" type="pres">
      <dgm:prSet presAssocID="{088A9DB9-FE77-47BE-A316-39F1AE11FB75}" presName="sibTrans" presStyleLbl="sibTrans2D1" presStyleIdx="0" presStyleCnt="2"/>
      <dgm:spPr/>
      <dgm:t>
        <a:bodyPr/>
        <a:lstStyle/>
        <a:p>
          <a:endParaRPr lang="en-US"/>
        </a:p>
      </dgm:t>
    </dgm:pt>
    <dgm:pt modelId="{FFB57564-3E6E-4D1B-9BE0-860EB95274CF}" type="pres">
      <dgm:prSet presAssocID="{088A9DB9-FE77-47BE-A316-39F1AE11FB75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B5E6F473-A9B7-4F02-BB1D-DCDCB7405BCC}" type="pres">
      <dgm:prSet presAssocID="{81D49E79-D863-4E71-97A3-599C39322D64}" presName="node" presStyleLbl="node1" presStyleIdx="1" presStyleCnt="3" custScaleX="1222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E7BBC9-6809-40A7-858D-FB22556D4C04}" type="pres">
      <dgm:prSet presAssocID="{2C7278B3-4660-4EF7-95D7-382BDFD87619}" presName="sibTrans" presStyleLbl="sibTrans2D1" presStyleIdx="1" presStyleCnt="2"/>
      <dgm:spPr/>
      <dgm:t>
        <a:bodyPr/>
        <a:lstStyle/>
        <a:p>
          <a:endParaRPr lang="en-US"/>
        </a:p>
      </dgm:t>
    </dgm:pt>
    <dgm:pt modelId="{29C7FA42-B431-4444-AF8C-2B90808D6D98}" type="pres">
      <dgm:prSet presAssocID="{2C7278B3-4660-4EF7-95D7-382BDFD87619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5C112B99-542A-41C0-927B-88F8E2D55FAE}" type="pres">
      <dgm:prSet presAssocID="{50DFEBE7-BEDF-4CE3-BB8A-5EC45C6AB67D}" presName="node" presStyleLbl="node1" presStyleIdx="2" presStyleCnt="3" custScaleX="1222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0F4BA2-0219-43C5-A867-279DBF704628}" type="presOf" srcId="{2C7278B3-4660-4EF7-95D7-382BDFD87619}" destId="{29C7FA42-B431-4444-AF8C-2B90808D6D98}" srcOrd="1" destOrd="0" presId="urn:microsoft.com/office/officeart/2005/8/layout/process2"/>
    <dgm:cxn modelId="{6FE832BF-99A0-4B56-9274-7B27E3E6FCFB}" type="presOf" srcId="{50DFEBE7-BEDF-4CE3-BB8A-5EC45C6AB67D}" destId="{5C112B99-542A-41C0-927B-88F8E2D55FAE}" srcOrd="0" destOrd="0" presId="urn:microsoft.com/office/officeart/2005/8/layout/process2"/>
    <dgm:cxn modelId="{0A0492F4-991E-4B86-BD0F-BFD13EF0AF69}" type="presOf" srcId="{088A9DB9-FE77-47BE-A316-39F1AE11FB75}" destId="{FFB57564-3E6E-4D1B-9BE0-860EB95274CF}" srcOrd="1" destOrd="0" presId="urn:microsoft.com/office/officeart/2005/8/layout/process2"/>
    <dgm:cxn modelId="{84939002-D499-4857-B861-852FB0E5EB74}" type="presOf" srcId="{68A40E78-9DB9-4C1D-A7E4-1725DD709D6F}" destId="{DFC02BFF-B117-4555-92E7-B88596D79DD8}" srcOrd="0" destOrd="0" presId="urn:microsoft.com/office/officeart/2005/8/layout/process2"/>
    <dgm:cxn modelId="{11F07478-88EA-47D6-B508-F98F72E636B5}" srcId="{83BCA259-7A65-453C-9FB8-DE16535714F0}" destId="{68A40E78-9DB9-4C1D-A7E4-1725DD709D6F}" srcOrd="0" destOrd="0" parTransId="{053A5C00-5683-405C-8674-14B07989B197}" sibTransId="{088A9DB9-FE77-47BE-A316-39F1AE11FB75}"/>
    <dgm:cxn modelId="{6A7C8BE1-F153-472F-BA76-55B9FC7BC75B}" srcId="{83BCA259-7A65-453C-9FB8-DE16535714F0}" destId="{50DFEBE7-BEDF-4CE3-BB8A-5EC45C6AB67D}" srcOrd="2" destOrd="0" parTransId="{C52825CA-464F-4FD0-860D-359F4A42534A}" sibTransId="{C847E48E-46C5-4969-99CB-4BA9028C97EA}"/>
    <dgm:cxn modelId="{47DFDA65-2C2E-4845-91F7-BA2780B8DB22}" type="presOf" srcId="{2C7278B3-4660-4EF7-95D7-382BDFD87619}" destId="{7CE7BBC9-6809-40A7-858D-FB22556D4C04}" srcOrd="0" destOrd="0" presId="urn:microsoft.com/office/officeart/2005/8/layout/process2"/>
    <dgm:cxn modelId="{A53DD015-881D-41C2-ABF8-1CA80BFAD9D3}" type="presOf" srcId="{83BCA259-7A65-453C-9FB8-DE16535714F0}" destId="{66057955-CE0A-4563-A9B6-5EBC3041516A}" srcOrd="0" destOrd="0" presId="urn:microsoft.com/office/officeart/2005/8/layout/process2"/>
    <dgm:cxn modelId="{0A7E19B0-B4FA-4A4E-9116-A58AED4B18A4}" type="presOf" srcId="{088A9DB9-FE77-47BE-A316-39F1AE11FB75}" destId="{FD5522D6-3CF8-4E00-9EC8-C418AED9E46C}" srcOrd="0" destOrd="0" presId="urn:microsoft.com/office/officeart/2005/8/layout/process2"/>
    <dgm:cxn modelId="{5F979511-2866-46BA-B926-4D92A56C3213}" srcId="{83BCA259-7A65-453C-9FB8-DE16535714F0}" destId="{81D49E79-D863-4E71-97A3-599C39322D64}" srcOrd="1" destOrd="0" parTransId="{F7472C3A-80E2-4414-9C58-3C97D25B45EB}" sibTransId="{2C7278B3-4660-4EF7-95D7-382BDFD87619}"/>
    <dgm:cxn modelId="{9D4AF36A-0A67-4426-8832-452A21D32244}" type="presOf" srcId="{81D49E79-D863-4E71-97A3-599C39322D64}" destId="{B5E6F473-A9B7-4F02-BB1D-DCDCB7405BCC}" srcOrd="0" destOrd="0" presId="urn:microsoft.com/office/officeart/2005/8/layout/process2"/>
    <dgm:cxn modelId="{C0CFED16-A3F2-4360-921D-A548E04421D2}" type="presParOf" srcId="{66057955-CE0A-4563-A9B6-5EBC3041516A}" destId="{DFC02BFF-B117-4555-92E7-B88596D79DD8}" srcOrd="0" destOrd="0" presId="urn:microsoft.com/office/officeart/2005/8/layout/process2"/>
    <dgm:cxn modelId="{C64720F9-CE20-4738-8E79-C68D64B13A9D}" type="presParOf" srcId="{66057955-CE0A-4563-A9B6-5EBC3041516A}" destId="{FD5522D6-3CF8-4E00-9EC8-C418AED9E46C}" srcOrd="1" destOrd="0" presId="urn:microsoft.com/office/officeart/2005/8/layout/process2"/>
    <dgm:cxn modelId="{C61A6F1D-3F69-4FA6-BAAC-DAB50194D108}" type="presParOf" srcId="{FD5522D6-3CF8-4E00-9EC8-C418AED9E46C}" destId="{FFB57564-3E6E-4D1B-9BE0-860EB95274CF}" srcOrd="0" destOrd="0" presId="urn:microsoft.com/office/officeart/2005/8/layout/process2"/>
    <dgm:cxn modelId="{823A247D-0D1E-4B12-9E5C-E7F535E92BC6}" type="presParOf" srcId="{66057955-CE0A-4563-A9B6-5EBC3041516A}" destId="{B5E6F473-A9B7-4F02-BB1D-DCDCB7405BCC}" srcOrd="2" destOrd="0" presId="urn:microsoft.com/office/officeart/2005/8/layout/process2"/>
    <dgm:cxn modelId="{FCEBEB19-980F-4FBC-8ED3-B6447B927010}" type="presParOf" srcId="{66057955-CE0A-4563-A9B6-5EBC3041516A}" destId="{7CE7BBC9-6809-40A7-858D-FB22556D4C04}" srcOrd="3" destOrd="0" presId="urn:microsoft.com/office/officeart/2005/8/layout/process2"/>
    <dgm:cxn modelId="{CE8812B4-A09B-43ED-A567-9DC1B87FD886}" type="presParOf" srcId="{7CE7BBC9-6809-40A7-858D-FB22556D4C04}" destId="{29C7FA42-B431-4444-AF8C-2B90808D6D98}" srcOrd="0" destOrd="0" presId="urn:microsoft.com/office/officeart/2005/8/layout/process2"/>
    <dgm:cxn modelId="{DF8B4E32-FB8C-4166-BDB8-3E25AA41CB83}" type="presParOf" srcId="{66057955-CE0A-4563-A9B6-5EBC3041516A}" destId="{5C112B99-542A-41C0-927B-88F8E2D55FAE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BCA259-7A65-453C-9FB8-DE16535714F0}" type="doc">
      <dgm:prSet loTypeId="urn:microsoft.com/office/officeart/2005/8/layout/process2" loCatId="process" qsTypeId="urn:microsoft.com/office/officeart/2005/8/quickstyle/simple2" qsCatId="simple" csTypeId="urn:microsoft.com/office/officeart/2005/8/colors/accent1_1" csCatId="accent1" phldr="1"/>
      <dgm:spPr/>
    </dgm:pt>
    <dgm:pt modelId="{15E2C831-0FC3-4023-8566-D0C890E7E7F8}">
      <dgm:prSet phldrT="[Text]" custT="1"/>
      <dgm:spPr/>
      <dgm:t>
        <a:bodyPr/>
        <a:lstStyle/>
        <a:p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Budget Revision</a:t>
          </a:r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B57C25-CBA7-400F-A6EF-EE644A45C5B3}" type="parTrans" cxnId="{EC25F548-1CC1-4393-8044-032E42D1AD35}">
      <dgm:prSet/>
      <dgm:spPr/>
      <dgm:t>
        <a:bodyPr/>
        <a:lstStyle/>
        <a:p>
          <a:endParaRPr lang="en-US"/>
        </a:p>
      </dgm:t>
    </dgm:pt>
    <dgm:pt modelId="{73E33731-EBEF-40B1-AE44-222531C5D903}" type="sibTrans" cxnId="{EC25F548-1CC1-4393-8044-032E42D1AD35}">
      <dgm:prSet/>
      <dgm:spPr/>
      <dgm:t>
        <a:bodyPr/>
        <a:lstStyle/>
        <a:p>
          <a:endParaRPr lang="en-US"/>
        </a:p>
      </dgm:t>
    </dgm:pt>
    <dgm:pt modelId="{65D6AD83-28BA-4E03-8E1C-D2B71D924C64}">
      <dgm:prSet custT="1"/>
      <dgm:spPr/>
      <dgm:t>
        <a:bodyPr/>
        <a:lstStyle/>
        <a:p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Department Review</a:t>
          </a:r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27E0F7-2E80-45CF-ACEB-1EB5A3EDE521}" type="parTrans" cxnId="{6B54EC67-97B0-4E5E-A2D1-38CFEDC094AA}">
      <dgm:prSet/>
      <dgm:spPr/>
      <dgm:t>
        <a:bodyPr/>
        <a:lstStyle/>
        <a:p>
          <a:endParaRPr lang="en-US"/>
        </a:p>
      </dgm:t>
    </dgm:pt>
    <dgm:pt modelId="{7528DBB8-87B5-45CC-9030-57BF24E76EFE}" type="sibTrans" cxnId="{6B54EC67-97B0-4E5E-A2D1-38CFEDC094AA}">
      <dgm:prSet/>
      <dgm:spPr/>
      <dgm:t>
        <a:bodyPr/>
        <a:lstStyle/>
        <a:p>
          <a:endParaRPr lang="en-US"/>
        </a:p>
      </dgm:t>
    </dgm:pt>
    <dgm:pt modelId="{15330AE5-D198-430D-8C47-D1B28DFE2E9C}">
      <dgm:prSet custT="1"/>
      <dgm:spPr/>
      <dgm:t>
        <a:bodyPr/>
        <a:lstStyle/>
        <a:p>
          <a:r>
            <a:rPr lang="en-US" sz="1600" b="1" smtClean="0">
              <a:latin typeface="Arial" panose="020B0604020202020204" pitchFamily="34" charset="0"/>
              <a:cs typeface="Arial" panose="020B0604020202020204" pitchFamily="34" charset="0"/>
            </a:rPr>
            <a:t>Public Hearings</a:t>
          </a:r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9B39D0-5E13-4EB0-B986-57E6689E97A7}" type="parTrans" cxnId="{6383713E-F1A8-4C0F-9B50-D4FF924F92EC}">
      <dgm:prSet/>
      <dgm:spPr/>
      <dgm:t>
        <a:bodyPr/>
        <a:lstStyle/>
        <a:p>
          <a:endParaRPr lang="en-US"/>
        </a:p>
      </dgm:t>
    </dgm:pt>
    <dgm:pt modelId="{75AA28EE-A478-4B5F-8A96-83086D98B907}" type="sibTrans" cxnId="{6383713E-F1A8-4C0F-9B50-D4FF924F92EC}">
      <dgm:prSet/>
      <dgm:spPr/>
      <dgm:t>
        <a:bodyPr/>
        <a:lstStyle/>
        <a:p>
          <a:endParaRPr lang="en-US"/>
        </a:p>
      </dgm:t>
    </dgm:pt>
    <dgm:pt modelId="{C292E4A6-FD53-4CF5-A426-F9BF1AB39B45}" type="pres">
      <dgm:prSet presAssocID="{83BCA259-7A65-453C-9FB8-DE16535714F0}" presName="linearFlow" presStyleCnt="0">
        <dgm:presLayoutVars>
          <dgm:resizeHandles val="exact"/>
        </dgm:presLayoutVars>
      </dgm:prSet>
      <dgm:spPr/>
    </dgm:pt>
    <dgm:pt modelId="{7B8B81B7-543B-446F-AD4D-131596EFED9F}" type="pres">
      <dgm:prSet presAssocID="{65D6AD83-28BA-4E03-8E1C-D2B71D924C64}" presName="node" presStyleLbl="node1" presStyleIdx="0" presStyleCnt="3" custScaleX="1449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5EA3F1-83F0-470A-AE66-31DCDFA78FBF}" type="pres">
      <dgm:prSet presAssocID="{7528DBB8-87B5-45CC-9030-57BF24E76EFE}" presName="sibTrans" presStyleLbl="sibTrans2D1" presStyleIdx="0" presStyleCnt="2"/>
      <dgm:spPr/>
      <dgm:t>
        <a:bodyPr/>
        <a:lstStyle/>
        <a:p>
          <a:endParaRPr lang="en-US"/>
        </a:p>
      </dgm:t>
    </dgm:pt>
    <dgm:pt modelId="{E9AC3D61-F620-4917-9C29-0E73B44E6EF0}" type="pres">
      <dgm:prSet presAssocID="{7528DBB8-87B5-45CC-9030-57BF24E76EFE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CC872375-C68B-465F-AA5B-C26EC1DA8DEE}" type="pres">
      <dgm:prSet presAssocID="{15E2C831-0FC3-4023-8566-D0C890E7E7F8}" presName="node" presStyleLbl="node1" presStyleIdx="1" presStyleCnt="3" custScaleX="1449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7422E3-27D1-4EB0-9347-2564BFE0B5A9}" type="pres">
      <dgm:prSet presAssocID="{73E33731-EBEF-40B1-AE44-222531C5D903}" presName="sibTrans" presStyleLbl="sibTrans2D1" presStyleIdx="1" presStyleCnt="2"/>
      <dgm:spPr/>
      <dgm:t>
        <a:bodyPr/>
        <a:lstStyle/>
        <a:p>
          <a:endParaRPr lang="en-US"/>
        </a:p>
      </dgm:t>
    </dgm:pt>
    <dgm:pt modelId="{29C49906-CC6F-405D-A66C-3CB71639DDDC}" type="pres">
      <dgm:prSet presAssocID="{73E33731-EBEF-40B1-AE44-222531C5D903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44BF7BC6-3F7D-4F6E-ABF1-AF58B424E62F}" type="pres">
      <dgm:prSet presAssocID="{15330AE5-D198-430D-8C47-D1B28DFE2E9C}" presName="node" presStyleLbl="node1" presStyleIdx="2" presStyleCnt="3" custScaleX="1449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E73459-0F44-43AA-A8D6-FDBA8426CBF5}" type="presOf" srcId="{15E2C831-0FC3-4023-8566-D0C890E7E7F8}" destId="{CC872375-C68B-465F-AA5B-C26EC1DA8DEE}" srcOrd="0" destOrd="0" presId="urn:microsoft.com/office/officeart/2005/8/layout/process2"/>
    <dgm:cxn modelId="{81E970C7-8D98-4CAD-97F9-E6D81C4327E9}" type="presOf" srcId="{73E33731-EBEF-40B1-AE44-222531C5D903}" destId="{F47422E3-27D1-4EB0-9347-2564BFE0B5A9}" srcOrd="0" destOrd="0" presId="urn:microsoft.com/office/officeart/2005/8/layout/process2"/>
    <dgm:cxn modelId="{A15FBAFE-70C2-4F1D-87B2-757233DB1290}" type="presOf" srcId="{65D6AD83-28BA-4E03-8E1C-D2B71D924C64}" destId="{7B8B81B7-543B-446F-AD4D-131596EFED9F}" srcOrd="0" destOrd="0" presId="urn:microsoft.com/office/officeart/2005/8/layout/process2"/>
    <dgm:cxn modelId="{6B54EC67-97B0-4E5E-A2D1-38CFEDC094AA}" srcId="{83BCA259-7A65-453C-9FB8-DE16535714F0}" destId="{65D6AD83-28BA-4E03-8E1C-D2B71D924C64}" srcOrd="0" destOrd="0" parTransId="{D527E0F7-2E80-45CF-ACEB-1EB5A3EDE521}" sibTransId="{7528DBB8-87B5-45CC-9030-57BF24E76EFE}"/>
    <dgm:cxn modelId="{CAD476C9-E454-4B19-B87A-BF54A262F9FA}" type="presOf" srcId="{7528DBB8-87B5-45CC-9030-57BF24E76EFE}" destId="{E9AC3D61-F620-4917-9C29-0E73B44E6EF0}" srcOrd="1" destOrd="0" presId="urn:microsoft.com/office/officeart/2005/8/layout/process2"/>
    <dgm:cxn modelId="{6F3D5BFC-288C-418E-B332-EDA6DE6A3E1D}" type="presOf" srcId="{7528DBB8-87B5-45CC-9030-57BF24E76EFE}" destId="{1A5EA3F1-83F0-470A-AE66-31DCDFA78FBF}" srcOrd="0" destOrd="0" presId="urn:microsoft.com/office/officeart/2005/8/layout/process2"/>
    <dgm:cxn modelId="{EC25F548-1CC1-4393-8044-032E42D1AD35}" srcId="{83BCA259-7A65-453C-9FB8-DE16535714F0}" destId="{15E2C831-0FC3-4023-8566-D0C890E7E7F8}" srcOrd="1" destOrd="0" parTransId="{32B57C25-CBA7-400F-A6EF-EE644A45C5B3}" sibTransId="{73E33731-EBEF-40B1-AE44-222531C5D903}"/>
    <dgm:cxn modelId="{46755E3C-64C2-4D43-B186-6FAB8C91104B}" type="presOf" srcId="{83BCA259-7A65-453C-9FB8-DE16535714F0}" destId="{C292E4A6-FD53-4CF5-A426-F9BF1AB39B45}" srcOrd="0" destOrd="0" presId="urn:microsoft.com/office/officeart/2005/8/layout/process2"/>
    <dgm:cxn modelId="{413FFED7-1453-405E-9C79-5291FD2F6128}" type="presOf" srcId="{15330AE5-D198-430D-8C47-D1B28DFE2E9C}" destId="{44BF7BC6-3F7D-4F6E-ABF1-AF58B424E62F}" srcOrd="0" destOrd="0" presId="urn:microsoft.com/office/officeart/2005/8/layout/process2"/>
    <dgm:cxn modelId="{6383713E-F1A8-4C0F-9B50-D4FF924F92EC}" srcId="{83BCA259-7A65-453C-9FB8-DE16535714F0}" destId="{15330AE5-D198-430D-8C47-D1B28DFE2E9C}" srcOrd="2" destOrd="0" parTransId="{BF9B39D0-5E13-4EB0-B986-57E6689E97A7}" sibTransId="{75AA28EE-A478-4B5F-8A96-83086D98B907}"/>
    <dgm:cxn modelId="{B721D881-1833-4607-AB18-B37DBA3A3FED}" type="presOf" srcId="{73E33731-EBEF-40B1-AE44-222531C5D903}" destId="{29C49906-CC6F-405D-A66C-3CB71639DDDC}" srcOrd="1" destOrd="0" presId="urn:microsoft.com/office/officeart/2005/8/layout/process2"/>
    <dgm:cxn modelId="{7B3227C3-EA3D-4B25-BDF1-E93E2836A541}" type="presParOf" srcId="{C292E4A6-FD53-4CF5-A426-F9BF1AB39B45}" destId="{7B8B81B7-543B-446F-AD4D-131596EFED9F}" srcOrd="0" destOrd="0" presId="urn:microsoft.com/office/officeart/2005/8/layout/process2"/>
    <dgm:cxn modelId="{F1B942E9-C852-4ED8-8BA8-6C21A32C925E}" type="presParOf" srcId="{C292E4A6-FD53-4CF5-A426-F9BF1AB39B45}" destId="{1A5EA3F1-83F0-470A-AE66-31DCDFA78FBF}" srcOrd="1" destOrd="0" presId="urn:microsoft.com/office/officeart/2005/8/layout/process2"/>
    <dgm:cxn modelId="{B65633D5-5A04-4B08-8034-666C6827085F}" type="presParOf" srcId="{1A5EA3F1-83F0-470A-AE66-31DCDFA78FBF}" destId="{E9AC3D61-F620-4917-9C29-0E73B44E6EF0}" srcOrd="0" destOrd="0" presId="urn:microsoft.com/office/officeart/2005/8/layout/process2"/>
    <dgm:cxn modelId="{2FA646CD-308F-4AE6-B84C-444A52FDF7C4}" type="presParOf" srcId="{C292E4A6-FD53-4CF5-A426-F9BF1AB39B45}" destId="{CC872375-C68B-465F-AA5B-C26EC1DA8DEE}" srcOrd="2" destOrd="0" presId="urn:microsoft.com/office/officeart/2005/8/layout/process2"/>
    <dgm:cxn modelId="{65EEA1F8-3B94-4330-9774-A0DF1F428846}" type="presParOf" srcId="{C292E4A6-FD53-4CF5-A426-F9BF1AB39B45}" destId="{F47422E3-27D1-4EB0-9347-2564BFE0B5A9}" srcOrd="3" destOrd="0" presId="urn:microsoft.com/office/officeart/2005/8/layout/process2"/>
    <dgm:cxn modelId="{601107C7-3AAA-432D-83F9-6A2F0CA4A743}" type="presParOf" srcId="{F47422E3-27D1-4EB0-9347-2564BFE0B5A9}" destId="{29C49906-CC6F-405D-A66C-3CB71639DDDC}" srcOrd="0" destOrd="0" presId="urn:microsoft.com/office/officeart/2005/8/layout/process2"/>
    <dgm:cxn modelId="{C074CA48-B0BF-403B-AFAF-790F2823C419}" type="presParOf" srcId="{C292E4A6-FD53-4CF5-A426-F9BF1AB39B45}" destId="{44BF7BC6-3F7D-4F6E-ABF1-AF58B424E62F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BCA259-7A65-453C-9FB8-DE16535714F0}" type="doc">
      <dgm:prSet loTypeId="urn:microsoft.com/office/officeart/2005/8/layout/process2" loCatId="process" qsTypeId="urn:microsoft.com/office/officeart/2005/8/quickstyle/simple2" qsCatId="simple" csTypeId="urn:microsoft.com/office/officeart/2005/8/colors/accent1_1" csCatId="accent1" phldr="1"/>
      <dgm:spPr/>
    </dgm:pt>
    <dgm:pt modelId="{EDCB1E14-BA84-495C-96D5-FAD8E3F2F837}">
      <dgm:prSet phldrT="[Text]" custT="1"/>
      <dgm:spPr/>
      <dgm:t>
        <a:bodyPr/>
        <a:lstStyle/>
        <a:p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Town Meeting</a:t>
          </a:r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A4EB74-1F0B-41B9-AF86-C4B7DDC9300A}" type="parTrans" cxnId="{489F47D1-26DA-4F14-B4F3-6EE3E3D0FF72}">
      <dgm:prSet/>
      <dgm:spPr/>
      <dgm:t>
        <a:bodyPr/>
        <a:lstStyle/>
        <a:p>
          <a:endParaRPr lang="en-US"/>
        </a:p>
      </dgm:t>
    </dgm:pt>
    <dgm:pt modelId="{8FBA5761-83A4-4208-B2D7-B674096C5646}" type="sibTrans" cxnId="{489F47D1-26DA-4F14-B4F3-6EE3E3D0FF72}">
      <dgm:prSet/>
      <dgm:spPr/>
      <dgm:t>
        <a:bodyPr/>
        <a:lstStyle/>
        <a:p>
          <a:endParaRPr lang="en-US"/>
        </a:p>
      </dgm:t>
    </dgm:pt>
    <dgm:pt modelId="{200DB1BE-0E4A-4459-A63D-1774BD5993FD}">
      <dgm:prSet custT="1"/>
      <dgm:spPr/>
      <dgm:t>
        <a:bodyPr/>
        <a:lstStyle/>
        <a:p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Adoption by Policy Boards</a:t>
          </a:r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811BB8-B0AD-44B8-9F63-36DBD62917EC}" type="parTrans" cxnId="{3083A8DB-9D1F-46EE-8DC2-4B8EF83C5E4F}">
      <dgm:prSet/>
      <dgm:spPr/>
      <dgm:t>
        <a:bodyPr/>
        <a:lstStyle/>
        <a:p>
          <a:endParaRPr lang="en-US"/>
        </a:p>
      </dgm:t>
    </dgm:pt>
    <dgm:pt modelId="{E589E3A5-C4A4-4310-B972-DEFFCD3E2987}" type="sibTrans" cxnId="{3083A8DB-9D1F-46EE-8DC2-4B8EF83C5E4F}">
      <dgm:prSet/>
      <dgm:spPr/>
      <dgm:t>
        <a:bodyPr/>
        <a:lstStyle/>
        <a:p>
          <a:endParaRPr lang="en-US"/>
        </a:p>
      </dgm:t>
    </dgm:pt>
    <dgm:pt modelId="{A0D5685E-68A0-4290-8931-8A2E4CC34495}">
      <dgm:prSet custT="1"/>
      <dgm:spPr/>
      <dgm:t>
        <a:bodyPr/>
        <a:lstStyle/>
        <a:p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Publish Final Budget</a:t>
          </a:r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FB3F54-810F-45FC-A480-8C877A13356A}" type="parTrans" cxnId="{F0D6F97E-9161-4B92-9760-125092722572}">
      <dgm:prSet/>
      <dgm:spPr/>
      <dgm:t>
        <a:bodyPr/>
        <a:lstStyle/>
        <a:p>
          <a:endParaRPr lang="en-US"/>
        </a:p>
      </dgm:t>
    </dgm:pt>
    <dgm:pt modelId="{8E686C1A-B602-489C-9BAC-F9607118E300}" type="sibTrans" cxnId="{F0D6F97E-9161-4B92-9760-125092722572}">
      <dgm:prSet/>
      <dgm:spPr/>
      <dgm:t>
        <a:bodyPr/>
        <a:lstStyle/>
        <a:p>
          <a:endParaRPr lang="en-US"/>
        </a:p>
      </dgm:t>
    </dgm:pt>
    <dgm:pt modelId="{70C5D2FC-4466-40BB-8F0A-8BF3325FFB63}" type="pres">
      <dgm:prSet presAssocID="{83BCA259-7A65-453C-9FB8-DE16535714F0}" presName="linearFlow" presStyleCnt="0">
        <dgm:presLayoutVars>
          <dgm:resizeHandles val="exact"/>
        </dgm:presLayoutVars>
      </dgm:prSet>
      <dgm:spPr/>
    </dgm:pt>
    <dgm:pt modelId="{2F4976F6-D62C-4432-8C1E-579CA307EA41}" type="pres">
      <dgm:prSet presAssocID="{200DB1BE-0E4A-4459-A63D-1774BD5993FD}" presName="node" presStyleLbl="node1" presStyleIdx="0" presStyleCnt="3" custScaleX="1398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D27CB3-67DD-4349-AA6F-75B9B310D893}" type="pres">
      <dgm:prSet presAssocID="{E589E3A5-C4A4-4310-B972-DEFFCD3E2987}" presName="sibTrans" presStyleLbl="sibTrans2D1" presStyleIdx="0" presStyleCnt="2"/>
      <dgm:spPr/>
      <dgm:t>
        <a:bodyPr/>
        <a:lstStyle/>
        <a:p>
          <a:endParaRPr lang="en-US"/>
        </a:p>
      </dgm:t>
    </dgm:pt>
    <dgm:pt modelId="{86297C88-479B-4B37-9077-E89B8C49CD83}" type="pres">
      <dgm:prSet presAssocID="{E589E3A5-C4A4-4310-B972-DEFFCD3E2987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BFC68165-8D99-4BDF-AFB7-253370FB4208}" type="pres">
      <dgm:prSet presAssocID="{A0D5685E-68A0-4290-8931-8A2E4CC34495}" presName="node" presStyleLbl="node1" presStyleIdx="1" presStyleCnt="3" custScaleX="1398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F177A1-E675-412F-B516-F4536D1A886E}" type="pres">
      <dgm:prSet presAssocID="{8E686C1A-B602-489C-9BAC-F9607118E300}" presName="sibTrans" presStyleLbl="sibTrans2D1" presStyleIdx="1" presStyleCnt="2"/>
      <dgm:spPr/>
      <dgm:t>
        <a:bodyPr/>
        <a:lstStyle/>
        <a:p>
          <a:endParaRPr lang="en-US"/>
        </a:p>
      </dgm:t>
    </dgm:pt>
    <dgm:pt modelId="{64A1D1A9-0AB9-4768-884C-480139FCCABE}" type="pres">
      <dgm:prSet presAssocID="{8E686C1A-B602-489C-9BAC-F9607118E300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63216E39-8B76-473F-BF7C-93EE1B0E5770}" type="pres">
      <dgm:prSet presAssocID="{EDCB1E14-BA84-495C-96D5-FAD8E3F2F837}" presName="node" presStyleLbl="node1" presStyleIdx="2" presStyleCnt="3" custScaleX="1398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07BA16-66A1-4A6E-9F50-98B8525CD69F}" type="presOf" srcId="{83BCA259-7A65-453C-9FB8-DE16535714F0}" destId="{70C5D2FC-4466-40BB-8F0A-8BF3325FFB63}" srcOrd="0" destOrd="0" presId="urn:microsoft.com/office/officeart/2005/8/layout/process2"/>
    <dgm:cxn modelId="{0BCD36D1-5E46-44FF-9D62-2931BAFBE982}" type="presOf" srcId="{E589E3A5-C4A4-4310-B972-DEFFCD3E2987}" destId="{D9D27CB3-67DD-4349-AA6F-75B9B310D893}" srcOrd="0" destOrd="0" presId="urn:microsoft.com/office/officeart/2005/8/layout/process2"/>
    <dgm:cxn modelId="{E4814018-88FC-4A53-A375-E1111FC4A8D1}" type="presOf" srcId="{8E686C1A-B602-489C-9BAC-F9607118E300}" destId="{32F177A1-E675-412F-B516-F4536D1A886E}" srcOrd="0" destOrd="0" presId="urn:microsoft.com/office/officeart/2005/8/layout/process2"/>
    <dgm:cxn modelId="{F0D6F97E-9161-4B92-9760-125092722572}" srcId="{83BCA259-7A65-453C-9FB8-DE16535714F0}" destId="{A0D5685E-68A0-4290-8931-8A2E4CC34495}" srcOrd="1" destOrd="0" parTransId="{15FB3F54-810F-45FC-A480-8C877A13356A}" sibTransId="{8E686C1A-B602-489C-9BAC-F9607118E300}"/>
    <dgm:cxn modelId="{40680B12-2261-4EEA-9CA7-B4F1BF52EB8A}" type="presOf" srcId="{200DB1BE-0E4A-4459-A63D-1774BD5993FD}" destId="{2F4976F6-D62C-4432-8C1E-579CA307EA41}" srcOrd="0" destOrd="0" presId="urn:microsoft.com/office/officeart/2005/8/layout/process2"/>
    <dgm:cxn modelId="{BE6142D3-503F-4406-8ABC-E6CE895BA6DE}" type="presOf" srcId="{EDCB1E14-BA84-495C-96D5-FAD8E3F2F837}" destId="{63216E39-8B76-473F-BF7C-93EE1B0E5770}" srcOrd="0" destOrd="0" presId="urn:microsoft.com/office/officeart/2005/8/layout/process2"/>
    <dgm:cxn modelId="{3083A8DB-9D1F-46EE-8DC2-4B8EF83C5E4F}" srcId="{83BCA259-7A65-453C-9FB8-DE16535714F0}" destId="{200DB1BE-0E4A-4459-A63D-1774BD5993FD}" srcOrd="0" destOrd="0" parTransId="{C4811BB8-B0AD-44B8-9F63-36DBD62917EC}" sibTransId="{E589E3A5-C4A4-4310-B972-DEFFCD3E2987}"/>
    <dgm:cxn modelId="{489F47D1-26DA-4F14-B4F3-6EE3E3D0FF72}" srcId="{83BCA259-7A65-453C-9FB8-DE16535714F0}" destId="{EDCB1E14-BA84-495C-96D5-FAD8E3F2F837}" srcOrd="2" destOrd="0" parTransId="{79A4EB74-1F0B-41B9-AF86-C4B7DDC9300A}" sibTransId="{8FBA5761-83A4-4208-B2D7-B674096C5646}"/>
    <dgm:cxn modelId="{7D12CE2E-A574-42C0-92A9-5EFA4DEFBFF7}" type="presOf" srcId="{A0D5685E-68A0-4290-8931-8A2E4CC34495}" destId="{BFC68165-8D99-4BDF-AFB7-253370FB4208}" srcOrd="0" destOrd="0" presId="urn:microsoft.com/office/officeart/2005/8/layout/process2"/>
    <dgm:cxn modelId="{7DE4501B-303D-4A5F-8273-215890E1DD75}" type="presOf" srcId="{E589E3A5-C4A4-4310-B972-DEFFCD3E2987}" destId="{86297C88-479B-4B37-9077-E89B8C49CD83}" srcOrd="1" destOrd="0" presId="urn:microsoft.com/office/officeart/2005/8/layout/process2"/>
    <dgm:cxn modelId="{D15FE47B-4C47-46AA-9601-B2455EFA2F4B}" type="presOf" srcId="{8E686C1A-B602-489C-9BAC-F9607118E300}" destId="{64A1D1A9-0AB9-4768-884C-480139FCCABE}" srcOrd="1" destOrd="0" presId="urn:microsoft.com/office/officeart/2005/8/layout/process2"/>
    <dgm:cxn modelId="{C466E1FE-D28B-4999-8D47-8A998643DD29}" type="presParOf" srcId="{70C5D2FC-4466-40BB-8F0A-8BF3325FFB63}" destId="{2F4976F6-D62C-4432-8C1E-579CA307EA41}" srcOrd="0" destOrd="0" presId="urn:microsoft.com/office/officeart/2005/8/layout/process2"/>
    <dgm:cxn modelId="{DC5FAD8A-1B51-4C84-8FBC-B2505547E231}" type="presParOf" srcId="{70C5D2FC-4466-40BB-8F0A-8BF3325FFB63}" destId="{D9D27CB3-67DD-4349-AA6F-75B9B310D893}" srcOrd="1" destOrd="0" presId="urn:microsoft.com/office/officeart/2005/8/layout/process2"/>
    <dgm:cxn modelId="{3FABB11F-67A3-4E2D-BDDB-3F939EAB0E9C}" type="presParOf" srcId="{D9D27CB3-67DD-4349-AA6F-75B9B310D893}" destId="{86297C88-479B-4B37-9077-E89B8C49CD83}" srcOrd="0" destOrd="0" presId="urn:microsoft.com/office/officeart/2005/8/layout/process2"/>
    <dgm:cxn modelId="{A10470BF-4A19-4C2A-A987-4ABC87610F7E}" type="presParOf" srcId="{70C5D2FC-4466-40BB-8F0A-8BF3325FFB63}" destId="{BFC68165-8D99-4BDF-AFB7-253370FB4208}" srcOrd="2" destOrd="0" presId="urn:microsoft.com/office/officeart/2005/8/layout/process2"/>
    <dgm:cxn modelId="{5A284409-61C1-47BF-B42C-740C0B436934}" type="presParOf" srcId="{70C5D2FC-4466-40BB-8F0A-8BF3325FFB63}" destId="{32F177A1-E675-412F-B516-F4536D1A886E}" srcOrd="3" destOrd="0" presId="urn:microsoft.com/office/officeart/2005/8/layout/process2"/>
    <dgm:cxn modelId="{3F5729FA-6386-42D9-B4E4-68CCBF6E3232}" type="presParOf" srcId="{32F177A1-E675-412F-B516-F4536D1A886E}" destId="{64A1D1A9-0AB9-4768-884C-480139FCCABE}" srcOrd="0" destOrd="0" presId="urn:microsoft.com/office/officeart/2005/8/layout/process2"/>
    <dgm:cxn modelId="{33F332EC-CF1C-4B95-A143-AD4ED1DDCC1B}" type="presParOf" srcId="{70C5D2FC-4466-40BB-8F0A-8BF3325FFB63}" destId="{63216E39-8B76-473F-BF7C-93EE1B0E5770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3BCA259-7A65-453C-9FB8-DE16535714F0}" type="doc">
      <dgm:prSet loTypeId="urn:microsoft.com/office/officeart/2005/8/layout/process2" loCatId="process" qsTypeId="urn:microsoft.com/office/officeart/2005/8/quickstyle/simple2" qsCatId="simple" csTypeId="urn:microsoft.com/office/officeart/2005/8/colors/accent1_1" csCatId="accent1" phldr="1"/>
      <dgm:spPr/>
    </dgm:pt>
    <dgm:pt modelId="{68A40E78-9DB9-4C1D-A7E4-1725DD709D6F}">
      <dgm:prSet phldrT="[Text]" custT="1"/>
      <dgm:spPr/>
      <dgm:t>
        <a:bodyPr/>
        <a:lstStyle/>
        <a:p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Develop Guidelines </a:t>
          </a:r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3A5C00-5683-405C-8674-14B07989B197}" type="parTrans" cxnId="{11F07478-88EA-47D6-B508-F98F72E636B5}">
      <dgm:prSet/>
      <dgm:spPr/>
      <dgm:t>
        <a:bodyPr/>
        <a:lstStyle/>
        <a:p>
          <a:endParaRPr lang="en-US"/>
        </a:p>
      </dgm:t>
    </dgm:pt>
    <dgm:pt modelId="{088A9DB9-FE77-47BE-A316-39F1AE11FB75}" type="sibTrans" cxnId="{11F07478-88EA-47D6-B508-F98F72E636B5}">
      <dgm:prSet/>
      <dgm:spPr/>
      <dgm:t>
        <a:bodyPr/>
        <a:lstStyle/>
        <a:p>
          <a:endParaRPr lang="en-US"/>
        </a:p>
      </dgm:t>
    </dgm:pt>
    <dgm:pt modelId="{50DFEBE7-BEDF-4CE3-BB8A-5EC45C6AB67D}">
      <dgm:prSet custT="1"/>
      <dgm:spPr/>
      <dgm:t>
        <a:bodyPr/>
        <a:lstStyle/>
        <a:p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Collect Submissions</a:t>
          </a:r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2825CA-464F-4FD0-860D-359F4A42534A}" type="parTrans" cxnId="{6A7C8BE1-F153-472F-BA76-55B9FC7BC75B}">
      <dgm:prSet/>
      <dgm:spPr/>
      <dgm:t>
        <a:bodyPr/>
        <a:lstStyle/>
        <a:p>
          <a:endParaRPr lang="en-US"/>
        </a:p>
      </dgm:t>
    </dgm:pt>
    <dgm:pt modelId="{C847E48E-46C5-4969-99CB-4BA9028C97EA}" type="sibTrans" cxnId="{6A7C8BE1-F153-472F-BA76-55B9FC7BC75B}">
      <dgm:prSet/>
      <dgm:spPr/>
      <dgm:t>
        <a:bodyPr/>
        <a:lstStyle/>
        <a:p>
          <a:endParaRPr lang="en-US"/>
        </a:p>
      </dgm:t>
    </dgm:pt>
    <dgm:pt modelId="{81D49E79-D863-4E71-97A3-599C39322D64}">
      <dgm:prSet custT="1"/>
      <dgm:spPr/>
      <dgm:t>
        <a:bodyPr/>
        <a:lstStyle/>
        <a:p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Issue Materials</a:t>
          </a:r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472C3A-80E2-4414-9C58-3C97D25B45EB}" type="parTrans" cxnId="{5F979511-2866-46BA-B926-4D92A56C3213}">
      <dgm:prSet/>
      <dgm:spPr/>
      <dgm:t>
        <a:bodyPr/>
        <a:lstStyle/>
        <a:p>
          <a:endParaRPr lang="en-US"/>
        </a:p>
      </dgm:t>
    </dgm:pt>
    <dgm:pt modelId="{2C7278B3-4660-4EF7-95D7-382BDFD87619}" type="sibTrans" cxnId="{5F979511-2866-46BA-B926-4D92A56C3213}">
      <dgm:prSet/>
      <dgm:spPr/>
      <dgm:t>
        <a:bodyPr/>
        <a:lstStyle/>
        <a:p>
          <a:endParaRPr lang="en-US"/>
        </a:p>
      </dgm:t>
    </dgm:pt>
    <dgm:pt modelId="{66057955-CE0A-4563-A9B6-5EBC3041516A}" type="pres">
      <dgm:prSet presAssocID="{83BCA259-7A65-453C-9FB8-DE16535714F0}" presName="linearFlow" presStyleCnt="0">
        <dgm:presLayoutVars>
          <dgm:resizeHandles val="exact"/>
        </dgm:presLayoutVars>
      </dgm:prSet>
      <dgm:spPr/>
    </dgm:pt>
    <dgm:pt modelId="{DFC02BFF-B117-4555-92E7-B88596D79DD8}" type="pres">
      <dgm:prSet presAssocID="{68A40E78-9DB9-4C1D-A7E4-1725DD709D6F}" presName="node" presStyleLbl="node1" presStyleIdx="0" presStyleCnt="3" custScaleX="1222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5522D6-3CF8-4E00-9EC8-C418AED9E46C}" type="pres">
      <dgm:prSet presAssocID="{088A9DB9-FE77-47BE-A316-39F1AE11FB75}" presName="sibTrans" presStyleLbl="sibTrans2D1" presStyleIdx="0" presStyleCnt="2"/>
      <dgm:spPr/>
      <dgm:t>
        <a:bodyPr/>
        <a:lstStyle/>
        <a:p>
          <a:endParaRPr lang="en-US"/>
        </a:p>
      </dgm:t>
    </dgm:pt>
    <dgm:pt modelId="{FFB57564-3E6E-4D1B-9BE0-860EB95274CF}" type="pres">
      <dgm:prSet presAssocID="{088A9DB9-FE77-47BE-A316-39F1AE11FB75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B5E6F473-A9B7-4F02-BB1D-DCDCB7405BCC}" type="pres">
      <dgm:prSet presAssocID="{81D49E79-D863-4E71-97A3-599C39322D64}" presName="node" presStyleLbl="node1" presStyleIdx="1" presStyleCnt="3" custScaleX="1222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E7BBC9-6809-40A7-858D-FB22556D4C04}" type="pres">
      <dgm:prSet presAssocID="{2C7278B3-4660-4EF7-95D7-382BDFD87619}" presName="sibTrans" presStyleLbl="sibTrans2D1" presStyleIdx="1" presStyleCnt="2"/>
      <dgm:spPr/>
      <dgm:t>
        <a:bodyPr/>
        <a:lstStyle/>
        <a:p>
          <a:endParaRPr lang="en-US"/>
        </a:p>
      </dgm:t>
    </dgm:pt>
    <dgm:pt modelId="{29C7FA42-B431-4444-AF8C-2B90808D6D98}" type="pres">
      <dgm:prSet presAssocID="{2C7278B3-4660-4EF7-95D7-382BDFD87619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5C112B99-542A-41C0-927B-88F8E2D55FAE}" type="pres">
      <dgm:prSet presAssocID="{50DFEBE7-BEDF-4CE3-BB8A-5EC45C6AB67D}" presName="node" presStyleLbl="node1" presStyleIdx="2" presStyleCnt="3" custScaleX="1222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83AFBF-4A23-4429-B68E-8990F328FF27}" type="presOf" srcId="{50DFEBE7-BEDF-4CE3-BB8A-5EC45C6AB67D}" destId="{5C112B99-542A-41C0-927B-88F8E2D55FAE}" srcOrd="0" destOrd="0" presId="urn:microsoft.com/office/officeart/2005/8/layout/process2"/>
    <dgm:cxn modelId="{FD2CF3EA-6EA4-47E9-BDB4-BEC24D57076D}" type="presOf" srcId="{2C7278B3-4660-4EF7-95D7-382BDFD87619}" destId="{29C7FA42-B431-4444-AF8C-2B90808D6D98}" srcOrd="1" destOrd="0" presId="urn:microsoft.com/office/officeart/2005/8/layout/process2"/>
    <dgm:cxn modelId="{CA3942F0-727B-4E18-961F-3D2B71147BA6}" type="presOf" srcId="{2C7278B3-4660-4EF7-95D7-382BDFD87619}" destId="{7CE7BBC9-6809-40A7-858D-FB22556D4C04}" srcOrd="0" destOrd="0" presId="urn:microsoft.com/office/officeart/2005/8/layout/process2"/>
    <dgm:cxn modelId="{8EC4DD75-E12C-4242-AD79-E7DA2C89F0BB}" type="presOf" srcId="{088A9DB9-FE77-47BE-A316-39F1AE11FB75}" destId="{FD5522D6-3CF8-4E00-9EC8-C418AED9E46C}" srcOrd="0" destOrd="0" presId="urn:microsoft.com/office/officeart/2005/8/layout/process2"/>
    <dgm:cxn modelId="{3AD20E36-44E2-4B42-9ED9-50224FB110BB}" type="presOf" srcId="{83BCA259-7A65-453C-9FB8-DE16535714F0}" destId="{66057955-CE0A-4563-A9B6-5EBC3041516A}" srcOrd="0" destOrd="0" presId="urn:microsoft.com/office/officeart/2005/8/layout/process2"/>
    <dgm:cxn modelId="{11F07478-88EA-47D6-B508-F98F72E636B5}" srcId="{83BCA259-7A65-453C-9FB8-DE16535714F0}" destId="{68A40E78-9DB9-4C1D-A7E4-1725DD709D6F}" srcOrd="0" destOrd="0" parTransId="{053A5C00-5683-405C-8674-14B07989B197}" sibTransId="{088A9DB9-FE77-47BE-A316-39F1AE11FB75}"/>
    <dgm:cxn modelId="{950641F8-75E7-44A4-8764-88786D4C09E5}" type="presOf" srcId="{088A9DB9-FE77-47BE-A316-39F1AE11FB75}" destId="{FFB57564-3E6E-4D1B-9BE0-860EB95274CF}" srcOrd="1" destOrd="0" presId="urn:microsoft.com/office/officeart/2005/8/layout/process2"/>
    <dgm:cxn modelId="{6A7C8BE1-F153-472F-BA76-55B9FC7BC75B}" srcId="{83BCA259-7A65-453C-9FB8-DE16535714F0}" destId="{50DFEBE7-BEDF-4CE3-BB8A-5EC45C6AB67D}" srcOrd="2" destOrd="0" parTransId="{C52825CA-464F-4FD0-860D-359F4A42534A}" sibTransId="{C847E48E-46C5-4969-99CB-4BA9028C97EA}"/>
    <dgm:cxn modelId="{AB1A99BA-63E9-46C2-8F4D-F11CA26C1436}" type="presOf" srcId="{68A40E78-9DB9-4C1D-A7E4-1725DD709D6F}" destId="{DFC02BFF-B117-4555-92E7-B88596D79DD8}" srcOrd="0" destOrd="0" presId="urn:microsoft.com/office/officeart/2005/8/layout/process2"/>
    <dgm:cxn modelId="{5F979511-2866-46BA-B926-4D92A56C3213}" srcId="{83BCA259-7A65-453C-9FB8-DE16535714F0}" destId="{81D49E79-D863-4E71-97A3-599C39322D64}" srcOrd="1" destOrd="0" parTransId="{F7472C3A-80E2-4414-9C58-3C97D25B45EB}" sibTransId="{2C7278B3-4660-4EF7-95D7-382BDFD87619}"/>
    <dgm:cxn modelId="{9892BF13-E9C5-4ADC-BFA4-1371A2834B0B}" type="presOf" srcId="{81D49E79-D863-4E71-97A3-599C39322D64}" destId="{B5E6F473-A9B7-4F02-BB1D-DCDCB7405BCC}" srcOrd="0" destOrd="0" presId="urn:microsoft.com/office/officeart/2005/8/layout/process2"/>
    <dgm:cxn modelId="{51BC27E3-9FA8-4774-90BA-68C58B7CE89C}" type="presParOf" srcId="{66057955-CE0A-4563-A9B6-5EBC3041516A}" destId="{DFC02BFF-B117-4555-92E7-B88596D79DD8}" srcOrd="0" destOrd="0" presId="urn:microsoft.com/office/officeart/2005/8/layout/process2"/>
    <dgm:cxn modelId="{6B994253-48FB-4E12-AEAA-38C7EFD517EA}" type="presParOf" srcId="{66057955-CE0A-4563-A9B6-5EBC3041516A}" destId="{FD5522D6-3CF8-4E00-9EC8-C418AED9E46C}" srcOrd="1" destOrd="0" presId="urn:microsoft.com/office/officeart/2005/8/layout/process2"/>
    <dgm:cxn modelId="{B686248E-A28B-4E8F-BDC2-7AFA10EBF623}" type="presParOf" srcId="{FD5522D6-3CF8-4E00-9EC8-C418AED9E46C}" destId="{FFB57564-3E6E-4D1B-9BE0-860EB95274CF}" srcOrd="0" destOrd="0" presId="urn:microsoft.com/office/officeart/2005/8/layout/process2"/>
    <dgm:cxn modelId="{B5DB9C4E-B7EF-427B-9B71-6C9F9EDF0ADE}" type="presParOf" srcId="{66057955-CE0A-4563-A9B6-5EBC3041516A}" destId="{B5E6F473-A9B7-4F02-BB1D-DCDCB7405BCC}" srcOrd="2" destOrd="0" presId="urn:microsoft.com/office/officeart/2005/8/layout/process2"/>
    <dgm:cxn modelId="{B5816D24-EC60-4028-9E83-ADFC28DB4728}" type="presParOf" srcId="{66057955-CE0A-4563-A9B6-5EBC3041516A}" destId="{7CE7BBC9-6809-40A7-858D-FB22556D4C04}" srcOrd="3" destOrd="0" presId="urn:microsoft.com/office/officeart/2005/8/layout/process2"/>
    <dgm:cxn modelId="{0DFD391C-0597-407E-B917-FFE516F3C6FC}" type="presParOf" srcId="{7CE7BBC9-6809-40A7-858D-FB22556D4C04}" destId="{29C7FA42-B431-4444-AF8C-2B90808D6D98}" srcOrd="0" destOrd="0" presId="urn:microsoft.com/office/officeart/2005/8/layout/process2"/>
    <dgm:cxn modelId="{1A1B3B8B-0B36-4F7A-9B8D-1D3462980E89}" type="presParOf" srcId="{66057955-CE0A-4563-A9B6-5EBC3041516A}" destId="{5C112B99-542A-41C0-927B-88F8E2D55FAE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3BCA259-7A65-453C-9FB8-DE16535714F0}" type="doc">
      <dgm:prSet loTypeId="urn:microsoft.com/office/officeart/2005/8/layout/process2" loCatId="process" qsTypeId="urn:microsoft.com/office/officeart/2005/8/quickstyle/simple2" qsCatId="simple" csTypeId="urn:microsoft.com/office/officeart/2005/8/colors/accent1_1" csCatId="accent1" phldr="1"/>
      <dgm:spPr/>
    </dgm:pt>
    <dgm:pt modelId="{15E2C831-0FC3-4023-8566-D0C890E7E7F8}">
      <dgm:prSet phldrT="[Text]" custT="1"/>
      <dgm:spPr/>
      <dgm:t>
        <a:bodyPr/>
        <a:lstStyle/>
        <a:p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Budget Revision</a:t>
          </a:r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B57C25-CBA7-400F-A6EF-EE644A45C5B3}" type="parTrans" cxnId="{EC25F548-1CC1-4393-8044-032E42D1AD35}">
      <dgm:prSet/>
      <dgm:spPr/>
      <dgm:t>
        <a:bodyPr/>
        <a:lstStyle/>
        <a:p>
          <a:endParaRPr lang="en-US"/>
        </a:p>
      </dgm:t>
    </dgm:pt>
    <dgm:pt modelId="{73E33731-EBEF-40B1-AE44-222531C5D903}" type="sibTrans" cxnId="{EC25F548-1CC1-4393-8044-032E42D1AD35}">
      <dgm:prSet/>
      <dgm:spPr/>
      <dgm:t>
        <a:bodyPr/>
        <a:lstStyle/>
        <a:p>
          <a:endParaRPr lang="en-US"/>
        </a:p>
      </dgm:t>
    </dgm:pt>
    <dgm:pt modelId="{65D6AD83-28BA-4E03-8E1C-D2B71D924C64}">
      <dgm:prSet custT="1"/>
      <dgm:spPr/>
      <dgm:t>
        <a:bodyPr/>
        <a:lstStyle/>
        <a:p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Department Review</a:t>
          </a:r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27E0F7-2E80-45CF-ACEB-1EB5A3EDE521}" type="parTrans" cxnId="{6B54EC67-97B0-4E5E-A2D1-38CFEDC094AA}">
      <dgm:prSet/>
      <dgm:spPr/>
      <dgm:t>
        <a:bodyPr/>
        <a:lstStyle/>
        <a:p>
          <a:endParaRPr lang="en-US"/>
        </a:p>
      </dgm:t>
    </dgm:pt>
    <dgm:pt modelId="{7528DBB8-87B5-45CC-9030-57BF24E76EFE}" type="sibTrans" cxnId="{6B54EC67-97B0-4E5E-A2D1-38CFEDC094AA}">
      <dgm:prSet/>
      <dgm:spPr/>
      <dgm:t>
        <a:bodyPr/>
        <a:lstStyle/>
        <a:p>
          <a:endParaRPr lang="en-US"/>
        </a:p>
      </dgm:t>
    </dgm:pt>
    <dgm:pt modelId="{15330AE5-D198-430D-8C47-D1B28DFE2E9C}">
      <dgm:prSet custT="1"/>
      <dgm:spPr/>
      <dgm:t>
        <a:bodyPr/>
        <a:lstStyle/>
        <a:p>
          <a:r>
            <a:rPr lang="en-US" sz="1600" b="1" smtClean="0">
              <a:latin typeface="Arial" panose="020B0604020202020204" pitchFamily="34" charset="0"/>
              <a:cs typeface="Arial" panose="020B0604020202020204" pitchFamily="34" charset="0"/>
            </a:rPr>
            <a:t>Public Hearings</a:t>
          </a:r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9B39D0-5E13-4EB0-B986-57E6689E97A7}" type="parTrans" cxnId="{6383713E-F1A8-4C0F-9B50-D4FF924F92EC}">
      <dgm:prSet/>
      <dgm:spPr/>
      <dgm:t>
        <a:bodyPr/>
        <a:lstStyle/>
        <a:p>
          <a:endParaRPr lang="en-US"/>
        </a:p>
      </dgm:t>
    </dgm:pt>
    <dgm:pt modelId="{75AA28EE-A478-4B5F-8A96-83086D98B907}" type="sibTrans" cxnId="{6383713E-F1A8-4C0F-9B50-D4FF924F92EC}">
      <dgm:prSet/>
      <dgm:spPr/>
      <dgm:t>
        <a:bodyPr/>
        <a:lstStyle/>
        <a:p>
          <a:endParaRPr lang="en-US"/>
        </a:p>
      </dgm:t>
    </dgm:pt>
    <dgm:pt modelId="{C292E4A6-FD53-4CF5-A426-F9BF1AB39B45}" type="pres">
      <dgm:prSet presAssocID="{83BCA259-7A65-453C-9FB8-DE16535714F0}" presName="linearFlow" presStyleCnt="0">
        <dgm:presLayoutVars>
          <dgm:resizeHandles val="exact"/>
        </dgm:presLayoutVars>
      </dgm:prSet>
      <dgm:spPr/>
    </dgm:pt>
    <dgm:pt modelId="{7B8B81B7-543B-446F-AD4D-131596EFED9F}" type="pres">
      <dgm:prSet presAssocID="{65D6AD83-28BA-4E03-8E1C-D2B71D924C64}" presName="node" presStyleLbl="node1" presStyleIdx="0" presStyleCnt="3" custScaleX="1449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5EA3F1-83F0-470A-AE66-31DCDFA78FBF}" type="pres">
      <dgm:prSet presAssocID="{7528DBB8-87B5-45CC-9030-57BF24E76EFE}" presName="sibTrans" presStyleLbl="sibTrans2D1" presStyleIdx="0" presStyleCnt="2"/>
      <dgm:spPr/>
      <dgm:t>
        <a:bodyPr/>
        <a:lstStyle/>
        <a:p>
          <a:endParaRPr lang="en-US"/>
        </a:p>
      </dgm:t>
    </dgm:pt>
    <dgm:pt modelId="{E9AC3D61-F620-4917-9C29-0E73B44E6EF0}" type="pres">
      <dgm:prSet presAssocID="{7528DBB8-87B5-45CC-9030-57BF24E76EFE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CC872375-C68B-465F-AA5B-C26EC1DA8DEE}" type="pres">
      <dgm:prSet presAssocID="{15E2C831-0FC3-4023-8566-D0C890E7E7F8}" presName="node" presStyleLbl="node1" presStyleIdx="1" presStyleCnt="3" custScaleX="1449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7422E3-27D1-4EB0-9347-2564BFE0B5A9}" type="pres">
      <dgm:prSet presAssocID="{73E33731-EBEF-40B1-AE44-222531C5D903}" presName="sibTrans" presStyleLbl="sibTrans2D1" presStyleIdx="1" presStyleCnt="2"/>
      <dgm:spPr/>
      <dgm:t>
        <a:bodyPr/>
        <a:lstStyle/>
        <a:p>
          <a:endParaRPr lang="en-US"/>
        </a:p>
      </dgm:t>
    </dgm:pt>
    <dgm:pt modelId="{29C49906-CC6F-405D-A66C-3CB71639DDDC}" type="pres">
      <dgm:prSet presAssocID="{73E33731-EBEF-40B1-AE44-222531C5D903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44BF7BC6-3F7D-4F6E-ABF1-AF58B424E62F}" type="pres">
      <dgm:prSet presAssocID="{15330AE5-D198-430D-8C47-D1B28DFE2E9C}" presName="node" presStyleLbl="node1" presStyleIdx="2" presStyleCnt="3" custScaleX="1449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DEF748-DFDE-4188-9648-C45490F9DAA9}" type="presOf" srcId="{15330AE5-D198-430D-8C47-D1B28DFE2E9C}" destId="{44BF7BC6-3F7D-4F6E-ABF1-AF58B424E62F}" srcOrd="0" destOrd="0" presId="urn:microsoft.com/office/officeart/2005/8/layout/process2"/>
    <dgm:cxn modelId="{6B54EC67-97B0-4E5E-A2D1-38CFEDC094AA}" srcId="{83BCA259-7A65-453C-9FB8-DE16535714F0}" destId="{65D6AD83-28BA-4E03-8E1C-D2B71D924C64}" srcOrd="0" destOrd="0" parTransId="{D527E0F7-2E80-45CF-ACEB-1EB5A3EDE521}" sibTransId="{7528DBB8-87B5-45CC-9030-57BF24E76EFE}"/>
    <dgm:cxn modelId="{59F9D5D0-479D-45E8-B830-54BCB6D65D9A}" type="presOf" srcId="{73E33731-EBEF-40B1-AE44-222531C5D903}" destId="{29C49906-CC6F-405D-A66C-3CB71639DDDC}" srcOrd="1" destOrd="0" presId="urn:microsoft.com/office/officeart/2005/8/layout/process2"/>
    <dgm:cxn modelId="{F5810DAB-6098-4E10-855E-EB0DB4BCEBAE}" type="presOf" srcId="{73E33731-EBEF-40B1-AE44-222531C5D903}" destId="{F47422E3-27D1-4EB0-9347-2564BFE0B5A9}" srcOrd="0" destOrd="0" presId="urn:microsoft.com/office/officeart/2005/8/layout/process2"/>
    <dgm:cxn modelId="{035431D0-A16D-42F1-8D47-6FFF292EAFC5}" type="presOf" srcId="{65D6AD83-28BA-4E03-8E1C-D2B71D924C64}" destId="{7B8B81B7-543B-446F-AD4D-131596EFED9F}" srcOrd="0" destOrd="0" presId="urn:microsoft.com/office/officeart/2005/8/layout/process2"/>
    <dgm:cxn modelId="{EC25F548-1CC1-4393-8044-032E42D1AD35}" srcId="{83BCA259-7A65-453C-9FB8-DE16535714F0}" destId="{15E2C831-0FC3-4023-8566-D0C890E7E7F8}" srcOrd="1" destOrd="0" parTransId="{32B57C25-CBA7-400F-A6EF-EE644A45C5B3}" sibTransId="{73E33731-EBEF-40B1-AE44-222531C5D903}"/>
    <dgm:cxn modelId="{A8D97DF7-C9F0-4E97-A681-3D4E5103DC35}" type="presOf" srcId="{15E2C831-0FC3-4023-8566-D0C890E7E7F8}" destId="{CC872375-C68B-465F-AA5B-C26EC1DA8DEE}" srcOrd="0" destOrd="0" presId="urn:microsoft.com/office/officeart/2005/8/layout/process2"/>
    <dgm:cxn modelId="{0D24330E-5EA2-47FB-85BD-E507C10ED224}" type="presOf" srcId="{7528DBB8-87B5-45CC-9030-57BF24E76EFE}" destId="{1A5EA3F1-83F0-470A-AE66-31DCDFA78FBF}" srcOrd="0" destOrd="0" presId="urn:microsoft.com/office/officeart/2005/8/layout/process2"/>
    <dgm:cxn modelId="{77E620B1-FDC1-498F-BA2D-3347961D930F}" type="presOf" srcId="{7528DBB8-87B5-45CC-9030-57BF24E76EFE}" destId="{E9AC3D61-F620-4917-9C29-0E73B44E6EF0}" srcOrd="1" destOrd="0" presId="urn:microsoft.com/office/officeart/2005/8/layout/process2"/>
    <dgm:cxn modelId="{C2117A04-48D6-47F3-BBEB-2A4183495A29}" type="presOf" srcId="{83BCA259-7A65-453C-9FB8-DE16535714F0}" destId="{C292E4A6-FD53-4CF5-A426-F9BF1AB39B45}" srcOrd="0" destOrd="0" presId="urn:microsoft.com/office/officeart/2005/8/layout/process2"/>
    <dgm:cxn modelId="{6383713E-F1A8-4C0F-9B50-D4FF924F92EC}" srcId="{83BCA259-7A65-453C-9FB8-DE16535714F0}" destId="{15330AE5-D198-430D-8C47-D1B28DFE2E9C}" srcOrd="2" destOrd="0" parTransId="{BF9B39D0-5E13-4EB0-B986-57E6689E97A7}" sibTransId="{75AA28EE-A478-4B5F-8A96-83086D98B907}"/>
    <dgm:cxn modelId="{AC293822-9DFB-4328-887A-7CEB3F8F64FB}" type="presParOf" srcId="{C292E4A6-FD53-4CF5-A426-F9BF1AB39B45}" destId="{7B8B81B7-543B-446F-AD4D-131596EFED9F}" srcOrd="0" destOrd="0" presId="urn:microsoft.com/office/officeart/2005/8/layout/process2"/>
    <dgm:cxn modelId="{53DD376D-6FBF-40B5-9C3B-E5CE49872D31}" type="presParOf" srcId="{C292E4A6-FD53-4CF5-A426-F9BF1AB39B45}" destId="{1A5EA3F1-83F0-470A-AE66-31DCDFA78FBF}" srcOrd="1" destOrd="0" presId="urn:microsoft.com/office/officeart/2005/8/layout/process2"/>
    <dgm:cxn modelId="{4FE77054-B722-4D0C-9CC1-DED1F6278E0D}" type="presParOf" srcId="{1A5EA3F1-83F0-470A-AE66-31DCDFA78FBF}" destId="{E9AC3D61-F620-4917-9C29-0E73B44E6EF0}" srcOrd="0" destOrd="0" presId="urn:microsoft.com/office/officeart/2005/8/layout/process2"/>
    <dgm:cxn modelId="{0F108259-93A0-4F7E-9610-E69554C4F38B}" type="presParOf" srcId="{C292E4A6-FD53-4CF5-A426-F9BF1AB39B45}" destId="{CC872375-C68B-465F-AA5B-C26EC1DA8DEE}" srcOrd="2" destOrd="0" presId="urn:microsoft.com/office/officeart/2005/8/layout/process2"/>
    <dgm:cxn modelId="{6C532999-5D3C-4E58-83AC-648DD1B301AF}" type="presParOf" srcId="{C292E4A6-FD53-4CF5-A426-F9BF1AB39B45}" destId="{F47422E3-27D1-4EB0-9347-2564BFE0B5A9}" srcOrd="3" destOrd="0" presId="urn:microsoft.com/office/officeart/2005/8/layout/process2"/>
    <dgm:cxn modelId="{4A348ED2-44D8-4F66-822F-363C5909C438}" type="presParOf" srcId="{F47422E3-27D1-4EB0-9347-2564BFE0B5A9}" destId="{29C49906-CC6F-405D-A66C-3CB71639DDDC}" srcOrd="0" destOrd="0" presId="urn:microsoft.com/office/officeart/2005/8/layout/process2"/>
    <dgm:cxn modelId="{38B28A29-077C-4578-B449-55E43B5D7B0E}" type="presParOf" srcId="{C292E4A6-FD53-4CF5-A426-F9BF1AB39B45}" destId="{44BF7BC6-3F7D-4F6E-ABF1-AF58B424E62F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3BCA259-7A65-453C-9FB8-DE16535714F0}" type="doc">
      <dgm:prSet loTypeId="urn:microsoft.com/office/officeart/2005/8/layout/process2" loCatId="process" qsTypeId="urn:microsoft.com/office/officeart/2005/8/quickstyle/simple2" qsCatId="simple" csTypeId="urn:microsoft.com/office/officeart/2005/8/colors/accent1_1" csCatId="accent1" phldr="1"/>
      <dgm:spPr/>
    </dgm:pt>
    <dgm:pt modelId="{EDCB1E14-BA84-495C-96D5-FAD8E3F2F837}">
      <dgm:prSet phldrT="[Text]" custT="1"/>
      <dgm:spPr/>
      <dgm:t>
        <a:bodyPr/>
        <a:lstStyle/>
        <a:p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Town Meeting</a:t>
          </a:r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A4EB74-1F0B-41B9-AF86-C4B7DDC9300A}" type="parTrans" cxnId="{489F47D1-26DA-4F14-B4F3-6EE3E3D0FF72}">
      <dgm:prSet/>
      <dgm:spPr/>
      <dgm:t>
        <a:bodyPr/>
        <a:lstStyle/>
        <a:p>
          <a:endParaRPr lang="en-US"/>
        </a:p>
      </dgm:t>
    </dgm:pt>
    <dgm:pt modelId="{8FBA5761-83A4-4208-B2D7-B674096C5646}" type="sibTrans" cxnId="{489F47D1-26DA-4F14-B4F3-6EE3E3D0FF72}">
      <dgm:prSet/>
      <dgm:spPr/>
      <dgm:t>
        <a:bodyPr/>
        <a:lstStyle/>
        <a:p>
          <a:endParaRPr lang="en-US"/>
        </a:p>
      </dgm:t>
    </dgm:pt>
    <dgm:pt modelId="{200DB1BE-0E4A-4459-A63D-1774BD5993FD}">
      <dgm:prSet custT="1"/>
      <dgm:spPr/>
      <dgm:t>
        <a:bodyPr/>
        <a:lstStyle/>
        <a:p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Adoption by Policy Boards</a:t>
          </a:r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811BB8-B0AD-44B8-9F63-36DBD62917EC}" type="parTrans" cxnId="{3083A8DB-9D1F-46EE-8DC2-4B8EF83C5E4F}">
      <dgm:prSet/>
      <dgm:spPr/>
      <dgm:t>
        <a:bodyPr/>
        <a:lstStyle/>
        <a:p>
          <a:endParaRPr lang="en-US"/>
        </a:p>
      </dgm:t>
    </dgm:pt>
    <dgm:pt modelId="{E589E3A5-C4A4-4310-B972-DEFFCD3E2987}" type="sibTrans" cxnId="{3083A8DB-9D1F-46EE-8DC2-4B8EF83C5E4F}">
      <dgm:prSet/>
      <dgm:spPr/>
      <dgm:t>
        <a:bodyPr/>
        <a:lstStyle/>
        <a:p>
          <a:endParaRPr lang="en-US"/>
        </a:p>
      </dgm:t>
    </dgm:pt>
    <dgm:pt modelId="{A0D5685E-68A0-4290-8931-8A2E4CC34495}">
      <dgm:prSet custT="1"/>
      <dgm:spPr/>
      <dgm:t>
        <a:bodyPr/>
        <a:lstStyle/>
        <a:p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Publish Final Budget</a:t>
          </a:r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FB3F54-810F-45FC-A480-8C877A13356A}" type="parTrans" cxnId="{F0D6F97E-9161-4B92-9760-125092722572}">
      <dgm:prSet/>
      <dgm:spPr/>
      <dgm:t>
        <a:bodyPr/>
        <a:lstStyle/>
        <a:p>
          <a:endParaRPr lang="en-US"/>
        </a:p>
      </dgm:t>
    </dgm:pt>
    <dgm:pt modelId="{8E686C1A-B602-489C-9BAC-F9607118E300}" type="sibTrans" cxnId="{F0D6F97E-9161-4B92-9760-125092722572}">
      <dgm:prSet/>
      <dgm:spPr/>
      <dgm:t>
        <a:bodyPr/>
        <a:lstStyle/>
        <a:p>
          <a:endParaRPr lang="en-US"/>
        </a:p>
      </dgm:t>
    </dgm:pt>
    <dgm:pt modelId="{70C5D2FC-4466-40BB-8F0A-8BF3325FFB63}" type="pres">
      <dgm:prSet presAssocID="{83BCA259-7A65-453C-9FB8-DE16535714F0}" presName="linearFlow" presStyleCnt="0">
        <dgm:presLayoutVars>
          <dgm:resizeHandles val="exact"/>
        </dgm:presLayoutVars>
      </dgm:prSet>
      <dgm:spPr/>
    </dgm:pt>
    <dgm:pt modelId="{2F4976F6-D62C-4432-8C1E-579CA307EA41}" type="pres">
      <dgm:prSet presAssocID="{200DB1BE-0E4A-4459-A63D-1774BD5993FD}" presName="node" presStyleLbl="node1" presStyleIdx="0" presStyleCnt="3" custScaleX="1398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D27CB3-67DD-4349-AA6F-75B9B310D893}" type="pres">
      <dgm:prSet presAssocID="{E589E3A5-C4A4-4310-B972-DEFFCD3E2987}" presName="sibTrans" presStyleLbl="sibTrans2D1" presStyleIdx="0" presStyleCnt="2"/>
      <dgm:spPr/>
      <dgm:t>
        <a:bodyPr/>
        <a:lstStyle/>
        <a:p>
          <a:endParaRPr lang="en-US"/>
        </a:p>
      </dgm:t>
    </dgm:pt>
    <dgm:pt modelId="{86297C88-479B-4B37-9077-E89B8C49CD83}" type="pres">
      <dgm:prSet presAssocID="{E589E3A5-C4A4-4310-B972-DEFFCD3E2987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BFC68165-8D99-4BDF-AFB7-253370FB4208}" type="pres">
      <dgm:prSet presAssocID="{A0D5685E-68A0-4290-8931-8A2E4CC34495}" presName="node" presStyleLbl="node1" presStyleIdx="1" presStyleCnt="3" custScaleX="1398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F177A1-E675-412F-B516-F4536D1A886E}" type="pres">
      <dgm:prSet presAssocID="{8E686C1A-B602-489C-9BAC-F9607118E300}" presName="sibTrans" presStyleLbl="sibTrans2D1" presStyleIdx="1" presStyleCnt="2"/>
      <dgm:spPr/>
      <dgm:t>
        <a:bodyPr/>
        <a:lstStyle/>
        <a:p>
          <a:endParaRPr lang="en-US"/>
        </a:p>
      </dgm:t>
    </dgm:pt>
    <dgm:pt modelId="{64A1D1A9-0AB9-4768-884C-480139FCCABE}" type="pres">
      <dgm:prSet presAssocID="{8E686C1A-B602-489C-9BAC-F9607118E300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63216E39-8B76-473F-BF7C-93EE1B0E5770}" type="pres">
      <dgm:prSet presAssocID="{EDCB1E14-BA84-495C-96D5-FAD8E3F2F837}" presName="node" presStyleLbl="node1" presStyleIdx="2" presStyleCnt="3" custScaleX="1398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B5B4A4-5F2F-4A3D-A930-82C2D113344D}" type="presOf" srcId="{200DB1BE-0E4A-4459-A63D-1774BD5993FD}" destId="{2F4976F6-D62C-4432-8C1E-579CA307EA41}" srcOrd="0" destOrd="0" presId="urn:microsoft.com/office/officeart/2005/8/layout/process2"/>
    <dgm:cxn modelId="{11A1BFC2-1CF2-4462-BA23-43D71A76B944}" type="presOf" srcId="{E589E3A5-C4A4-4310-B972-DEFFCD3E2987}" destId="{D9D27CB3-67DD-4349-AA6F-75B9B310D893}" srcOrd="0" destOrd="0" presId="urn:microsoft.com/office/officeart/2005/8/layout/process2"/>
    <dgm:cxn modelId="{F0D6F97E-9161-4B92-9760-125092722572}" srcId="{83BCA259-7A65-453C-9FB8-DE16535714F0}" destId="{A0D5685E-68A0-4290-8931-8A2E4CC34495}" srcOrd="1" destOrd="0" parTransId="{15FB3F54-810F-45FC-A480-8C877A13356A}" sibTransId="{8E686C1A-B602-489C-9BAC-F9607118E300}"/>
    <dgm:cxn modelId="{7DAE5571-C373-4E30-942B-875D2D016E34}" type="presOf" srcId="{EDCB1E14-BA84-495C-96D5-FAD8E3F2F837}" destId="{63216E39-8B76-473F-BF7C-93EE1B0E5770}" srcOrd="0" destOrd="0" presId="urn:microsoft.com/office/officeart/2005/8/layout/process2"/>
    <dgm:cxn modelId="{A047504F-AB8C-419A-89CA-B290871DADF5}" type="presOf" srcId="{8E686C1A-B602-489C-9BAC-F9607118E300}" destId="{64A1D1A9-0AB9-4768-884C-480139FCCABE}" srcOrd="1" destOrd="0" presId="urn:microsoft.com/office/officeart/2005/8/layout/process2"/>
    <dgm:cxn modelId="{FFCF8E51-BD77-4933-9188-3F3F07F453E9}" type="presOf" srcId="{8E686C1A-B602-489C-9BAC-F9607118E300}" destId="{32F177A1-E675-412F-B516-F4536D1A886E}" srcOrd="0" destOrd="0" presId="urn:microsoft.com/office/officeart/2005/8/layout/process2"/>
    <dgm:cxn modelId="{3083A8DB-9D1F-46EE-8DC2-4B8EF83C5E4F}" srcId="{83BCA259-7A65-453C-9FB8-DE16535714F0}" destId="{200DB1BE-0E4A-4459-A63D-1774BD5993FD}" srcOrd="0" destOrd="0" parTransId="{C4811BB8-B0AD-44B8-9F63-36DBD62917EC}" sibTransId="{E589E3A5-C4A4-4310-B972-DEFFCD3E2987}"/>
    <dgm:cxn modelId="{489F47D1-26DA-4F14-B4F3-6EE3E3D0FF72}" srcId="{83BCA259-7A65-453C-9FB8-DE16535714F0}" destId="{EDCB1E14-BA84-495C-96D5-FAD8E3F2F837}" srcOrd="2" destOrd="0" parTransId="{79A4EB74-1F0B-41B9-AF86-C4B7DDC9300A}" sibTransId="{8FBA5761-83A4-4208-B2D7-B674096C5646}"/>
    <dgm:cxn modelId="{6EBBE250-EEFF-4874-96BE-79CE1EDB08D8}" type="presOf" srcId="{A0D5685E-68A0-4290-8931-8A2E4CC34495}" destId="{BFC68165-8D99-4BDF-AFB7-253370FB4208}" srcOrd="0" destOrd="0" presId="urn:microsoft.com/office/officeart/2005/8/layout/process2"/>
    <dgm:cxn modelId="{372716B3-EA75-4FD7-8172-8225C550991C}" type="presOf" srcId="{83BCA259-7A65-453C-9FB8-DE16535714F0}" destId="{70C5D2FC-4466-40BB-8F0A-8BF3325FFB63}" srcOrd="0" destOrd="0" presId="urn:microsoft.com/office/officeart/2005/8/layout/process2"/>
    <dgm:cxn modelId="{D288F70E-91C5-4650-B765-7FC405157BDD}" type="presOf" srcId="{E589E3A5-C4A4-4310-B972-DEFFCD3E2987}" destId="{86297C88-479B-4B37-9077-E89B8C49CD83}" srcOrd="1" destOrd="0" presId="urn:microsoft.com/office/officeart/2005/8/layout/process2"/>
    <dgm:cxn modelId="{39BF425B-B956-43B3-94BE-0C1EB936E236}" type="presParOf" srcId="{70C5D2FC-4466-40BB-8F0A-8BF3325FFB63}" destId="{2F4976F6-D62C-4432-8C1E-579CA307EA41}" srcOrd="0" destOrd="0" presId="urn:microsoft.com/office/officeart/2005/8/layout/process2"/>
    <dgm:cxn modelId="{8EBE408D-B289-454B-B1C5-11418252060A}" type="presParOf" srcId="{70C5D2FC-4466-40BB-8F0A-8BF3325FFB63}" destId="{D9D27CB3-67DD-4349-AA6F-75B9B310D893}" srcOrd="1" destOrd="0" presId="urn:microsoft.com/office/officeart/2005/8/layout/process2"/>
    <dgm:cxn modelId="{C0D9C538-1FAD-4349-8F34-0D45B7115D83}" type="presParOf" srcId="{D9D27CB3-67DD-4349-AA6F-75B9B310D893}" destId="{86297C88-479B-4B37-9077-E89B8C49CD83}" srcOrd="0" destOrd="0" presId="urn:microsoft.com/office/officeart/2005/8/layout/process2"/>
    <dgm:cxn modelId="{FDA7284D-E5FD-4FE3-A69C-5479C80E53D7}" type="presParOf" srcId="{70C5D2FC-4466-40BB-8F0A-8BF3325FFB63}" destId="{BFC68165-8D99-4BDF-AFB7-253370FB4208}" srcOrd="2" destOrd="0" presId="urn:microsoft.com/office/officeart/2005/8/layout/process2"/>
    <dgm:cxn modelId="{2F52EFB6-E98B-433B-B69F-656EF0BDF226}" type="presParOf" srcId="{70C5D2FC-4466-40BB-8F0A-8BF3325FFB63}" destId="{32F177A1-E675-412F-B516-F4536D1A886E}" srcOrd="3" destOrd="0" presId="urn:microsoft.com/office/officeart/2005/8/layout/process2"/>
    <dgm:cxn modelId="{CBD6E5DD-4A41-4A92-A86B-590AFAE9E1A3}" type="presParOf" srcId="{32F177A1-E675-412F-B516-F4536D1A886E}" destId="{64A1D1A9-0AB9-4768-884C-480139FCCABE}" srcOrd="0" destOrd="0" presId="urn:microsoft.com/office/officeart/2005/8/layout/process2"/>
    <dgm:cxn modelId="{A80B6E06-F4AA-4FBF-AA8F-5512B4A8FFEC}" type="presParOf" srcId="{70C5D2FC-4466-40BB-8F0A-8BF3325FFB63}" destId="{63216E39-8B76-473F-BF7C-93EE1B0E5770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D86079-E984-4BF2-A5C4-85CCA06111C6}">
      <dsp:nvSpPr>
        <dsp:cNvPr id="0" name=""/>
        <dsp:cNvSpPr/>
      </dsp:nvSpPr>
      <dsp:spPr>
        <a:xfrm>
          <a:off x="1437235" y="218440"/>
          <a:ext cx="3413760" cy="3627120"/>
        </a:xfrm>
        <a:prstGeom prst="pie">
          <a:avLst>
            <a:gd name="adj1" fmla="val 16200000"/>
            <a:gd name="adj2" fmla="val 180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5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5">
              <a:hueOff val="0"/>
              <a:satOff val="0"/>
              <a:lumOff val="0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Database and  Tax Map Maintenance</a:t>
          </a:r>
          <a:endParaRPr lang="en-US" sz="1900" kern="1200" dirty="0"/>
        </a:p>
      </dsp:txBody>
      <dsp:txXfrm>
        <a:off x="3236368" y="987044"/>
        <a:ext cx="1219200" cy="1079500"/>
      </dsp:txXfrm>
    </dsp:sp>
    <dsp:sp modelId="{B0CFA78B-B0E2-4EA6-8B9E-F8D72B5E42C5}">
      <dsp:nvSpPr>
        <dsp:cNvPr id="0" name=""/>
        <dsp:cNvSpPr/>
      </dsp:nvSpPr>
      <dsp:spPr>
        <a:xfrm>
          <a:off x="1321217" y="609603"/>
          <a:ext cx="3413760" cy="3139430"/>
        </a:xfrm>
        <a:prstGeom prst="pie">
          <a:avLst>
            <a:gd name="adj1" fmla="val 1800000"/>
            <a:gd name="adj2" fmla="val 900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-4966938"/>
                <a:satOff val="19906"/>
                <a:lumOff val="4314"/>
                <a:alphaOff val="0"/>
                <a:shade val="22000"/>
                <a:satMod val="160000"/>
              </a:schemeClr>
              <a:schemeClr val="accent5">
                <a:hueOff val="-4966938"/>
                <a:satOff val="19906"/>
                <a:lumOff val="4314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5">
              <a:hueOff val="-4966938"/>
              <a:satOff val="19906"/>
              <a:lumOff val="4314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Valuation</a:t>
          </a:r>
          <a:endParaRPr lang="en-US" sz="1900" kern="1200" dirty="0"/>
        </a:p>
      </dsp:txBody>
      <dsp:txXfrm>
        <a:off x="2134017" y="2646495"/>
        <a:ext cx="1828800" cy="822231"/>
      </dsp:txXfrm>
    </dsp:sp>
    <dsp:sp modelId="{FFDE19CF-5220-42DC-AF4D-48A7F8201193}">
      <dsp:nvSpPr>
        <dsp:cNvPr id="0" name=""/>
        <dsp:cNvSpPr/>
      </dsp:nvSpPr>
      <dsp:spPr>
        <a:xfrm>
          <a:off x="1219196" y="304808"/>
          <a:ext cx="3516992" cy="3413760"/>
        </a:xfrm>
        <a:prstGeom prst="pie">
          <a:avLst>
            <a:gd name="adj1" fmla="val 9000000"/>
            <a:gd name="adj2" fmla="val 1620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-9933876"/>
                <a:satOff val="39811"/>
                <a:lumOff val="8628"/>
                <a:alphaOff val="0"/>
                <a:shade val="22000"/>
                <a:satMod val="160000"/>
              </a:schemeClr>
              <a:schemeClr val="accent5">
                <a:hueOff val="-9933876"/>
                <a:satOff val="39811"/>
                <a:lumOff val="8628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5">
              <a:hueOff val="-9933876"/>
              <a:satOff val="39811"/>
              <a:lumOff val="8628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Classification</a:t>
          </a:r>
          <a:endParaRPr lang="en-US" sz="2000" kern="1200" dirty="0"/>
        </a:p>
      </dsp:txBody>
      <dsp:txXfrm>
        <a:off x="1626581" y="1028200"/>
        <a:ext cx="1256068" cy="1016000"/>
      </dsp:txXfrm>
    </dsp:sp>
    <dsp:sp modelId="{0C9FD818-E37E-4656-BE16-1935FBB8AED7}">
      <dsp:nvSpPr>
        <dsp:cNvPr id="0" name=""/>
        <dsp:cNvSpPr/>
      </dsp:nvSpPr>
      <dsp:spPr>
        <a:xfrm>
          <a:off x="1226188" y="112596"/>
          <a:ext cx="3836416" cy="383641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5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5">
              <a:hueOff val="0"/>
              <a:satOff val="0"/>
              <a:lumOff val="0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EAF3A17-4D40-4FB8-BC70-F366B66DD3C3}">
      <dsp:nvSpPr>
        <dsp:cNvPr id="0" name=""/>
        <dsp:cNvSpPr/>
      </dsp:nvSpPr>
      <dsp:spPr>
        <a:xfrm>
          <a:off x="1109889" y="262224"/>
          <a:ext cx="3836416" cy="383641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-4966938"/>
                <a:satOff val="19906"/>
                <a:lumOff val="4314"/>
                <a:alphaOff val="0"/>
                <a:shade val="22000"/>
                <a:satMod val="160000"/>
              </a:schemeClr>
              <a:schemeClr val="accent5">
                <a:hueOff val="-4966938"/>
                <a:satOff val="19906"/>
                <a:lumOff val="4314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5">
              <a:hueOff val="-4966938"/>
              <a:satOff val="19906"/>
              <a:lumOff val="4314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D64514-D391-4CAB-A0FD-05E0F8F8FE54}">
      <dsp:nvSpPr>
        <dsp:cNvPr id="0" name=""/>
        <dsp:cNvSpPr/>
      </dsp:nvSpPr>
      <dsp:spPr>
        <a:xfrm>
          <a:off x="1058642" y="93480"/>
          <a:ext cx="3836416" cy="383641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-9933876"/>
                <a:satOff val="39811"/>
                <a:lumOff val="8628"/>
                <a:alphaOff val="0"/>
                <a:shade val="22000"/>
                <a:satMod val="160000"/>
              </a:schemeClr>
              <a:schemeClr val="accent5">
                <a:hueOff val="-9933876"/>
                <a:satOff val="39811"/>
                <a:lumOff val="8628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5">
              <a:hueOff val="-9933876"/>
              <a:satOff val="39811"/>
              <a:lumOff val="8628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C02BFF-B117-4555-92E7-B88596D79DD8}">
      <dsp:nvSpPr>
        <dsp:cNvPr id="0" name=""/>
        <dsp:cNvSpPr/>
      </dsp:nvSpPr>
      <dsp:spPr>
        <a:xfrm>
          <a:off x="579473" y="0"/>
          <a:ext cx="1791360" cy="7305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Develop Guidelines </a:t>
          </a:r>
          <a:endParaRPr lang="en-US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0869" y="21396"/>
        <a:ext cx="1748568" cy="687737"/>
      </dsp:txXfrm>
    </dsp:sp>
    <dsp:sp modelId="{FD5522D6-3CF8-4E00-9EC8-C418AED9E46C}">
      <dsp:nvSpPr>
        <dsp:cNvPr id="0" name=""/>
        <dsp:cNvSpPr/>
      </dsp:nvSpPr>
      <dsp:spPr>
        <a:xfrm rot="5400000">
          <a:off x="1338179" y="748792"/>
          <a:ext cx="273948" cy="3287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-5400000">
        <a:off x="1376532" y="776187"/>
        <a:ext cx="197242" cy="191764"/>
      </dsp:txXfrm>
    </dsp:sp>
    <dsp:sp modelId="{B5E6F473-A9B7-4F02-BB1D-DCDCB7405BCC}">
      <dsp:nvSpPr>
        <dsp:cNvPr id="0" name=""/>
        <dsp:cNvSpPr/>
      </dsp:nvSpPr>
      <dsp:spPr>
        <a:xfrm>
          <a:off x="579473" y="1095794"/>
          <a:ext cx="1791360" cy="7305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Issue Materials</a:t>
          </a:r>
          <a:endParaRPr lang="en-US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0869" y="1117190"/>
        <a:ext cx="1748568" cy="687737"/>
      </dsp:txXfrm>
    </dsp:sp>
    <dsp:sp modelId="{7CE7BBC9-6809-40A7-858D-FB22556D4C04}">
      <dsp:nvSpPr>
        <dsp:cNvPr id="0" name=""/>
        <dsp:cNvSpPr/>
      </dsp:nvSpPr>
      <dsp:spPr>
        <a:xfrm rot="5400000">
          <a:off x="1338179" y="1844587"/>
          <a:ext cx="273948" cy="3287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-5400000">
        <a:off x="1376532" y="1871982"/>
        <a:ext cx="197242" cy="191764"/>
      </dsp:txXfrm>
    </dsp:sp>
    <dsp:sp modelId="{5C112B99-542A-41C0-927B-88F8E2D55FAE}">
      <dsp:nvSpPr>
        <dsp:cNvPr id="0" name=""/>
        <dsp:cNvSpPr/>
      </dsp:nvSpPr>
      <dsp:spPr>
        <a:xfrm>
          <a:off x="579473" y="2191589"/>
          <a:ext cx="1791360" cy="7305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Collect Submissions</a:t>
          </a:r>
          <a:endParaRPr lang="en-US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0869" y="2212985"/>
        <a:ext cx="1748568" cy="6877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B81B7-543B-446F-AD4D-131596EFED9F}">
      <dsp:nvSpPr>
        <dsp:cNvPr id="0" name=""/>
        <dsp:cNvSpPr/>
      </dsp:nvSpPr>
      <dsp:spPr>
        <a:xfrm>
          <a:off x="260675" y="0"/>
          <a:ext cx="1928044" cy="7387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Department Review</a:t>
          </a:r>
          <a:endParaRPr lang="en-US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2314" y="21639"/>
        <a:ext cx="1884766" cy="695517"/>
      </dsp:txXfrm>
    </dsp:sp>
    <dsp:sp modelId="{1A5EA3F1-83F0-470A-AE66-31DCDFA78FBF}">
      <dsp:nvSpPr>
        <dsp:cNvPr id="0" name=""/>
        <dsp:cNvSpPr/>
      </dsp:nvSpPr>
      <dsp:spPr>
        <a:xfrm rot="5400000">
          <a:off x="1086173" y="757265"/>
          <a:ext cx="277048" cy="3324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-5400000">
        <a:off x="1124960" y="784970"/>
        <a:ext cx="199474" cy="193934"/>
      </dsp:txXfrm>
    </dsp:sp>
    <dsp:sp modelId="{CC872375-C68B-465F-AA5B-C26EC1DA8DEE}">
      <dsp:nvSpPr>
        <dsp:cNvPr id="0" name=""/>
        <dsp:cNvSpPr/>
      </dsp:nvSpPr>
      <dsp:spPr>
        <a:xfrm>
          <a:off x="260675" y="1108193"/>
          <a:ext cx="1928044" cy="7387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Budget Revision</a:t>
          </a:r>
          <a:endParaRPr lang="en-US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2314" y="1129832"/>
        <a:ext cx="1884766" cy="695517"/>
      </dsp:txXfrm>
    </dsp:sp>
    <dsp:sp modelId="{F47422E3-27D1-4EB0-9347-2564BFE0B5A9}">
      <dsp:nvSpPr>
        <dsp:cNvPr id="0" name=""/>
        <dsp:cNvSpPr/>
      </dsp:nvSpPr>
      <dsp:spPr>
        <a:xfrm rot="5400000">
          <a:off x="1086173" y="1865459"/>
          <a:ext cx="277048" cy="3324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-5400000">
        <a:off x="1124960" y="1893164"/>
        <a:ext cx="199474" cy="193934"/>
      </dsp:txXfrm>
    </dsp:sp>
    <dsp:sp modelId="{44BF7BC6-3F7D-4F6E-ABF1-AF58B424E62F}">
      <dsp:nvSpPr>
        <dsp:cNvPr id="0" name=""/>
        <dsp:cNvSpPr/>
      </dsp:nvSpPr>
      <dsp:spPr>
        <a:xfrm>
          <a:off x="260675" y="2216387"/>
          <a:ext cx="1928044" cy="7387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>
              <a:latin typeface="Arial" panose="020B0604020202020204" pitchFamily="34" charset="0"/>
              <a:cs typeface="Arial" panose="020B0604020202020204" pitchFamily="34" charset="0"/>
            </a:rPr>
            <a:t>Public Hearings</a:t>
          </a:r>
          <a:endParaRPr lang="en-US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2314" y="2238026"/>
        <a:ext cx="1884766" cy="6955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4976F6-D62C-4432-8C1E-579CA307EA41}">
      <dsp:nvSpPr>
        <dsp:cNvPr id="0" name=""/>
        <dsp:cNvSpPr/>
      </dsp:nvSpPr>
      <dsp:spPr>
        <a:xfrm>
          <a:off x="269531" y="0"/>
          <a:ext cx="2163379" cy="7456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Adoption by Policy Boards</a:t>
          </a:r>
          <a:endParaRPr lang="en-US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1370" y="21839"/>
        <a:ext cx="2119701" cy="701952"/>
      </dsp:txXfrm>
    </dsp:sp>
    <dsp:sp modelId="{D9D27CB3-67DD-4349-AA6F-75B9B310D893}">
      <dsp:nvSpPr>
        <dsp:cNvPr id="0" name=""/>
        <dsp:cNvSpPr/>
      </dsp:nvSpPr>
      <dsp:spPr>
        <a:xfrm rot="5400000">
          <a:off x="1211415" y="764271"/>
          <a:ext cx="279611" cy="3355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-5400000">
        <a:off x="1250562" y="792232"/>
        <a:ext cx="201319" cy="195728"/>
      </dsp:txXfrm>
    </dsp:sp>
    <dsp:sp modelId="{BFC68165-8D99-4BDF-AFB7-253370FB4208}">
      <dsp:nvSpPr>
        <dsp:cNvPr id="0" name=""/>
        <dsp:cNvSpPr/>
      </dsp:nvSpPr>
      <dsp:spPr>
        <a:xfrm>
          <a:off x="269531" y="1118445"/>
          <a:ext cx="2163379" cy="7456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Publish Final Budget</a:t>
          </a:r>
          <a:endParaRPr lang="en-US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1370" y="1140284"/>
        <a:ext cx="2119701" cy="701952"/>
      </dsp:txXfrm>
    </dsp:sp>
    <dsp:sp modelId="{32F177A1-E675-412F-B516-F4536D1A886E}">
      <dsp:nvSpPr>
        <dsp:cNvPr id="0" name=""/>
        <dsp:cNvSpPr/>
      </dsp:nvSpPr>
      <dsp:spPr>
        <a:xfrm rot="5400000">
          <a:off x="1211415" y="1882716"/>
          <a:ext cx="279611" cy="3355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-5400000">
        <a:off x="1250562" y="1910677"/>
        <a:ext cx="201319" cy="195728"/>
      </dsp:txXfrm>
    </dsp:sp>
    <dsp:sp modelId="{63216E39-8B76-473F-BF7C-93EE1B0E5770}">
      <dsp:nvSpPr>
        <dsp:cNvPr id="0" name=""/>
        <dsp:cNvSpPr/>
      </dsp:nvSpPr>
      <dsp:spPr>
        <a:xfrm>
          <a:off x="269531" y="2236890"/>
          <a:ext cx="2163379" cy="7456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Town Meeting</a:t>
          </a:r>
          <a:endParaRPr lang="en-US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1370" y="2258729"/>
        <a:ext cx="2119701" cy="7019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C02BFF-B117-4555-92E7-B88596D79DD8}">
      <dsp:nvSpPr>
        <dsp:cNvPr id="0" name=""/>
        <dsp:cNvSpPr/>
      </dsp:nvSpPr>
      <dsp:spPr>
        <a:xfrm>
          <a:off x="579473" y="0"/>
          <a:ext cx="1791360" cy="7305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Develop Guidelines </a:t>
          </a:r>
          <a:endParaRPr lang="en-US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0869" y="21396"/>
        <a:ext cx="1748568" cy="687737"/>
      </dsp:txXfrm>
    </dsp:sp>
    <dsp:sp modelId="{FD5522D6-3CF8-4E00-9EC8-C418AED9E46C}">
      <dsp:nvSpPr>
        <dsp:cNvPr id="0" name=""/>
        <dsp:cNvSpPr/>
      </dsp:nvSpPr>
      <dsp:spPr>
        <a:xfrm rot="5400000">
          <a:off x="1338179" y="748792"/>
          <a:ext cx="273948" cy="3287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-5400000">
        <a:off x="1376532" y="776187"/>
        <a:ext cx="197242" cy="191764"/>
      </dsp:txXfrm>
    </dsp:sp>
    <dsp:sp modelId="{B5E6F473-A9B7-4F02-BB1D-DCDCB7405BCC}">
      <dsp:nvSpPr>
        <dsp:cNvPr id="0" name=""/>
        <dsp:cNvSpPr/>
      </dsp:nvSpPr>
      <dsp:spPr>
        <a:xfrm>
          <a:off x="579473" y="1095794"/>
          <a:ext cx="1791360" cy="7305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Issue Materials</a:t>
          </a:r>
          <a:endParaRPr lang="en-US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0869" y="1117190"/>
        <a:ext cx="1748568" cy="687737"/>
      </dsp:txXfrm>
    </dsp:sp>
    <dsp:sp modelId="{7CE7BBC9-6809-40A7-858D-FB22556D4C04}">
      <dsp:nvSpPr>
        <dsp:cNvPr id="0" name=""/>
        <dsp:cNvSpPr/>
      </dsp:nvSpPr>
      <dsp:spPr>
        <a:xfrm rot="5400000">
          <a:off x="1338179" y="1844587"/>
          <a:ext cx="273948" cy="3287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-5400000">
        <a:off x="1376532" y="1871982"/>
        <a:ext cx="197242" cy="191764"/>
      </dsp:txXfrm>
    </dsp:sp>
    <dsp:sp modelId="{5C112B99-542A-41C0-927B-88F8E2D55FAE}">
      <dsp:nvSpPr>
        <dsp:cNvPr id="0" name=""/>
        <dsp:cNvSpPr/>
      </dsp:nvSpPr>
      <dsp:spPr>
        <a:xfrm>
          <a:off x="579473" y="2191589"/>
          <a:ext cx="1791360" cy="7305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Collect Submissions</a:t>
          </a:r>
          <a:endParaRPr lang="en-US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0869" y="2212985"/>
        <a:ext cx="1748568" cy="68773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B81B7-543B-446F-AD4D-131596EFED9F}">
      <dsp:nvSpPr>
        <dsp:cNvPr id="0" name=""/>
        <dsp:cNvSpPr/>
      </dsp:nvSpPr>
      <dsp:spPr>
        <a:xfrm>
          <a:off x="260675" y="0"/>
          <a:ext cx="1928044" cy="7387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Department Review</a:t>
          </a:r>
          <a:endParaRPr lang="en-US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2314" y="21639"/>
        <a:ext cx="1884766" cy="695517"/>
      </dsp:txXfrm>
    </dsp:sp>
    <dsp:sp modelId="{1A5EA3F1-83F0-470A-AE66-31DCDFA78FBF}">
      <dsp:nvSpPr>
        <dsp:cNvPr id="0" name=""/>
        <dsp:cNvSpPr/>
      </dsp:nvSpPr>
      <dsp:spPr>
        <a:xfrm rot="5400000">
          <a:off x="1086173" y="757265"/>
          <a:ext cx="277048" cy="3324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-5400000">
        <a:off x="1124960" y="784970"/>
        <a:ext cx="199474" cy="193934"/>
      </dsp:txXfrm>
    </dsp:sp>
    <dsp:sp modelId="{CC872375-C68B-465F-AA5B-C26EC1DA8DEE}">
      <dsp:nvSpPr>
        <dsp:cNvPr id="0" name=""/>
        <dsp:cNvSpPr/>
      </dsp:nvSpPr>
      <dsp:spPr>
        <a:xfrm>
          <a:off x="260675" y="1108193"/>
          <a:ext cx="1928044" cy="7387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Budget Revision</a:t>
          </a:r>
          <a:endParaRPr lang="en-US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2314" y="1129832"/>
        <a:ext cx="1884766" cy="695517"/>
      </dsp:txXfrm>
    </dsp:sp>
    <dsp:sp modelId="{F47422E3-27D1-4EB0-9347-2564BFE0B5A9}">
      <dsp:nvSpPr>
        <dsp:cNvPr id="0" name=""/>
        <dsp:cNvSpPr/>
      </dsp:nvSpPr>
      <dsp:spPr>
        <a:xfrm rot="5400000">
          <a:off x="1086173" y="1865459"/>
          <a:ext cx="277048" cy="3324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-5400000">
        <a:off x="1124960" y="1893164"/>
        <a:ext cx="199474" cy="193934"/>
      </dsp:txXfrm>
    </dsp:sp>
    <dsp:sp modelId="{44BF7BC6-3F7D-4F6E-ABF1-AF58B424E62F}">
      <dsp:nvSpPr>
        <dsp:cNvPr id="0" name=""/>
        <dsp:cNvSpPr/>
      </dsp:nvSpPr>
      <dsp:spPr>
        <a:xfrm>
          <a:off x="260675" y="2216387"/>
          <a:ext cx="1928044" cy="7387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>
              <a:latin typeface="Arial" panose="020B0604020202020204" pitchFamily="34" charset="0"/>
              <a:cs typeface="Arial" panose="020B0604020202020204" pitchFamily="34" charset="0"/>
            </a:rPr>
            <a:t>Public Hearings</a:t>
          </a:r>
          <a:endParaRPr lang="en-US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2314" y="2238026"/>
        <a:ext cx="1884766" cy="69551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4976F6-D62C-4432-8C1E-579CA307EA41}">
      <dsp:nvSpPr>
        <dsp:cNvPr id="0" name=""/>
        <dsp:cNvSpPr/>
      </dsp:nvSpPr>
      <dsp:spPr>
        <a:xfrm>
          <a:off x="269531" y="0"/>
          <a:ext cx="2163379" cy="7456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Adoption by Policy Boards</a:t>
          </a:r>
          <a:endParaRPr lang="en-US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1370" y="21839"/>
        <a:ext cx="2119701" cy="701952"/>
      </dsp:txXfrm>
    </dsp:sp>
    <dsp:sp modelId="{D9D27CB3-67DD-4349-AA6F-75B9B310D893}">
      <dsp:nvSpPr>
        <dsp:cNvPr id="0" name=""/>
        <dsp:cNvSpPr/>
      </dsp:nvSpPr>
      <dsp:spPr>
        <a:xfrm rot="5400000">
          <a:off x="1211415" y="764271"/>
          <a:ext cx="279611" cy="3355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-5400000">
        <a:off x="1250562" y="792232"/>
        <a:ext cx="201319" cy="195728"/>
      </dsp:txXfrm>
    </dsp:sp>
    <dsp:sp modelId="{BFC68165-8D99-4BDF-AFB7-253370FB4208}">
      <dsp:nvSpPr>
        <dsp:cNvPr id="0" name=""/>
        <dsp:cNvSpPr/>
      </dsp:nvSpPr>
      <dsp:spPr>
        <a:xfrm>
          <a:off x="269531" y="1118445"/>
          <a:ext cx="2163379" cy="7456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Publish Final Budget</a:t>
          </a:r>
          <a:endParaRPr lang="en-US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1370" y="1140284"/>
        <a:ext cx="2119701" cy="701952"/>
      </dsp:txXfrm>
    </dsp:sp>
    <dsp:sp modelId="{32F177A1-E675-412F-B516-F4536D1A886E}">
      <dsp:nvSpPr>
        <dsp:cNvPr id="0" name=""/>
        <dsp:cNvSpPr/>
      </dsp:nvSpPr>
      <dsp:spPr>
        <a:xfrm rot="5400000">
          <a:off x="1211415" y="1882716"/>
          <a:ext cx="279611" cy="3355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-5400000">
        <a:off x="1250562" y="1910677"/>
        <a:ext cx="201319" cy="195728"/>
      </dsp:txXfrm>
    </dsp:sp>
    <dsp:sp modelId="{63216E39-8B76-473F-BF7C-93EE1B0E5770}">
      <dsp:nvSpPr>
        <dsp:cNvPr id="0" name=""/>
        <dsp:cNvSpPr/>
      </dsp:nvSpPr>
      <dsp:spPr>
        <a:xfrm>
          <a:off x="269531" y="2236890"/>
          <a:ext cx="2163379" cy="7456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Town Meeting</a:t>
          </a:r>
          <a:endParaRPr lang="en-US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1370" y="2258729"/>
        <a:ext cx="2119701" cy="7019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49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34" y="0"/>
            <a:ext cx="303864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6E8A4-E279-4700-B420-21D9DCC8AEFD}" type="datetimeFigureOut">
              <a:rPr lang="en-US" smtClean="0"/>
              <a:t>06/04/2018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649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34" y="8829675"/>
            <a:ext cx="303864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B5AE0-8357-42F2-AE0C-632F3B843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7485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79ED5B-6B35-473D-AE8E-5C024AB9DACB}" type="datetimeFigureOut">
              <a:rPr lang="en-US" smtClean="0"/>
              <a:t>06/04/2018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16427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0F0E54-AC4E-4045-A50C-D974ED489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649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4FBBFC-A66D-4413-A061-3F6515F5F74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931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F0E54-AC4E-4045-A50C-D974ED48950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90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F0E54-AC4E-4045-A50C-D974ED48950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902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F0E54-AC4E-4045-A50C-D974ED48950B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902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F0E54-AC4E-4045-A50C-D974ED48950B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902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F0E54-AC4E-4045-A50C-D974ED48950B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902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F0E54-AC4E-4045-A50C-D974ED48950B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902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F0E54-AC4E-4045-A50C-D974ED48950B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902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F0E54-AC4E-4045-A50C-D974ED48950B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902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F0E54-AC4E-4045-A50C-D974ED48950B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902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F0E54-AC4E-4045-A50C-D974ED48950B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90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4FBBFC-A66D-4413-A061-3F6515F5F74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9314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F0E54-AC4E-4045-A50C-D974ED48950B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902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b="0" baseline="0" dirty="0" smtClean="0"/>
          </a:p>
          <a:p>
            <a:pPr marL="0" lvl="0" indent="0">
              <a:buFont typeface="Arial" panose="020B0604020202020204" pitchFamily="34" charset="0"/>
              <a:buNone/>
            </a:pPr>
            <a:endParaRPr lang="en-US" b="0" baseline="0" dirty="0" smtClean="0"/>
          </a:p>
          <a:p>
            <a:pPr marL="0" lvl="0" indent="0">
              <a:buFont typeface="Arial" panose="020B0604020202020204" pitchFamily="34" charset="0"/>
              <a:buNone/>
            </a:pPr>
            <a:endParaRPr lang="en-US" b="1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F0E54-AC4E-4045-A50C-D974ED48950B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902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F0E54-AC4E-4045-A50C-D974ED48950B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902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F0E54-AC4E-4045-A50C-D974ED48950B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902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F0E54-AC4E-4045-A50C-D974ED48950B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902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71600" lvl="3" indent="0">
              <a:buFontTx/>
              <a:buNone/>
            </a:pPr>
            <a:endParaRPr lang="en-US" sz="1050" b="0" u="non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286C3-B840-4EB1-848F-6C47E5015D20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1055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71600" lvl="3" indent="0">
              <a:buFontTx/>
              <a:buNone/>
            </a:pPr>
            <a:endParaRPr lang="en-US" sz="1050" b="0" u="non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286C3-B840-4EB1-848F-6C47E5015D20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1055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F0E54-AC4E-4045-A50C-D974ED48950B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902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286C3-B840-4EB1-848F-6C47E5015D20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766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286C3-B840-4EB1-848F-6C47E5015D20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148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b="0" baseline="0" dirty="0" smtClean="0"/>
          </a:p>
          <a:p>
            <a:pPr marL="0" lvl="0" indent="0">
              <a:buFont typeface="Arial" panose="020B0604020202020204" pitchFamily="34" charset="0"/>
              <a:buNone/>
            </a:pPr>
            <a:endParaRPr lang="en-US" b="1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F0E54-AC4E-4045-A50C-D974ED48950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902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286C3-B840-4EB1-848F-6C47E5015D20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6309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b="0" baseline="0" dirty="0" smtClean="0"/>
          </a:p>
          <a:p>
            <a:pPr marL="0" lvl="0" indent="0">
              <a:buFont typeface="Arial" panose="020B0604020202020204" pitchFamily="34" charset="0"/>
              <a:buNone/>
            </a:pPr>
            <a:endParaRPr lang="en-US" b="0" baseline="0" dirty="0" smtClean="0"/>
          </a:p>
          <a:p>
            <a:pPr marL="0" lvl="0" indent="0">
              <a:buFont typeface="Arial" panose="020B0604020202020204" pitchFamily="34" charset="0"/>
              <a:buNone/>
            </a:pPr>
            <a:endParaRPr lang="en-US" b="0" baseline="0" dirty="0" smtClean="0"/>
          </a:p>
          <a:p>
            <a:pPr marL="0" lvl="0" indent="0">
              <a:buFont typeface="Arial" panose="020B0604020202020204" pitchFamily="34" charset="0"/>
              <a:buNone/>
            </a:pPr>
            <a:endParaRPr lang="en-US" b="0" baseline="0" dirty="0" smtClean="0"/>
          </a:p>
          <a:p>
            <a:pPr marL="0" lv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F0E54-AC4E-4045-A50C-D974ED48950B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902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F0E54-AC4E-4045-A50C-D974ED48950B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902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42BAA-7D11-4BFB-93A4-C40A96EC713D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9695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42BAA-7D11-4BFB-93A4-C40A96EC713D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21514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42BAA-7D11-4BFB-93A4-C40A96EC713D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83611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42BAA-7D11-4BFB-93A4-C40A96EC713D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27506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CDD63-0B9F-46B0-A34E-B8C8DE62A1CA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1653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42BAA-7D11-4BFB-93A4-C40A96EC713D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51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F0E54-AC4E-4045-A50C-D974ED48950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90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F0E54-AC4E-4045-A50C-D974ED48950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90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F0E54-AC4E-4045-A50C-D974ED48950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90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F0E54-AC4E-4045-A50C-D974ED48950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90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F0E54-AC4E-4045-A50C-D974ED48950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902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F0E54-AC4E-4045-A50C-D974ED48950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90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E0FAF-CE8B-4C54-BF7B-7701A52E0CC6}" type="datetime1">
              <a:rPr lang="en-US">
                <a:solidFill>
                  <a:srgbClr val="1F497D"/>
                </a:solidFill>
              </a:rPr>
              <a:pPr>
                <a:defRPr/>
              </a:pPr>
              <a:t>06/04/2018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F497D"/>
              </a:solidFill>
            </a:endParaRPr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56C430A-A372-450E-97A6-53B37AB7E8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756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18A48-42DE-47F0-A997-B8E96F3147BD}" type="datetime1">
              <a:rPr lang="en-US">
                <a:solidFill>
                  <a:srgbClr val="1F497D"/>
                </a:solidFill>
              </a:rPr>
              <a:pPr>
                <a:defRPr/>
              </a:pPr>
              <a:t>06/04/2018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366E6-C48D-4A15-A393-E2E1D7F6EA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03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B9A4E-7B9E-4F7A-BBE8-7BCD9AC70AC3}" type="datetime1">
              <a:rPr lang="en-US">
                <a:solidFill>
                  <a:srgbClr val="1F497D"/>
                </a:solidFill>
              </a:rPr>
              <a:pPr>
                <a:defRPr/>
              </a:pPr>
              <a:t>06/04/2018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E9E0D-5D3E-49E6-B80A-A5FACDD308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195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ED142-A9B0-40B7-B5F0-11871ECE8135}" type="datetime1">
              <a:rPr lang="en-US">
                <a:solidFill>
                  <a:srgbClr val="1F497D"/>
                </a:solidFill>
              </a:rPr>
              <a:pPr>
                <a:defRPr/>
              </a:pPr>
              <a:t>06/04/2018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53D55-7AC9-41C0-98D7-F7F13626C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343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74420-B6C3-450A-8B36-132147175791}" type="datetime1">
              <a:rPr lang="en-US">
                <a:solidFill>
                  <a:srgbClr val="1F497D"/>
                </a:solidFill>
              </a:rPr>
              <a:pPr>
                <a:defRPr/>
              </a:pPr>
              <a:t>06/04/2018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F497D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D2CEF-A6FA-470D-8D6E-931DB018AF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749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1AE9A-C3F2-4888-939E-3F0A747EC3B3}" type="datetime1">
              <a:rPr lang="en-US">
                <a:solidFill>
                  <a:srgbClr val="1F497D"/>
                </a:solidFill>
              </a:rPr>
              <a:pPr>
                <a:defRPr/>
              </a:pPr>
              <a:t>06/04/2018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4385A-95E1-4CDE-9EC9-4A894B94CD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89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E9057-3641-4995-8F25-9B961C7E249B}" type="datetime1">
              <a:rPr lang="en-US">
                <a:solidFill>
                  <a:srgbClr val="1F497D"/>
                </a:solidFill>
              </a:rPr>
              <a:pPr>
                <a:defRPr/>
              </a:pPr>
              <a:t>06/04/2018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F497D"/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1E4CB-DCB8-4A7F-9FD4-21EAD983C6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110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35046-34E1-4BE4-923B-8AB62219AF0E}" type="datetime1">
              <a:rPr lang="en-US">
                <a:solidFill>
                  <a:srgbClr val="1F497D"/>
                </a:solidFill>
              </a:rPr>
              <a:pPr>
                <a:defRPr/>
              </a:pPr>
              <a:t>06/04/2018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D7EFE-B462-4D02-B2BA-516EE32AA5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051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DD9A5-A9E0-4512-A0B8-FE08893A17D0}" type="datetime1">
              <a:rPr lang="en-US">
                <a:solidFill>
                  <a:srgbClr val="1F497D"/>
                </a:solidFill>
              </a:rPr>
              <a:pPr>
                <a:defRPr/>
              </a:pPr>
              <a:t>06/04/2018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F497D"/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C819C-4DC0-42D0-8ABB-C1EF15593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26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A2F03-DD33-4117-A3F5-B63936E1A65A}" type="datetime1">
              <a:rPr lang="en-US">
                <a:solidFill>
                  <a:srgbClr val="1F497D"/>
                </a:solidFill>
              </a:rPr>
              <a:pPr>
                <a:defRPr/>
              </a:pPr>
              <a:t>06/04/2018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F497D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FCC8E-43D7-4C34-819D-FDAEB4F7B7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251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0717C-41F9-4AE0-86F5-9F3ECFE38C06}" type="datetime1">
              <a:rPr lang="en-US">
                <a:solidFill>
                  <a:srgbClr val="1F497D"/>
                </a:solidFill>
              </a:rPr>
              <a:pPr>
                <a:defRPr/>
              </a:pPr>
              <a:t>06/04/2018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F497D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60CF0-E863-4262-89C9-ED843179D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55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C24611-ACB3-4E67-B047-381D80152C35}" type="datetime1">
              <a:rPr lang="en-US">
                <a:solidFill>
                  <a:srgbClr val="1F497D"/>
                </a:solidFill>
              </a:rPr>
              <a:pPr>
                <a:defRPr/>
              </a:pPr>
              <a:t>06/04/2018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1F497D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45804EE1-20A6-488B-AF38-C160D75244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380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fontAlgn="base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fontAlgn="base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375"/>
        </a:spcBef>
        <a:spcAft>
          <a:spcPct val="0"/>
        </a:spcAft>
        <a:buClr>
          <a:srgbClr val="B2C1D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375"/>
        </a:spcBef>
        <a:spcAft>
          <a:spcPct val="0"/>
        </a:spcAft>
        <a:buClr>
          <a:srgbClr val="9BBB59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75"/>
        </a:spcBef>
        <a:spcAft>
          <a:spcPct val="0"/>
        </a:spcAft>
        <a:buClr>
          <a:srgbClr val="9BBB59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8.emf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9.emf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0.emf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71.emf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72.emf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cid:image002.png@01D2BDDE.999083A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microsoft.com/office/2007/relationships/hdphoto" Target="../media/hdphoto4.wdp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microsoft.com/office/2007/relationships/hdphoto" Target="../media/hdphoto3.wdp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5.emf"/><Relationship Id="rId4" Type="http://schemas.openxmlformats.org/officeDocument/2006/relationships/package" Target="../embeddings/Microsoft_Excel_Worksheet3.xlsx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notesSlide" Target="../notesSlides/notesSlide25.xml"/><Relationship Id="rId16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diagramData" Target="../diagrams/data7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17" Type="http://schemas.microsoft.com/office/2007/relationships/diagramDrawing" Target="../diagrams/drawing7.xml"/><Relationship Id="rId2" Type="http://schemas.openxmlformats.org/officeDocument/2006/relationships/notesSlide" Target="../notesSlides/notesSlide26.xml"/><Relationship Id="rId16" Type="http://schemas.openxmlformats.org/officeDocument/2006/relationships/diagramColors" Target="../diagrams/colors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Relationship Id="rId14" Type="http://schemas.openxmlformats.org/officeDocument/2006/relationships/diagramLayout" Target="../diagrams/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microsoft.com/office/2007/relationships/hdphoto" Target="../media/hdphoto5.wdp"/><Relationship Id="rId4" Type="http://schemas.openxmlformats.org/officeDocument/2006/relationships/image" Target="../media/image4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mailto:kalivast@dor.state.ma.us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ass.gov/dls" TargetMode="Externa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ss.gov/dor/local-officials/training-and-seminars/levy-limits.html" TargetMode="Externa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733800" y="3505200"/>
            <a:ext cx="5410200" cy="457200"/>
          </a:xfrm>
        </p:spPr>
        <p:txBody>
          <a:bodyPr>
            <a:normAutofit/>
          </a:bodyPr>
          <a:lstStyle/>
          <a:p>
            <a:pPr algn="ctr"/>
            <a:r>
              <a:rPr lang="en-US" sz="1800" dirty="0">
                <a:solidFill>
                  <a:srgbClr val="002060"/>
                </a:solidFill>
              </a:rPr>
              <a:t>Supporting a Commonwealth of Communities</a:t>
            </a:r>
          </a:p>
        </p:txBody>
      </p:sp>
      <p:pic>
        <p:nvPicPr>
          <p:cNvPr id="5" name="Picture 4" descr="C:\Users\bertrandd\Desktop\DLS LOGOS-CROPPED.pn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8001000" cy="26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426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dirty="0" smtClean="0"/>
              <a:t>New Officials Finance Forum</a:t>
            </a:r>
          </a:p>
          <a:p>
            <a:pPr algn="ctr"/>
            <a:r>
              <a:rPr lang="en-US" sz="3200" dirty="0" smtClean="0"/>
              <a:t>June 7, 2018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5294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94456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Community Compact Cabinet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sz="24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Compact Cabinet (CCC) strives to incentivize best practices at both the state and local level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en-US" sz="24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sz="24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Improves state-municipal relations by having state agencies work better with and for municipalities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en-US" sz="24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sz="24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 to better coordinate and leverage state resources available to cities and towns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4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4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en-US" sz="24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1480" lvl="1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25880" lvl="4" indent="0" algn="ctr" fontAlgn="auto">
              <a:spcAft>
                <a:spcPts val="0"/>
              </a:spcAft>
              <a:buClr>
                <a:schemeClr val="accent2">
                  <a:tint val="60000"/>
                </a:schemeClr>
              </a:buClr>
              <a:buFont typeface="Wingdings" pitchFamily="2" charset="2"/>
              <a:buNone/>
              <a:defRPr/>
            </a:pPr>
            <a:endParaRPr lang="en-US" sz="24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en-US" sz="24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46050" y="6210300"/>
            <a:ext cx="457200" cy="457200"/>
          </a:xfrm>
        </p:spPr>
        <p:txBody>
          <a:bodyPr/>
          <a:lstStyle/>
          <a:p>
            <a:pPr>
              <a:defRPr/>
            </a:pPr>
            <a:fld id="{278E7889-8D6D-480B-B2B9-80034931F03D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06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753D55-7AC9-41C0-98D7-F7F13626C5F0}" type="slidenum">
              <a:rPr lang="en-US" smtClean="0"/>
              <a:pPr>
                <a:defRPr/>
              </a:pPr>
              <a:t>100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274638"/>
            <a:ext cx="8229600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Benefits of a Reserve Policy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28600" y="1295400"/>
            <a:ext cx="86868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</a:rPr>
              <a:t>Building essential reserves can: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Char char="n"/>
              <a:tabLst/>
              <a:defRPr/>
            </a:pPr>
            <a:endParaRPr kumimoji="0" lang="en-US" sz="1200" b="0" i="0" u="none" strike="noStrike" kern="0" cap="none" spc="0" normalizeH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886E0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</a:rPr>
              <a:t>Finance unforeseen and emergency needs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886E0"/>
              </a:buClr>
              <a:buSzPct val="70000"/>
              <a:buFont typeface="Wingdings" pitchFamily="2" charset="2"/>
              <a:buChar char="n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886E0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</a:rPr>
              <a:t>Hold monies for specific future purposes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886E0"/>
              </a:buClr>
              <a:buSzPct val="70000"/>
              <a:buFont typeface="Wingdings" pitchFamily="2" charset="2"/>
              <a:buChar char="n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886E0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</a:rPr>
              <a:t>Serve as a revenue source for the annual budget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886E0"/>
              </a:buClr>
              <a:buSzPct val="70000"/>
              <a:buFont typeface="Wingdings" pitchFamily="2" charset="2"/>
              <a:buChar char="n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886E0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</a:rPr>
              <a:t>Positively impact a community’s credit rating which can influence the long term cost to fund major projects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886E0"/>
              </a:buClr>
              <a:buSzPct val="70000"/>
              <a:buFont typeface="Wingdings" pitchFamily="2" charset="2"/>
              <a:buChar char="n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886E0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</a:rPr>
              <a:t>Lower interest costs by reducing the need for debt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091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753D55-7AC9-41C0-98D7-F7F13626C5F0}" type="slidenum">
              <a:rPr lang="en-US" smtClean="0"/>
              <a:pPr>
                <a:defRPr/>
              </a:pPr>
              <a:t>101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15240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Free Cash Policies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04800" y="1219200"/>
            <a:ext cx="8610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Adoption of a maintenance level of Free Cash to provide a financial cushion and to meet unforeseen expenditures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Char char="n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Consistent generation of Free Cash signals sound financial management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Char char="n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Free Cash should be used for non-recurring expenses (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ie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annual Capital Outlay) and </a:t>
            </a: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to balance operating budgets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Char char="n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Consider appropriating some Free Cash into Stabilization Funds, particularly at fiscal year end</a:t>
            </a:r>
          </a:p>
        </p:txBody>
      </p:sp>
    </p:spTree>
    <p:extLst>
      <p:ext uri="{BB962C8B-B14F-4D97-AF65-F5344CB8AC3E}">
        <p14:creationId xmlns:p14="http://schemas.microsoft.com/office/powerpoint/2010/main" val="132862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753D55-7AC9-41C0-98D7-F7F13626C5F0}" type="slidenum">
              <a:rPr lang="en-US" smtClean="0"/>
              <a:pPr>
                <a:defRPr/>
              </a:pPr>
              <a:t>102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Stabilization Fund Policies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1371600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Think long term; develop replacement and maintenance programs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Char char="n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Create multiple special purpose funds for these savings objectives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Char char="n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Make annual appropriations to the funds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Char char="n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Monitor the use of the funds and set spending thresholds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Char char="n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Use proceeds from these funds to avoid borrowing and attendant costs of incurring debt such as interest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Char char="n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976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E7889-8D6D-480B-B2B9-80034931F03D}" type="slidenum">
              <a:rPr lang="en-US"/>
              <a:pPr>
                <a:defRPr/>
              </a:pPr>
              <a:t>103</a:t>
            </a:fld>
            <a:endParaRPr lang="en-US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914400" y="2286000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646B8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646B8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646B8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Setting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rgbClr val="646B8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the Tax Rate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646B86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646B86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7565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753D55-7AC9-41C0-98D7-F7F13626C5F0}" type="slidenum">
              <a:rPr lang="en-US" smtClean="0"/>
              <a:pPr>
                <a:defRPr/>
              </a:pPr>
              <a:t>104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1010464"/>
              </p:ext>
            </p:extLst>
          </p:nvPr>
        </p:nvGraphicFramePr>
        <p:xfrm>
          <a:off x="1905001" y="152400"/>
          <a:ext cx="4313574" cy="6200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5" name="Worksheet" r:id="rId3" imgW="7825643" imgH="11254686" progId="Excel.Sheet.12">
                  <p:embed/>
                </p:oleObj>
              </mc:Choice>
              <mc:Fallback>
                <p:oleObj name="Worksheet" r:id="rId3" imgW="7825643" imgH="1125468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5001" y="152400"/>
                        <a:ext cx="4313574" cy="62003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33375" y="228600"/>
            <a:ext cx="4038600" cy="30777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07763" dir="13500000" algn="ctr" rotWithShape="0">
              <a:srgbClr val="000514"/>
            </a:outerShdw>
          </a:effectLst>
          <a:extLst>
            <a:ext uri="{91240B29-F687-4F45-9708-019B960494DF}">
              <a14:hiddenLine xmlns:a14="http://schemas.microsoft.com/office/drawing/2010/main" w="57150">
                <a:solidFill>
                  <a:srgbClr val="333399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28600" marR="0" lvl="2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cs typeface="Arial" charset="0"/>
              </a:rPr>
              <a:t>II.	Amount to be raised</a:t>
            </a:r>
            <a:endParaRPr kumimoji="0" lang="en-US" alt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762000" y="6381750"/>
            <a:ext cx="8077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ap="sq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1" dirty="0" smtClean="0">
                <a:solidFill>
                  <a:srgbClr val="003399"/>
                </a:solidFill>
                <a:cs typeface="Arial" charset="0"/>
              </a:rPr>
              <a:t>A sample of this form can be found in Exercise 2 of your manual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57200" y="5486400"/>
            <a:ext cx="6678431" cy="30777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07763" dir="13500000" algn="ctr" rotWithShape="0">
              <a:srgbClr val="000514"/>
            </a:outerShdw>
          </a:effectLst>
          <a:extLst>
            <a:ext uri="{91240B29-F687-4F45-9708-019B960494DF}">
              <a14:hiddenLine xmlns:a14="http://schemas.microsoft.com/office/drawing/2010/main" w="57150">
                <a:solidFill>
                  <a:srgbClr val="333399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charset="0"/>
                <a:cs typeface="Arial" charset="0"/>
              </a:rPr>
              <a:t>IV.  Summary of total amount to be raised and total receipts from all sources</a:t>
            </a:r>
            <a:endParaRPr kumimoji="0" lang="en-US" altLang="en-US" sz="1200" b="1" i="0" u="sng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04800" y="2359222"/>
            <a:ext cx="4467225" cy="30777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07763" dir="13500000" algn="ctr" rotWithShape="0">
              <a:srgbClr val="000514"/>
            </a:outerShdw>
          </a:effectLst>
          <a:extLst>
            <a:ext uri="{91240B29-F687-4F45-9708-019B960494DF}">
              <a14:hiddenLine xmlns:a14="http://schemas.microsoft.com/office/drawing/2010/main" w="57150">
                <a:solidFill>
                  <a:srgbClr val="333399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charset="0"/>
                <a:cs typeface="Arial" charset="0"/>
              </a:rPr>
              <a:t>III.  Estimated receipts and other revenues sources</a:t>
            </a:r>
          </a:p>
        </p:txBody>
      </p:sp>
    </p:spTree>
    <p:extLst>
      <p:ext uri="{BB962C8B-B14F-4D97-AF65-F5344CB8AC3E}">
        <p14:creationId xmlns:p14="http://schemas.microsoft.com/office/powerpoint/2010/main" val="180679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7C819C-4DC0-42D0-8ABB-C1EF15593C3E}" type="slidenum">
              <a:rPr lang="en-US" smtClean="0"/>
              <a:pPr>
                <a:defRPr/>
              </a:pPr>
              <a:t>105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9911852"/>
              </p:ext>
            </p:extLst>
          </p:nvPr>
        </p:nvGraphicFramePr>
        <p:xfrm>
          <a:off x="838200" y="990600"/>
          <a:ext cx="7463908" cy="457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9" name="Worksheet" r:id="rId3" imgW="11110028" imgH="6804606" progId="Excel.Sheet.12">
                  <p:embed/>
                </p:oleObj>
              </mc:Choice>
              <mc:Fallback>
                <p:oleObj name="Worksheet" r:id="rId3" imgW="11110028" imgH="680460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990600"/>
                        <a:ext cx="7463908" cy="4573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09600" y="256540"/>
            <a:ext cx="8534400" cy="4064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dist="107763" dir="13500000" algn="ctr" rotWithShape="0">
              <a:srgbClr val="000514"/>
            </a:outerShdw>
          </a:effec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cs typeface="Arial" charset="0"/>
              </a:rPr>
              <a:t>Certification of Appropriations and Source of Funding</a:t>
            </a:r>
            <a:endParaRPr kumimoji="0" lang="en-US" alt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cs typeface="Arial" charset="0"/>
            </a:endParaRP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731520" y="6096000"/>
            <a:ext cx="8077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ap="sq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1" dirty="0" smtClean="0">
                <a:solidFill>
                  <a:srgbClr val="003399"/>
                </a:solidFill>
                <a:cs typeface="Arial" charset="0"/>
              </a:rPr>
              <a:t>A sample of this form can be found in Exercise 2 of your manual</a:t>
            </a:r>
          </a:p>
        </p:txBody>
      </p:sp>
    </p:spTree>
    <p:extLst>
      <p:ext uri="{BB962C8B-B14F-4D97-AF65-F5344CB8AC3E}">
        <p14:creationId xmlns:p14="http://schemas.microsoft.com/office/powerpoint/2010/main" val="60433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7C819C-4DC0-42D0-8ABB-C1EF15593C3E}" type="slidenum">
              <a:rPr lang="en-US" smtClean="0"/>
              <a:pPr>
                <a:defRPr/>
              </a:pPr>
              <a:t>106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4874263"/>
              </p:ext>
            </p:extLst>
          </p:nvPr>
        </p:nvGraphicFramePr>
        <p:xfrm>
          <a:off x="533400" y="1295400"/>
          <a:ext cx="7826375" cy="386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1" name="Worksheet" r:id="rId3" imgW="7825643" imgH="3863394" progId="Excel.Sheet.12">
                  <p:embed/>
                </p:oleObj>
              </mc:Choice>
              <mc:Fallback>
                <p:oleObj name="Worksheet" r:id="rId3" imgW="7825643" imgH="386339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" y="1295400"/>
                        <a:ext cx="7826375" cy="3863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743200" y="242888"/>
            <a:ext cx="2971800" cy="3968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cap="sq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514"/>
                </a:solidFill>
                <a:effectLst/>
                <a:uLnTx/>
                <a:uFillTx/>
                <a:latin typeface="Arial" charset="0"/>
                <a:cs typeface="Arial" charset="0"/>
              </a:rPr>
              <a:t>II. Amount to be raised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685800" y="5715000"/>
            <a:ext cx="8077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ap="sq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1" dirty="0" smtClean="0">
                <a:solidFill>
                  <a:srgbClr val="003399"/>
                </a:solidFill>
                <a:cs typeface="Arial" charset="0"/>
              </a:rPr>
              <a:t>A sample of this form can be found in Exercise 2 of your manual</a:t>
            </a:r>
          </a:p>
        </p:txBody>
      </p:sp>
    </p:spTree>
    <p:extLst>
      <p:ext uri="{BB962C8B-B14F-4D97-AF65-F5344CB8AC3E}">
        <p14:creationId xmlns:p14="http://schemas.microsoft.com/office/powerpoint/2010/main" val="173062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7C819C-4DC0-42D0-8ABB-C1EF15593C3E}" type="slidenum">
              <a:rPr lang="en-US" smtClean="0"/>
              <a:pPr>
                <a:defRPr/>
              </a:pPr>
              <a:t>107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1583036"/>
              </p:ext>
            </p:extLst>
          </p:nvPr>
        </p:nvGraphicFramePr>
        <p:xfrm>
          <a:off x="658813" y="663575"/>
          <a:ext cx="7826375" cy="553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4" name="Worksheet" r:id="rId3" imgW="7825643" imgH="5532228" progId="Excel.Sheet.12">
                  <p:embed/>
                </p:oleObj>
              </mc:Choice>
              <mc:Fallback>
                <p:oleObj name="Worksheet" r:id="rId3" imgW="7825643" imgH="553222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8813" y="663575"/>
                        <a:ext cx="7826375" cy="5532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371600" y="152400"/>
            <a:ext cx="6324600" cy="3968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cap="sq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514"/>
                </a:solidFill>
                <a:effectLst/>
                <a:uLnTx/>
                <a:uFillTx/>
                <a:latin typeface="Arial" charset="0"/>
                <a:cs typeface="Arial" charset="0"/>
              </a:rPr>
              <a:t>III Estimated receipts and other revenue sources</a:t>
            </a:r>
          </a:p>
        </p:txBody>
      </p:sp>
      <p:sp>
        <p:nvSpPr>
          <p:cNvPr id="5" name="Text Box 47"/>
          <p:cNvSpPr txBox="1">
            <a:spLocks noChangeArrowheads="1"/>
          </p:cNvSpPr>
          <p:nvPr/>
        </p:nvSpPr>
        <p:spPr bwMode="auto">
          <a:xfrm>
            <a:off x="58738" y="6324600"/>
            <a:ext cx="9085262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ap="sq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1" dirty="0" smtClean="0">
                <a:solidFill>
                  <a:srgbClr val="003399"/>
                </a:solidFill>
                <a:cs typeface="Arial" charset="0"/>
              </a:rPr>
              <a:t>A sample of this form can found in Exercise 2 of your manual</a:t>
            </a:r>
          </a:p>
        </p:txBody>
      </p:sp>
    </p:spTree>
    <p:extLst>
      <p:ext uri="{BB962C8B-B14F-4D97-AF65-F5344CB8AC3E}">
        <p14:creationId xmlns:p14="http://schemas.microsoft.com/office/powerpoint/2010/main" val="216907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753D55-7AC9-41C0-98D7-F7F13626C5F0}" type="slidenum">
              <a:rPr lang="en-US" smtClean="0"/>
              <a:pPr>
                <a:defRPr/>
              </a:pPr>
              <a:t>108</a:t>
            </a:fld>
            <a:endParaRPr 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52400" y="914400"/>
            <a:ext cx="8839200" cy="3667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rgbClr val="003399"/>
                </a:solidFill>
              </a:rPr>
              <a:t>IV. Summary of Total Amount to be Raised and Total Receipts from all Sources</a:t>
            </a: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533400" y="5410200"/>
            <a:ext cx="8077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ap="sq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rgbClr val="003399"/>
                </a:solidFill>
              </a:rPr>
              <a:t>A sample of this form can be found in Exercise 2 of your manual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5849569"/>
              </p:ext>
            </p:extLst>
          </p:nvPr>
        </p:nvGraphicFramePr>
        <p:xfrm>
          <a:off x="530395" y="2438400"/>
          <a:ext cx="8461205" cy="1417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5" name="Worksheet" r:id="rId3" imgW="7825643" imgH="1310640" progId="Excel.Sheet.12">
                  <p:embed/>
                </p:oleObj>
              </mc:Choice>
              <mc:Fallback>
                <p:oleObj name="Worksheet" r:id="rId3" imgW="7825643" imgH="13106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0395" y="2438400"/>
                        <a:ext cx="8461205" cy="1417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479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319" y="152400"/>
            <a:ext cx="4940083" cy="6313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753D55-7AC9-41C0-98D7-F7F13626C5F0}" type="slidenum">
              <a:rPr lang="en-US" smtClean="0"/>
              <a:pPr>
                <a:defRPr/>
              </a:pPr>
              <a:t>109</a:t>
            </a:fld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800600" y="2743200"/>
            <a:ext cx="1876425" cy="525463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2"/>
            </a:solidFill>
            <a:miter lim="800000"/>
            <a:headEnd/>
            <a:tailEnd/>
          </a:ln>
          <a:effectLst>
            <a:prstShdw prst="shdw13" dist="53882" dir="13500000">
              <a:srgbClr val="808080"/>
            </a:prstShdw>
          </a:effec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03399"/>
                </a:solidFill>
                <a:latin typeface="Times New Roman" pitchFamily="18" charset="0"/>
              </a:rPr>
              <a:t>+ or - 10%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57199" y="1895951"/>
            <a:ext cx="3368675" cy="9525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135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3399"/>
                </a:solidFill>
              </a:rPr>
              <a:t>5. Charges for services -- water	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3399"/>
                </a:solidFill>
              </a:rPr>
              <a:t>6. Charges for services -- sewer	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3399"/>
                </a:solidFill>
              </a:rPr>
              <a:t>7. Charges for services -- hospital	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3399"/>
                </a:solidFill>
              </a:rPr>
              <a:t>8. Charges for services -- trash disposal</a:t>
            </a:r>
            <a:endParaRPr lang="en-US" altLang="en-US" sz="1400" dirty="0">
              <a:solidFill>
                <a:srgbClr val="003399"/>
              </a:solidFill>
              <a:latin typeface="Times New Roman" pitchFamily="18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41959" y="3141663"/>
            <a:ext cx="3352800" cy="9525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135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3399"/>
                </a:solidFill>
              </a:rPr>
              <a:t>12. Departmental revenue -- schools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3399"/>
                </a:solidFill>
              </a:rPr>
              <a:t>13. Departmental revenue --  libraries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3399"/>
                </a:solidFill>
              </a:rPr>
              <a:t>14. Departmental revenue -- cemeteries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3399"/>
                </a:solidFill>
              </a:rPr>
              <a:t>15. Departmental revenue -- recreation</a:t>
            </a:r>
            <a:endParaRPr lang="en-US" altLang="en-US" sz="1400" dirty="0">
              <a:solidFill>
                <a:srgbClr val="003399"/>
              </a:solidFill>
              <a:latin typeface="Times New Roman" pitchFamily="18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910271" y="1066800"/>
            <a:ext cx="2884488" cy="396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rgbClr val="003399"/>
                </a:solidFill>
                <a:latin typeface="Times New Roman" pitchFamily="18" charset="0"/>
                <a:sym typeface="Wingdings" pitchFamily="2" charset="2"/>
              </a:rPr>
              <a:t></a:t>
            </a:r>
            <a:r>
              <a:rPr lang="en-US" altLang="en-US" sz="2000" b="1" dirty="0">
                <a:solidFill>
                  <a:srgbClr val="003399"/>
                </a:solidFill>
                <a:latin typeface="Times New Roman" pitchFamily="18" charset="0"/>
              </a:rPr>
              <a:t>1. Motor vehicle excise</a:t>
            </a:r>
          </a:p>
        </p:txBody>
      </p:sp>
    </p:spTree>
    <p:extLst>
      <p:ext uri="{BB962C8B-B14F-4D97-AF65-F5344CB8AC3E}">
        <p14:creationId xmlns:p14="http://schemas.microsoft.com/office/powerpoint/2010/main" val="159948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E7889-8D6D-480B-B2B9-80034931F03D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914400" y="2286000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Contact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46B86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81200" y="3110805"/>
            <a:ext cx="5257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Sean R. Cronin</a:t>
            </a:r>
          </a:p>
          <a:p>
            <a:pPr marL="11430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croninse@dor.state.ma.us</a:t>
            </a:r>
          </a:p>
          <a:p>
            <a:pPr marL="11430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617-626-2381</a:t>
            </a:r>
          </a:p>
        </p:txBody>
      </p:sp>
    </p:spTree>
    <p:extLst>
      <p:ext uri="{BB962C8B-B14F-4D97-AF65-F5344CB8AC3E}">
        <p14:creationId xmlns:p14="http://schemas.microsoft.com/office/powerpoint/2010/main" val="218650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753D55-7AC9-41C0-98D7-F7F13626C5F0}" type="slidenum">
              <a:rPr lang="en-US" smtClean="0"/>
              <a:pPr>
                <a:defRPr/>
              </a:pPr>
              <a:t>110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1704975"/>
            <a:ext cx="707390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143000" y="914400"/>
            <a:ext cx="3745523" cy="1077218"/>
          </a:xfrm>
          <a:prstGeom prst="rect">
            <a:avLst/>
          </a:prstGeom>
          <a:solidFill>
            <a:srgbClr val="FFFFFF"/>
          </a:solidFill>
          <a:ln w="9525">
            <a:solidFill>
              <a:srgbClr val="E5E5FF"/>
            </a:solidFill>
            <a:miter lim="800000"/>
            <a:headEnd/>
            <a:tailEnd/>
          </a:ln>
          <a:effectLst>
            <a:outerShdw dist="107763" dir="13500000" algn="ctr" rotWithShape="0">
              <a:srgbClr val="000514"/>
            </a:outerShdw>
          </a:effec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smtClean="0">
                <a:ln>
                  <a:noFill/>
                </a:ln>
                <a:solidFill>
                  <a:srgbClr val="000514"/>
                </a:solidFill>
                <a:effectLst/>
                <a:uLnTx/>
                <a:uFillTx/>
                <a:latin typeface="Times New Roman" pitchFamily="18" charset="0"/>
                <a:cs typeface="Arial" charset="0"/>
                <a:sym typeface="Wingdings" pitchFamily="2" charset="2"/>
              </a:rPr>
              <a:t>I.  Tax Rate Summary</a:t>
            </a:r>
            <a:endParaRPr kumimoji="0" lang="en-US" altLang="en-US" sz="2000" b="1" i="0" u="none" strike="noStrike" kern="0" cap="none" spc="0" normalizeH="0" baseline="0" noProof="0" smtClean="0">
              <a:ln>
                <a:noFill/>
              </a:ln>
              <a:solidFill>
                <a:srgbClr val="000514"/>
              </a:solidFill>
              <a:effectLst/>
              <a:uLnTx/>
              <a:uFillTx/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127760" y="2819400"/>
            <a:ext cx="4724400" cy="2677656"/>
          </a:xfrm>
          <a:prstGeom prst="rect">
            <a:avLst/>
          </a:prstGeom>
          <a:solidFill>
            <a:srgbClr val="FFFFFF"/>
          </a:solidFill>
          <a:ln w="9525">
            <a:solidFill>
              <a:srgbClr val="000514"/>
            </a:solidFill>
            <a:miter lim="800000"/>
            <a:headEnd/>
            <a:tailEnd/>
          </a:ln>
          <a:effectLst>
            <a:outerShdw dist="107763" dir="13500000" algn="ctr" rotWithShape="0">
              <a:srgbClr val="000514"/>
            </a:outerShdw>
          </a:effec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Arial" charset="0"/>
                <a:sym typeface="Wingdings" pitchFamily="2" charset="2"/>
              </a:rPr>
              <a:t>Total Amounts Raised</a:t>
            </a:r>
            <a:endParaRPr kumimoji="0" lang="en-US" altLang="en-US" sz="2800" b="1" i="0" u="none" strike="noStrike" kern="0" cap="none" spc="0" normalizeH="0" baseline="0" noProof="0" smtClean="0">
              <a:ln>
                <a:noFill/>
              </a:ln>
              <a:solidFill>
                <a:srgbClr val="CC00FF"/>
              </a:solidFill>
              <a:effectLst/>
              <a:uLnTx/>
              <a:uFillTx/>
              <a:latin typeface="Times New Roman" pitchFamily="18" charset="0"/>
              <a:cs typeface="Arial" charset="0"/>
              <a:sym typeface="Wingdings" pitchFamily="2" charset="2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Times New Roman" pitchFamily="18" charset="0"/>
                <a:cs typeface="Arial" charset="0"/>
                <a:sym typeface="Wingdings" pitchFamily="2" charset="2"/>
              </a:rPr>
              <a:t>  less state aid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Times New Roman" pitchFamily="18" charset="0"/>
                <a:cs typeface="Arial" charset="0"/>
                <a:sym typeface="Wingdings" pitchFamily="2" charset="2"/>
              </a:rPr>
              <a:t>  </a:t>
            </a:r>
            <a:r>
              <a:rPr kumimoji="0" lang="en-US" alt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Times New Roman" pitchFamily="18" charset="0"/>
                <a:cs typeface="Arial" charset="0"/>
                <a:sym typeface="Wingdings" pitchFamily="2" charset="2"/>
              </a:rPr>
              <a:t>less estimated receipts</a:t>
            </a:r>
            <a:endParaRPr kumimoji="0" lang="en-US" altLang="en-US" sz="2800" b="1" i="0" u="none" strike="noStrike" kern="0" cap="none" spc="0" normalizeH="0" baseline="0" noProof="0" smtClean="0">
              <a:ln>
                <a:noFill/>
              </a:ln>
              <a:solidFill>
                <a:srgbClr val="CC00FF"/>
              </a:solidFill>
              <a:effectLst/>
              <a:uLnTx/>
              <a:uFillTx/>
              <a:latin typeface="Times New Roman" pitchFamily="18" charset="0"/>
              <a:cs typeface="Arial" charset="0"/>
              <a:sym typeface="Wingdings" pitchFamily="2" charset="2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sng" strike="noStrike" kern="0" cap="none" spc="0" normalizeH="0" baseline="0" noProof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cs typeface="Arial" charset="0"/>
                <a:sym typeface="Wingdings" pitchFamily="2" charset="2"/>
              </a:rPr>
              <a:t>  less available funds</a:t>
            </a:r>
            <a:endParaRPr kumimoji="0" lang="en-US" altLang="en-US" sz="2800" b="1" i="0" u="none" strike="noStrike" kern="0" cap="none" spc="0" normalizeH="0" baseline="0" noProof="0" smtClean="0">
              <a:ln>
                <a:noFill/>
              </a:ln>
              <a:solidFill>
                <a:srgbClr val="CC00FF"/>
              </a:solidFill>
              <a:effectLst/>
              <a:uLnTx/>
              <a:uFillTx/>
              <a:latin typeface="Times New Roman" pitchFamily="18" charset="0"/>
              <a:cs typeface="Arial" charset="0"/>
              <a:sym typeface="Wingdings" pitchFamily="2" charset="2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000514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Tax Levy </a:t>
            </a:r>
            <a:r>
              <a:rPr kumimoji="0" lang="en-US" altLang="en-US" sz="2800" b="0" i="0" u="sng" strike="noStrike" kern="0" cap="none" spc="0" normalizeH="0" baseline="0" noProof="0" smtClean="0">
                <a:ln>
                  <a:noFill/>
                </a:ln>
                <a:solidFill>
                  <a:srgbClr val="000514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&lt; </a:t>
            </a:r>
            <a:r>
              <a:rPr kumimoji="0" lang="en-US" alt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000514"/>
                </a:solidFill>
                <a:effectLst/>
                <a:uLnTx/>
                <a:uFillTx/>
                <a:latin typeface="Times New Roman" pitchFamily="18" charset="0"/>
                <a:cs typeface="Arial" charset="0"/>
              </a:rPr>
              <a:t>Maximum allowable levy</a:t>
            </a:r>
          </a:p>
        </p:txBody>
      </p:sp>
    </p:spTree>
    <p:extLst>
      <p:ext uri="{BB962C8B-B14F-4D97-AF65-F5344CB8AC3E}">
        <p14:creationId xmlns:p14="http://schemas.microsoft.com/office/powerpoint/2010/main" val="202192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753D55-7AC9-41C0-98D7-F7F13626C5F0}" type="slidenum">
              <a:rPr lang="en-US" smtClean="0"/>
              <a:pPr>
                <a:defRPr/>
              </a:pPr>
              <a:t>111</a:t>
            </a:fld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Review</a:t>
            </a:r>
            <a:br>
              <a:rPr 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Tax Rate Formula is...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85800" y="2209800"/>
            <a:ext cx="7924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		    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 Levy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 Rate  = 				  X 1,000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Assessed Value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3429000" y="3505200"/>
            <a:ext cx="268922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5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E7889-8D6D-480B-B2B9-80034931F03D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914400" y="2286000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646B8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Municipal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646B8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Management</a:t>
            </a:r>
            <a:endParaRPr lang="en-US" dirty="0" smtClean="0">
              <a:solidFill>
                <a:srgbClr val="646B86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168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753D55-7AC9-41C0-98D7-F7F13626C5F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381000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Municipal Mix &amp; Match</a:t>
            </a:r>
            <a:b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Identify which office(s) in the left column performs each of the duties listed in the right column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191"/>
          <p:cNvSpPr txBox="1">
            <a:spLocks noChangeArrowheads="1"/>
          </p:cNvSpPr>
          <p:nvPr/>
        </p:nvSpPr>
        <p:spPr bwMode="auto">
          <a:xfrm>
            <a:off x="609600" y="1524000"/>
            <a:ext cx="2895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28600" algn="l" rtl="0" fontAlgn="base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fontAlgn="base">
              <a:spcBef>
                <a:spcPts val="375"/>
              </a:spcBef>
              <a:spcAft>
                <a:spcPct val="0"/>
              </a:spcAft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fontAlgn="base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lnSpc>
                <a:spcPct val="90000"/>
              </a:lnSpc>
              <a:buFont typeface="Wingdings" pitchFamily="2" charset="2"/>
              <a:buAutoNum type="alphaUcPeriod"/>
              <a:defRPr/>
            </a:pPr>
            <a:r>
              <a:rPr lang="en-US" sz="1400" b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Accountant/Auditor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lphaUcPeriod"/>
              <a:defRPr/>
            </a:pPr>
            <a:endParaRPr lang="en-US" sz="1400" b="1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lphaUcPeriod"/>
              <a:defRPr/>
            </a:pPr>
            <a:r>
              <a:rPr lang="en-US" sz="1400" b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Assessors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lphaUcPeriod"/>
              <a:defRPr/>
            </a:pPr>
            <a:endParaRPr lang="en-US" sz="1400" b="1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lphaUcPeriod"/>
              <a:defRPr/>
            </a:pPr>
            <a:r>
              <a:rPr lang="en-US" sz="1400" b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Council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lphaUcPeriod"/>
              <a:defRPr/>
            </a:pPr>
            <a:endParaRPr lang="en-US" sz="1400" b="1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lphaUcPeriod"/>
              <a:defRPr/>
            </a:pPr>
            <a:r>
              <a:rPr lang="en-US" sz="1400" b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Clerk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lphaUcPeriod"/>
              <a:defRPr/>
            </a:pPr>
            <a:endParaRPr lang="en-US" sz="1400" b="1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lphaUcPeriod"/>
              <a:defRPr/>
            </a:pPr>
            <a:r>
              <a:rPr lang="en-US" sz="1400" b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Collector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lphaUcPeriod"/>
              <a:defRPr/>
            </a:pPr>
            <a:endParaRPr lang="en-US" sz="1400" b="1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lphaUcPeriod"/>
              <a:defRPr/>
            </a:pPr>
            <a:r>
              <a:rPr lang="en-US" sz="1400" b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Finance Committee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lphaUcPeriod"/>
              <a:defRPr/>
            </a:pPr>
            <a:endParaRPr lang="en-US" sz="1400" b="1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lphaUcPeriod"/>
              <a:defRPr/>
            </a:pPr>
            <a:r>
              <a:rPr lang="en-US" sz="1400" b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Mayor/City Manager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lphaUcPeriod"/>
              <a:defRPr/>
            </a:pPr>
            <a:endParaRPr lang="en-US" sz="1400" b="1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lphaUcPeriod"/>
              <a:defRPr/>
            </a:pPr>
            <a:r>
              <a:rPr lang="en-US" sz="1400" b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Selectmen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lphaUcPeriod"/>
              <a:defRPr/>
            </a:pPr>
            <a:endParaRPr lang="en-US" sz="1400" b="1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lphaUcPeriod"/>
              <a:defRPr/>
            </a:pPr>
            <a:r>
              <a:rPr lang="en-US" sz="1400" b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Town Meeting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lphaUcPeriod"/>
              <a:defRPr/>
            </a:pPr>
            <a:endParaRPr lang="en-US" sz="1400" b="1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lphaUcPeriod"/>
              <a:defRPr/>
            </a:pPr>
            <a:r>
              <a:rPr lang="en-US" sz="1400" b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Treasurer</a:t>
            </a:r>
            <a:endParaRPr lang="en-US" sz="14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192"/>
          <p:cNvSpPr>
            <a:spLocks noChangeArrowheads="1"/>
          </p:cNvSpPr>
          <p:nvPr/>
        </p:nvSpPr>
        <p:spPr bwMode="auto">
          <a:xfrm>
            <a:off x="3886200" y="1524000"/>
            <a:ext cx="5029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	Records all votes of the legislative body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	Authorizes debt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	Manages the community’s money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	Approves all transfers from the reserve fund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	Prepares and submits the annual budget recommendations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	Administers the motor vehicle excise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	Reviews vendors bills to ensure that they are lawful expenditures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	Makes appropriations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	Retains all municipal contracts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	Prepares the annual Tax Rate Recapitulation Sheet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	Chooses an audit firm to conduct the annual town audit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	Signs debt issues in towns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	Pays vendors after proper authorization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	Monitors municipal spending to ensure that departments are within their budgets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	Notifies DOR of any votes to incur debt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	Issues municipal tax lien certificates</a:t>
            </a:r>
          </a:p>
        </p:txBody>
      </p:sp>
    </p:spTree>
    <p:extLst>
      <p:ext uri="{BB962C8B-B14F-4D97-AF65-F5344CB8AC3E}">
        <p14:creationId xmlns:p14="http://schemas.microsoft.com/office/powerpoint/2010/main" val="156143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 anchor="t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 smtClean="0"/>
              <a:t>Municipal Management</a:t>
            </a:r>
            <a:r>
              <a:rPr lang="en-US" altLang="en-US" sz="3200" dirty="0" smtClean="0"/>
              <a:t/>
            </a:r>
            <a:br>
              <a:rPr lang="en-US" altLang="en-US" sz="3200" dirty="0" smtClean="0"/>
            </a:br>
            <a:r>
              <a:rPr lang="en-US" altLang="en-US" sz="3000" dirty="0" smtClean="0"/>
              <a:t/>
            </a:r>
            <a:br>
              <a:rPr lang="en-US" altLang="en-US" sz="3000" dirty="0" smtClean="0"/>
            </a:br>
            <a:endParaRPr lang="en-US" altLang="en-US" sz="3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E7889-8D6D-480B-B2B9-80034931F03D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38200" y="1066800"/>
            <a:ext cx="8915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endParaRPr lang="en-US" altLang="en-US" sz="2400" b="1" i="1" dirty="0" smtClean="0">
              <a:latin typeface="Arial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28600" algn="l" rtl="0" fontAlgn="base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fontAlgn="base">
              <a:spcBef>
                <a:spcPts val="375"/>
              </a:spcBef>
              <a:spcAft>
                <a:spcPct val="0"/>
              </a:spcAft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fontAlgn="base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Selectmen/Mayor/City Manager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Council/Town Meeting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Finance Committee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Assessors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Collector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Treasurer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Accountant/Auditor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Clerk</a:t>
            </a:r>
          </a:p>
        </p:txBody>
      </p:sp>
    </p:spTree>
    <p:extLst>
      <p:ext uri="{BB962C8B-B14F-4D97-AF65-F5344CB8AC3E}">
        <p14:creationId xmlns:p14="http://schemas.microsoft.com/office/powerpoint/2010/main" val="368485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 anchor="t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 smtClean="0"/>
              <a:t>Selectmen/Mayor/City Manager</a:t>
            </a:r>
            <a:r>
              <a:rPr lang="en-US" altLang="en-US" sz="3200" dirty="0" smtClean="0"/>
              <a:t/>
            </a:r>
            <a:br>
              <a:rPr lang="en-US" altLang="en-US" sz="3200" dirty="0" smtClean="0"/>
            </a:br>
            <a:r>
              <a:rPr lang="en-US" altLang="en-US" sz="3000" dirty="0" smtClean="0"/>
              <a:t/>
            </a:r>
            <a:br>
              <a:rPr lang="en-US" altLang="en-US" sz="3000" dirty="0" smtClean="0"/>
            </a:br>
            <a:endParaRPr lang="en-US" altLang="en-US" sz="3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E7889-8D6D-480B-B2B9-80034931F03D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38200" y="1143000"/>
            <a:ext cx="8915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endParaRPr lang="en-US" altLang="en-US" sz="2400" b="1" i="1" dirty="0" smtClean="0">
              <a:latin typeface="Arial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28600" algn="l" rtl="0" fontAlgn="base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fontAlgn="base">
              <a:spcBef>
                <a:spcPts val="375"/>
              </a:spcBef>
              <a:spcAft>
                <a:spcPct val="0"/>
              </a:spcAft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fontAlgn="base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Oversees Finances</a:t>
            </a:r>
          </a:p>
          <a:p>
            <a:pPr>
              <a:defRPr/>
            </a:pPr>
            <a:r>
              <a:rPr lang="en-US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Appoint Employees</a:t>
            </a:r>
          </a:p>
          <a:p>
            <a:pPr>
              <a:defRPr/>
            </a:pPr>
            <a:r>
              <a:rPr lang="en-US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 Debt</a:t>
            </a:r>
          </a:p>
          <a:p>
            <a:pPr>
              <a:defRPr/>
            </a:pPr>
            <a:r>
              <a:rPr lang="en-US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Decide Tax Policy (Town)</a:t>
            </a:r>
          </a:p>
          <a:p>
            <a:pPr>
              <a:defRPr/>
            </a:pPr>
            <a:r>
              <a:rPr lang="en-US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Town Meetings</a:t>
            </a:r>
          </a:p>
          <a:p>
            <a:pPr>
              <a:defRPr/>
            </a:pPr>
            <a:r>
              <a:rPr lang="en-US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 Budget (City)</a:t>
            </a:r>
          </a:p>
        </p:txBody>
      </p:sp>
    </p:spTree>
    <p:extLst>
      <p:ext uri="{BB962C8B-B14F-4D97-AF65-F5344CB8AC3E}">
        <p14:creationId xmlns:p14="http://schemas.microsoft.com/office/powerpoint/2010/main" val="171920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 anchor="t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 smtClean="0"/>
              <a:t>City Council/Town Meeting</a:t>
            </a:r>
            <a:r>
              <a:rPr lang="en-US" altLang="en-US" sz="3200" dirty="0" smtClean="0"/>
              <a:t/>
            </a:r>
            <a:br>
              <a:rPr lang="en-US" altLang="en-US" sz="3200" dirty="0" smtClean="0"/>
            </a:br>
            <a:r>
              <a:rPr lang="en-US" altLang="en-US" sz="3000" dirty="0" smtClean="0"/>
              <a:t/>
            </a:r>
            <a:br>
              <a:rPr lang="en-US" altLang="en-US" sz="3000" dirty="0" smtClean="0"/>
            </a:br>
            <a:endParaRPr lang="en-US" altLang="en-US" sz="3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E7889-8D6D-480B-B2B9-80034931F03D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38200" y="1143000"/>
            <a:ext cx="8915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endParaRPr lang="en-US" altLang="en-US" sz="2400" b="1" i="1" dirty="0" smtClean="0">
              <a:latin typeface="Arial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28600" algn="l" rtl="0" fontAlgn="base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fontAlgn="base">
              <a:spcBef>
                <a:spcPts val="375"/>
              </a:spcBef>
              <a:spcAft>
                <a:spcPct val="0"/>
              </a:spcAft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fontAlgn="base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Makes appropriations</a:t>
            </a:r>
          </a:p>
          <a:p>
            <a:pPr>
              <a:defRPr/>
            </a:pPr>
            <a:r>
              <a:rPr lang="en-US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Adopts Budget</a:t>
            </a:r>
          </a:p>
          <a:p>
            <a:pPr>
              <a:defRPr/>
            </a:pPr>
            <a:r>
              <a:rPr lang="en-US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Authorizes Debt</a:t>
            </a:r>
          </a:p>
          <a:p>
            <a:pPr>
              <a:defRPr/>
            </a:pPr>
            <a:r>
              <a:rPr lang="en-US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Enacts Ordinances/Bylaws</a:t>
            </a:r>
          </a:p>
          <a:p>
            <a:pPr>
              <a:defRPr/>
            </a:pPr>
            <a:r>
              <a:rPr lang="en-US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Decides Tax Policy (City)</a:t>
            </a:r>
          </a:p>
        </p:txBody>
      </p:sp>
    </p:spTree>
    <p:extLst>
      <p:ext uri="{BB962C8B-B14F-4D97-AF65-F5344CB8AC3E}">
        <p14:creationId xmlns:p14="http://schemas.microsoft.com/office/powerpoint/2010/main" val="117454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 anchor="t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 smtClean="0"/>
              <a:t>Finance Committee</a:t>
            </a:r>
            <a:r>
              <a:rPr lang="en-US" altLang="en-US" sz="3200" dirty="0" smtClean="0"/>
              <a:t/>
            </a:r>
            <a:br>
              <a:rPr lang="en-US" altLang="en-US" sz="3200" dirty="0" smtClean="0"/>
            </a:br>
            <a:r>
              <a:rPr lang="en-US" altLang="en-US" sz="3000" dirty="0" smtClean="0"/>
              <a:t/>
            </a:r>
            <a:br>
              <a:rPr lang="en-US" altLang="en-US" sz="3000" dirty="0" smtClean="0"/>
            </a:br>
            <a:endParaRPr lang="en-US" altLang="en-US" sz="3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E7889-8D6D-480B-B2B9-80034931F03D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38200" y="1143000"/>
            <a:ext cx="8915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endParaRPr lang="en-US" altLang="en-US" sz="2400" b="1" i="1" dirty="0" smtClean="0">
              <a:latin typeface="Arial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28600" algn="l" rtl="0" fontAlgn="base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fontAlgn="base">
              <a:spcBef>
                <a:spcPts val="375"/>
              </a:spcBef>
              <a:spcAft>
                <a:spcPct val="0"/>
              </a:spcAft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fontAlgn="base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Makes Budget Recommendations</a:t>
            </a:r>
          </a:p>
          <a:p>
            <a:pPr>
              <a:defRPr/>
            </a:pPr>
            <a:r>
              <a:rPr lang="en-US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Approves Reserve Fund Transfers</a:t>
            </a:r>
          </a:p>
          <a:p>
            <a:pPr>
              <a:defRPr/>
            </a:pPr>
            <a:r>
              <a:rPr lang="en-US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Approves Year End Transfers</a:t>
            </a:r>
          </a:p>
        </p:txBody>
      </p:sp>
    </p:spTree>
    <p:extLst>
      <p:ext uri="{BB962C8B-B14F-4D97-AF65-F5344CB8AC3E}">
        <p14:creationId xmlns:p14="http://schemas.microsoft.com/office/powerpoint/2010/main" val="5830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 anchor="t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 smtClean="0"/>
              <a:t>Assessors</a:t>
            </a:r>
            <a:r>
              <a:rPr lang="en-US" altLang="en-US" sz="3200" dirty="0" smtClean="0"/>
              <a:t/>
            </a:r>
            <a:br>
              <a:rPr lang="en-US" altLang="en-US" sz="3200" dirty="0" smtClean="0"/>
            </a:br>
            <a:r>
              <a:rPr lang="en-US" altLang="en-US" sz="3000" dirty="0" smtClean="0"/>
              <a:t/>
            </a:r>
            <a:br>
              <a:rPr lang="en-US" altLang="en-US" sz="3000" dirty="0" smtClean="0"/>
            </a:br>
            <a:endParaRPr lang="en-US" altLang="en-US" sz="3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E7889-8D6D-480B-B2B9-80034931F03D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38200" y="1143000"/>
            <a:ext cx="8915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endParaRPr lang="en-US" altLang="en-US" sz="2400" b="1" i="1" dirty="0" smtClean="0">
              <a:latin typeface="Arial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28600" algn="l" rtl="0" fontAlgn="base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fontAlgn="base">
              <a:spcBef>
                <a:spcPts val="375"/>
              </a:spcBef>
              <a:spcAft>
                <a:spcPct val="0"/>
              </a:spcAft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fontAlgn="base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 Property Database</a:t>
            </a:r>
          </a:p>
          <a:p>
            <a:pPr>
              <a:defRPr/>
            </a:pPr>
            <a:r>
              <a:rPr lang="en-US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 &amp; Classify Property</a:t>
            </a:r>
          </a:p>
          <a:p>
            <a:pPr>
              <a:defRPr/>
            </a:pPr>
            <a:r>
              <a:rPr lang="en-US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 Tax Rate Recapitulation</a:t>
            </a:r>
          </a:p>
          <a:p>
            <a:pPr>
              <a:defRPr/>
            </a:pPr>
            <a:r>
              <a:rPr lang="en-US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 Taxes</a:t>
            </a:r>
          </a:p>
          <a:p>
            <a:pPr>
              <a:defRPr/>
            </a:pPr>
            <a:r>
              <a:rPr lang="en-US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 Abatements and Exemptions</a:t>
            </a:r>
          </a:p>
          <a:p>
            <a:pPr>
              <a:defRPr/>
            </a:pPr>
            <a:r>
              <a:rPr lang="en-US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Administer Excises</a:t>
            </a:r>
          </a:p>
        </p:txBody>
      </p:sp>
    </p:spTree>
    <p:extLst>
      <p:ext uri="{BB962C8B-B14F-4D97-AF65-F5344CB8AC3E}">
        <p14:creationId xmlns:p14="http://schemas.microsoft.com/office/powerpoint/2010/main" val="201716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 anchor="t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 smtClean="0"/>
              <a:t>Collector</a:t>
            </a:r>
            <a:r>
              <a:rPr lang="en-US" altLang="en-US" sz="3200" dirty="0" smtClean="0"/>
              <a:t/>
            </a:r>
            <a:br>
              <a:rPr lang="en-US" altLang="en-US" sz="3200" dirty="0" smtClean="0"/>
            </a:br>
            <a:r>
              <a:rPr lang="en-US" altLang="en-US" sz="3000" dirty="0" smtClean="0"/>
              <a:t/>
            </a:r>
            <a:br>
              <a:rPr lang="en-US" altLang="en-US" sz="3000" dirty="0" smtClean="0"/>
            </a:br>
            <a:endParaRPr lang="en-US" altLang="en-US" sz="3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E7889-8D6D-480B-B2B9-80034931F03D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38200" y="1143000"/>
            <a:ext cx="8915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endParaRPr lang="en-US" altLang="en-US" sz="2400" b="1" i="1" dirty="0" smtClean="0">
              <a:latin typeface="Arial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28600" algn="l" rtl="0" fontAlgn="base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fontAlgn="base">
              <a:spcBef>
                <a:spcPts val="375"/>
              </a:spcBef>
              <a:spcAft>
                <a:spcPct val="0"/>
              </a:spcAft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fontAlgn="base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Bills &amp; Collects Taxes</a:t>
            </a:r>
          </a:p>
          <a:p>
            <a:pPr>
              <a:defRPr/>
            </a:pPr>
            <a:r>
              <a:rPr lang="en-US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also be designated “City” or “Town” Collector, which authorizes the tax collector to also collect other non-tax receivables due the city or town</a:t>
            </a:r>
          </a:p>
        </p:txBody>
      </p:sp>
    </p:spTree>
    <p:extLst>
      <p:ext uri="{BB962C8B-B14F-4D97-AF65-F5344CB8AC3E}">
        <p14:creationId xmlns:p14="http://schemas.microsoft.com/office/powerpoint/2010/main" val="374024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002060"/>
                </a:solidFill>
              </a:rPr>
              <a:t>Mission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E7889-8D6D-480B-B2B9-80034931F03D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Content Placeholder 1"/>
          <p:cNvSpPr>
            <a:spLocks noGrp="1"/>
          </p:cNvSpPr>
          <p:nvPr>
            <p:ph sz="quarter" idx="1"/>
          </p:nvPr>
        </p:nvSpPr>
        <p:spPr>
          <a:xfrm>
            <a:off x="609600" y="1295400"/>
            <a:ext cx="8305800" cy="5867400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sz="19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Division of Local Services (DLS) provides: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6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Assistance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6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6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Oversight to assist Massachusetts cities and towns in the achievement of sound and efficient fiscal management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19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sz="19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DLS is responsible for: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6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Ensuring the fairness and equity of local property assessment and taxation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6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accuracy and quality of local accounting and treasury management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6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Interpreting state laws that govern local finances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6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Distributing local aid 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6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Maintaining a comprehensive databank on local finances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19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sz="19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DLS Offices are located in Boston, Worcester and Springfield</a:t>
            </a:r>
            <a:endParaRPr lang="en-US" sz="20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0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0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 anchor="t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 smtClean="0"/>
              <a:t>Treasurer</a:t>
            </a:r>
            <a:r>
              <a:rPr lang="en-US" altLang="en-US" sz="3200" dirty="0" smtClean="0"/>
              <a:t/>
            </a:r>
            <a:br>
              <a:rPr lang="en-US" altLang="en-US" sz="3200" dirty="0" smtClean="0"/>
            </a:br>
            <a:r>
              <a:rPr lang="en-US" altLang="en-US" sz="3000" dirty="0" smtClean="0"/>
              <a:t/>
            </a:r>
            <a:br>
              <a:rPr lang="en-US" altLang="en-US" sz="3000" dirty="0" smtClean="0"/>
            </a:br>
            <a:endParaRPr lang="en-US" altLang="en-US" sz="3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E7889-8D6D-480B-B2B9-80034931F03D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38200" y="1143000"/>
            <a:ext cx="8915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endParaRPr lang="en-US" altLang="en-US" sz="2400" b="1" i="1" dirty="0" smtClean="0">
              <a:latin typeface="Arial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28600" algn="l" rtl="0" fontAlgn="base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fontAlgn="base">
              <a:spcBef>
                <a:spcPts val="375"/>
              </a:spcBef>
              <a:spcAft>
                <a:spcPct val="0"/>
              </a:spcAft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fontAlgn="base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Deposits, Invests &amp; Distributes Money</a:t>
            </a:r>
          </a:p>
          <a:p>
            <a:pPr>
              <a:defRPr/>
            </a:pPr>
            <a:r>
              <a:rPr lang="en-US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Issues Debt</a:t>
            </a:r>
          </a:p>
          <a:p>
            <a:pPr>
              <a:defRPr/>
            </a:pPr>
            <a:r>
              <a:rPr lang="en-US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Manages Tax Titles and Foreclosures</a:t>
            </a:r>
          </a:p>
          <a:p>
            <a:pPr>
              <a:defRPr/>
            </a:pPr>
            <a:r>
              <a:rPr lang="en-US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Administers Payroll</a:t>
            </a:r>
          </a:p>
        </p:txBody>
      </p:sp>
    </p:spTree>
    <p:extLst>
      <p:ext uri="{BB962C8B-B14F-4D97-AF65-F5344CB8AC3E}">
        <p14:creationId xmlns:p14="http://schemas.microsoft.com/office/powerpoint/2010/main" val="64727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 anchor="t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 smtClean="0"/>
              <a:t>Accountant/Auditor</a:t>
            </a:r>
            <a:r>
              <a:rPr lang="en-US" altLang="en-US" sz="3200" dirty="0" smtClean="0"/>
              <a:t/>
            </a:r>
            <a:br>
              <a:rPr lang="en-US" altLang="en-US" sz="3200" dirty="0" smtClean="0"/>
            </a:br>
            <a:r>
              <a:rPr lang="en-US" altLang="en-US" sz="3000" dirty="0" smtClean="0"/>
              <a:t/>
            </a:r>
            <a:br>
              <a:rPr lang="en-US" altLang="en-US" sz="3000" dirty="0" smtClean="0"/>
            </a:br>
            <a:endParaRPr lang="en-US" altLang="en-US" sz="3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E7889-8D6D-480B-B2B9-80034931F03D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38200" y="1143000"/>
            <a:ext cx="8915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endParaRPr lang="en-US" altLang="en-US" sz="2400" b="1" i="1" dirty="0" smtClean="0">
              <a:latin typeface="Arial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28600" algn="l" rtl="0" fontAlgn="base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fontAlgn="base">
              <a:spcBef>
                <a:spcPts val="375"/>
              </a:spcBef>
              <a:spcAft>
                <a:spcPct val="0"/>
              </a:spcAft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fontAlgn="base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Keeps Contracts (Town)</a:t>
            </a:r>
          </a:p>
          <a:p>
            <a:pPr>
              <a:defRPr/>
            </a:pPr>
            <a:r>
              <a:rPr lang="en-US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Maintains Finance Records</a:t>
            </a:r>
          </a:p>
          <a:p>
            <a:pPr>
              <a:defRPr/>
            </a:pPr>
            <a:r>
              <a:rPr lang="en-US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Prepares Finance Reports</a:t>
            </a:r>
          </a:p>
          <a:p>
            <a:pPr>
              <a:defRPr/>
            </a:pPr>
            <a:r>
              <a:rPr lang="en-US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Monitors Spending</a:t>
            </a:r>
          </a:p>
        </p:txBody>
      </p:sp>
    </p:spTree>
    <p:extLst>
      <p:ext uri="{BB962C8B-B14F-4D97-AF65-F5344CB8AC3E}">
        <p14:creationId xmlns:p14="http://schemas.microsoft.com/office/powerpoint/2010/main" val="17149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 anchor="t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 smtClean="0"/>
              <a:t>Clerk</a:t>
            </a:r>
            <a:r>
              <a:rPr lang="en-US" altLang="en-US" sz="3200" dirty="0" smtClean="0"/>
              <a:t/>
            </a:r>
            <a:br>
              <a:rPr lang="en-US" altLang="en-US" sz="3200" dirty="0" smtClean="0"/>
            </a:br>
            <a:r>
              <a:rPr lang="en-US" altLang="en-US" sz="3000" dirty="0" smtClean="0"/>
              <a:t/>
            </a:r>
            <a:br>
              <a:rPr lang="en-US" altLang="en-US" sz="3000" dirty="0" smtClean="0"/>
            </a:br>
            <a:endParaRPr lang="en-US" altLang="en-US" sz="3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E7889-8D6D-480B-B2B9-80034931F03D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38200" y="1143000"/>
            <a:ext cx="8915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endParaRPr lang="en-US" altLang="en-US" sz="2400" b="1" i="1" dirty="0" smtClean="0">
              <a:latin typeface="Arial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28600" algn="l" rtl="0" fontAlgn="base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fontAlgn="base">
              <a:spcBef>
                <a:spcPts val="375"/>
              </a:spcBef>
              <a:spcAft>
                <a:spcPct val="0"/>
              </a:spcAft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fontAlgn="base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Keeps Contracts (City)</a:t>
            </a:r>
          </a:p>
          <a:p>
            <a:pPr>
              <a:defRPr/>
            </a:pPr>
            <a:r>
              <a:rPr lang="en-US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Maintains Records</a:t>
            </a:r>
          </a:p>
          <a:p>
            <a:pPr>
              <a:defRPr/>
            </a:pPr>
            <a:r>
              <a:rPr lang="en-US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Conducts Elections</a:t>
            </a:r>
          </a:p>
        </p:txBody>
      </p:sp>
    </p:spTree>
    <p:extLst>
      <p:ext uri="{BB962C8B-B14F-4D97-AF65-F5344CB8AC3E}">
        <p14:creationId xmlns:p14="http://schemas.microsoft.com/office/powerpoint/2010/main" val="43443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7C819C-4DC0-42D0-8ABB-C1EF15593C3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3" name="Rectangle 2"/>
          <p:cNvSpPr txBox="1">
            <a:spLocks noRot="1" noChangeArrowheads="1"/>
          </p:cNvSpPr>
          <p:nvPr/>
        </p:nvSpPr>
        <p:spPr>
          <a:xfrm>
            <a:off x="0" y="381000"/>
            <a:ext cx="8229600" cy="11430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>
              <a:defRPr/>
            </a:pPr>
            <a:r>
              <a:rPr lang="en-US" dirty="0" smtClean="0"/>
              <a:t>Municipal Mix &amp; Match</a:t>
            </a:r>
            <a:br>
              <a:rPr lang="en-US" dirty="0" smtClean="0"/>
            </a:br>
            <a:r>
              <a:rPr lang="en-US" sz="1800" dirty="0" smtClean="0"/>
              <a:t>Identify which office(s) in the left column performs each of the duties listed in the right column</a:t>
            </a:r>
            <a:endParaRPr lang="en-US" dirty="0" smtClean="0"/>
          </a:p>
        </p:txBody>
      </p:sp>
      <p:sp>
        <p:nvSpPr>
          <p:cNvPr id="4" name="Rectangle 191"/>
          <p:cNvSpPr txBox="1">
            <a:spLocks noChangeArrowheads="1"/>
          </p:cNvSpPr>
          <p:nvPr/>
        </p:nvSpPr>
        <p:spPr>
          <a:xfrm>
            <a:off x="609600" y="1600200"/>
            <a:ext cx="2895600" cy="4953000"/>
          </a:xfrm>
          <a:prstGeom prst="rect">
            <a:avLst/>
          </a:prstGeom>
        </p:spPr>
        <p:txBody>
          <a:bodyPr/>
          <a:lstStyle>
            <a:lvl1pPr marL="273050" indent="-273050" algn="l" rtl="0" fontAlgn="base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28600" algn="l" rtl="0" fontAlgn="base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fontAlgn="base">
              <a:spcBef>
                <a:spcPts val="375"/>
              </a:spcBef>
              <a:spcAft>
                <a:spcPct val="0"/>
              </a:spcAft>
              <a:buClr>
                <a:srgbClr val="B2C1D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fontAlgn="base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lnSpc>
                <a:spcPct val="90000"/>
              </a:lnSpc>
              <a:buFont typeface="Wingdings" pitchFamily="2" charset="2"/>
              <a:buAutoNum type="alphaUcPeriod"/>
              <a:defRPr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Accountant/Auditor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lphaUcPeriod"/>
              <a:defRPr/>
            </a:pP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lphaUcPeriod"/>
              <a:defRPr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Assessors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lphaUcPeriod"/>
              <a:defRPr/>
            </a:pP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lphaUcPeriod"/>
              <a:defRPr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City Council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lphaUcPeriod"/>
              <a:defRPr/>
            </a:pP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lphaUcPeriod"/>
              <a:defRPr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Clerk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lphaUcPeriod"/>
              <a:defRPr/>
            </a:pP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lphaUcPeriod"/>
              <a:defRPr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Collector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lphaUcPeriod"/>
              <a:defRPr/>
            </a:pP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lphaUcPeriod"/>
              <a:defRPr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Finance Committee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lphaUcPeriod"/>
              <a:defRPr/>
            </a:pP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lphaUcPeriod"/>
              <a:defRPr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Mayor/City Manager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lphaUcPeriod"/>
              <a:defRPr/>
            </a:pP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lphaUcPeriod"/>
              <a:defRPr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Selectmen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lphaUcPeriod"/>
              <a:defRPr/>
            </a:pP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lphaUcPeriod"/>
              <a:defRPr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Town Meeting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lphaUcPeriod"/>
              <a:defRPr/>
            </a:pP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lphaUcPeriod"/>
              <a:defRPr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Treasurer</a:t>
            </a:r>
          </a:p>
        </p:txBody>
      </p:sp>
      <p:sp>
        <p:nvSpPr>
          <p:cNvPr id="5" name="Rectangle 192"/>
          <p:cNvSpPr>
            <a:spLocks noChangeArrowheads="1"/>
          </p:cNvSpPr>
          <p:nvPr/>
        </p:nvSpPr>
        <p:spPr bwMode="auto">
          <a:xfrm>
            <a:off x="3886200" y="1676400"/>
            <a:ext cx="5029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1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_D_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Records all votes of the legislative body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1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C, I_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Authorizes debt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1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 J_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Manages the community’s money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1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C, F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Approves all transfers from the reserve fund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1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F,G,H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Prepares and submits the annual budget recommendations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1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_B_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Administers the motor vehicle excise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1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_A_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Reviews vendors bills to ensure that they are lawful expenditures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1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C, I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	Makes appropriations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1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 D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Retains all municipal contracts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1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A,B,D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Prepares the annual Tax Rate Recapitulation Sheet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1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_H_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Chooses an audit firm to conduct the annual town audit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1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D,H,J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Signs debt issues in towns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1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_J_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Pays vendors after proper authorization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1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_A_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Monitors municipal spending to ensure that departments are within their budgets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1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_D_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Notifies DOR of any votes to incur debt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1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_E_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Issues municipal tax lien certificates</a:t>
            </a:r>
          </a:p>
        </p:txBody>
      </p:sp>
    </p:spTree>
    <p:extLst>
      <p:ext uri="{BB962C8B-B14F-4D97-AF65-F5344CB8AC3E}">
        <p14:creationId xmlns:p14="http://schemas.microsoft.com/office/powerpoint/2010/main" val="257977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E7889-8D6D-480B-B2B9-80034931F03D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914400" y="2286000"/>
            <a:ext cx="7315200" cy="20574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46B8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The Assessors Role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646B86"/>
                </a:solidFill>
                <a:latin typeface="Arial"/>
              </a:rPr>
              <a:t>in the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646B86"/>
                </a:solidFill>
                <a:latin typeface="Arial"/>
              </a:rPr>
              <a:t>Tax Billing Process</a:t>
            </a:r>
          </a:p>
        </p:txBody>
      </p:sp>
      <p:sp>
        <p:nvSpPr>
          <p:cNvPr id="2" name="Rectangle 1"/>
          <p:cNvSpPr/>
          <p:nvPr/>
        </p:nvSpPr>
        <p:spPr>
          <a:xfrm>
            <a:off x="6273791" y="228924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0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7C819C-4DC0-42D0-8ABB-C1EF15593C3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3" name="Picture 2" descr="cid:image002.png@01D2BDDE.999083A0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"/>
            <a:ext cx="7696199" cy="5791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980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5" name="Picture 7" descr="C:\Users\joyced\AppData\Local\Microsoft\Windows\Temporary Internet Files\Content.IE5\2T8ZH06I\Location_map_Mexico_City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382720"/>
            <a:ext cx="3229438" cy="29984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96000" cy="1143000"/>
          </a:xfrm>
        </p:spPr>
        <p:txBody>
          <a:bodyPr/>
          <a:lstStyle/>
          <a:p>
            <a:r>
              <a:rPr lang="en-US" dirty="0" smtClean="0"/>
              <a:t>Common Assessors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05000"/>
            <a:ext cx="7772400" cy="446452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 Accurate property descriptions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 Accurate assessing maps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Assessments </a:t>
            </a:r>
            <a:r>
              <a:rPr lang="en-US" sz="3200" dirty="0"/>
              <a:t>based on “full and fair cash </a:t>
            </a:r>
            <a:r>
              <a:rPr lang="en-US" sz="3200" dirty="0" smtClean="0"/>
              <a:t>value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“Classification</a:t>
            </a:r>
            <a:r>
              <a:rPr lang="en-US" sz="3200" dirty="0"/>
              <a:t>” code for each </a:t>
            </a:r>
            <a:r>
              <a:rPr lang="en-US" sz="3200" dirty="0" smtClean="0"/>
              <a:t>property</a:t>
            </a:r>
            <a:endParaRPr lang="en-US" sz="3200" dirty="0"/>
          </a:p>
          <a:p>
            <a:pPr marL="0" indent="0">
              <a:buNone/>
            </a:pPr>
            <a:r>
              <a:rPr lang="en-US" sz="2800" dirty="0" smtClean="0"/>
              <a:t> 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753D55-7AC9-41C0-98D7-F7F13626C5F0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17411" name="Picture 3" descr="C:\Users\joyced\AppData\Local\Microsoft\Windows\Temporary Internet Files\Content.IE5\ED2PF2LM\new20homeinspection20pic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14400"/>
            <a:ext cx="2556738" cy="25009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82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53200" cy="1143000"/>
          </a:xfrm>
        </p:spPr>
        <p:txBody>
          <a:bodyPr/>
          <a:lstStyle/>
          <a:p>
            <a:pPr algn="r"/>
            <a:r>
              <a:rPr lang="en-US" dirty="0" smtClean="0"/>
              <a:t>Database Maintenance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05000"/>
            <a:ext cx="7543800" cy="446452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 Real Estate market is dynamic </a:t>
            </a:r>
          </a:p>
          <a:p>
            <a:pPr marL="0" indent="0">
              <a:buNone/>
            </a:pPr>
            <a:r>
              <a:rPr lang="en-US" sz="3200" dirty="0" smtClean="0"/>
              <a:t>      	Values “as of” January 1                     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Property descriptions are also dynamic</a:t>
            </a:r>
          </a:p>
          <a:p>
            <a:pPr marL="0" lvl="3" indent="0">
              <a:spcBef>
                <a:spcPts val="575"/>
              </a:spcBef>
              <a:buClr>
                <a:schemeClr val="accent1"/>
              </a:buClr>
              <a:buSzPct val="85000"/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    Property </a:t>
            </a:r>
            <a:r>
              <a:rPr lang="en-US" sz="3200" dirty="0"/>
              <a:t>descriptions “as of” January 1</a:t>
            </a:r>
          </a:p>
          <a:p>
            <a:pPr marL="0" indent="0">
              <a:buNone/>
            </a:pPr>
            <a:r>
              <a:rPr lang="en-US" sz="3200" dirty="0" smtClean="0"/>
              <a:t>                                                      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753D55-7AC9-41C0-98D7-F7F13626C5F0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17410" name="Picture 2" descr="C:\Users\corbettp\Pictures\hou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600200"/>
            <a:ext cx="2743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23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joyced\AppData\Local\Microsoft\Windows\Temporary Internet Files\Content.IE5\IWV5BWXN\James_S_Poulsen_Quit_Claim_Deed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371600"/>
            <a:ext cx="1649021" cy="23920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C:\Users\joyced\Pictures\SOL Documents\Chester SO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501" y="3962400"/>
            <a:ext cx="3281082" cy="1828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/>
              <a:t>Database Changes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953000"/>
          </a:xfrm>
        </p:spPr>
        <p:txBody>
          <a:bodyPr/>
          <a:lstStyle/>
          <a:p>
            <a:r>
              <a:rPr lang="en-US" sz="4000" dirty="0" smtClean="0"/>
              <a:t>Deeds – up to January 1</a:t>
            </a:r>
          </a:p>
          <a:p>
            <a:r>
              <a:rPr lang="en-US" sz="4000" dirty="0" smtClean="0"/>
              <a:t>Field review of sales</a:t>
            </a:r>
          </a:p>
          <a:p>
            <a:r>
              <a:rPr lang="en-US" sz="4000" dirty="0" smtClean="0"/>
              <a:t>Building permits</a:t>
            </a:r>
          </a:p>
          <a:p>
            <a:r>
              <a:rPr lang="en-US" sz="4000" dirty="0" smtClean="0"/>
              <a:t>Cyclical inspections</a:t>
            </a:r>
          </a:p>
          <a:p>
            <a:r>
              <a:rPr lang="en-US" sz="4000" dirty="0" smtClean="0"/>
              <a:t>Lot Splits</a:t>
            </a:r>
          </a:p>
          <a:p>
            <a:r>
              <a:rPr lang="en-US" sz="4000" dirty="0" smtClean="0"/>
              <a:t>Use changes</a:t>
            </a:r>
          </a:p>
          <a:p>
            <a:r>
              <a:rPr lang="en-US" sz="4000" dirty="0" smtClean="0"/>
              <a:t>Abatements</a:t>
            </a:r>
            <a:endParaRPr lang="en-US" sz="4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753D55-7AC9-41C0-98D7-F7F13626C5F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18439" name="Picture 7" descr="C:\Users\joyced\Pictures\Clip Art\paperwork des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51501" y="4195894"/>
            <a:ext cx="2286000" cy="245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C:\Users\joyced\AppData\Local\Microsoft\Windows\Temporary Internet Files\Content.IE5\IWV5BWXN\sold_-_for_sale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398" y="2234967"/>
            <a:ext cx="2402205" cy="1981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35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25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75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/>
              <a:t>Map Maintenance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29200"/>
          </a:xfrm>
        </p:spPr>
        <p:txBody>
          <a:bodyPr/>
          <a:lstStyle/>
          <a:p>
            <a:r>
              <a:rPr lang="en-US" sz="4800" dirty="0" smtClean="0"/>
              <a:t>Assessing maps need to be updated “as of” January 1.</a:t>
            </a:r>
          </a:p>
          <a:p>
            <a:pPr lvl="1"/>
            <a:r>
              <a:rPr lang="en-US" sz="4600" dirty="0" smtClean="0"/>
              <a:t>Computerized maps</a:t>
            </a:r>
          </a:p>
          <a:p>
            <a:pPr lvl="1"/>
            <a:r>
              <a:rPr lang="en-US" sz="4600" dirty="0" smtClean="0"/>
              <a:t>GIS (Geographic Information System)</a:t>
            </a:r>
          </a:p>
          <a:p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753D55-7AC9-41C0-98D7-F7F13626C5F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18434" name="Picture 2" descr="C:\Users\corbettp\Pictures\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572000"/>
            <a:ext cx="3822700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13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002060"/>
                </a:solidFill>
              </a:rPr>
              <a:t>Executive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E7889-8D6D-480B-B2B9-80034931F03D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424940"/>
            <a:ext cx="8229600" cy="4899660"/>
          </a:xfrm>
        </p:spPr>
        <p:txBody>
          <a:bodyPr>
            <a:normAutofit fontScale="4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sz="50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Coordinate trainings and workshops for local officials: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sz="76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indent="-18288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en-US" sz="45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 101 Assessment Administration</a:t>
            </a:r>
          </a:p>
          <a:p>
            <a:pPr lvl="2" indent="-18288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en-US" sz="45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Officials Finance Forum</a:t>
            </a:r>
          </a:p>
          <a:p>
            <a:pPr lvl="2" indent="-18288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en-US" sz="45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“What’s New in Municipal Finance Law”</a:t>
            </a:r>
          </a:p>
          <a:p>
            <a:pPr lvl="2" indent="-18288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en-US" sz="45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Regionalization Conference</a:t>
            </a:r>
          </a:p>
          <a:p>
            <a:pPr lvl="2" indent="-18288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en-US" sz="45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 Rate and Property Valuation Certification Workshops</a:t>
            </a:r>
          </a:p>
          <a:p>
            <a:pPr lvl="2" indent="-18288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en-US" sz="45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On-site Trainings</a:t>
            </a:r>
          </a:p>
          <a:p>
            <a:pPr lvl="2" indent="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 pitchFamily="2" charset="2"/>
              <a:buNone/>
              <a:defRPr/>
            </a:pPr>
            <a:endParaRPr lang="en-US" sz="64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442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5000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</a:t>
            </a:r>
            <a:r>
              <a:rPr lang="en-US" sz="5000" i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sz="5000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Town </a:t>
            </a:r>
            <a:r>
              <a:rPr lang="en-US" sz="50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e-newsletter is published twice monthly and distributed electronically to nearly 9,000 local and state officials. This newsletter includes articles and fiscal analyses on topics of interest to local officials.</a:t>
            </a:r>
          </a:p>
          <a:p>
            <a:pPr marL="182562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5000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442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50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Information Requests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49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sz="20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sz="20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21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/>
              <a:t>Valuation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29200"/>
          </a:xfrm>
        </p:spPr>
        <p:txBody>
          <a:bodyPr/>
          <a:lstStyle/>
          <a:p>
            <a:r>
              <a:rPr lang="en-US" sz="4800" dirty="0" smtClean="0"/>
              <a:t>For “mass appraisal”, the statistical analysis of the sales is  the basis for the valuation of other (unsold) </a:t>
            </a:r>
          </a:p>
          <a:p>
            <a:pPr marL="0" indent="0">
              <a:buNone/>
            </a:pPr>
            <a:r>
              <a:rPr lang="en-US" sz="4800" dirty="0" smtClean="0"/>
              <a:t>  properties.</a:t>
            </a:r>
          </a:p>
          <a:p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753D55-7AC9-41C0-98D7-F7F13626C5F0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19458" name="Picture 2" descr="C:\Users\joyced\AppData\Local\Microsoft\Windows\Temporary Internet Files\Content.IE5\2T8ZH06I\Buying-Home-300x22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18021"/>
            <a:ext cx="3403600" cy="2552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06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joyced\AppData\Local\Microsoft\Windows\Temporary Internet Files\Content.IE5\QXCSNGJ0\observation1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6714"/>
            <a:ext cx="2158767" cy="290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/>
              <a:t>Sales Review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752600"/>
            <a:ext cx="8839200" cy="4572000"/>
          </a:xfrm>
        </p:spPr>
        <p:txBody>
          <a:bodyPr/>
          <a:lstStyle/>
          <a:p>
            <a:pPr algn="ctr"/>
            <a:endParaRPr lang="en-US" sz="4200" dirty="0" smtClean="0"/>
          </a:p>
          <a:p>
            <a:pPr algn="ctr"/>
            <a:r>
              <a:rPr lang="en-US" sz="4200" dirty="0" smtClean="0"/>
              <a:t>Sales Verification</a:t>
            </a:r>
          </a:p>
          <a:p>
            <a:pPr lvl="1" algn="ctr"/>
            <a:r>
              <a:rPr lang="en-US" sz="4200" dirty="0" smtClean="0"/>
              <a:t>An on-going investigation</a:t>
            </a:r>
          </a:p>
          <a:p>
            <a:pPr lvl="1" algn="ctr"/>
            <a:r>
              <a:rPr lang="en-US" sz="4200" dirty="0" smtClean="0"/>
              <a:t>Analysis only includes “arms-length” sales</a:t>
            </a:r>
          </a:p>
          <a:p>
            <a:pPr algn="ctr"/>
            <a:r>
              <a:rPr lang="en-US" sz="4200" dirty="0" smtClean="0"/>
              <a:t>Field Review of Sales</a:t>
            </a:r>
          </a:p>
          <a:p>
            <a:pPr lvl="1" algn="ctr"/>
            <a:r>
              <a:rPr lang="en-US" sz="4200" dirty="0" smtClean="0"/>
              <a:t>Accurate description of all sales</a:t>
            </a:r>
            <a:endParaRPr lang="en-US" sz="4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753D55-7AC9-41C0-98D7-F7F13626C5F0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23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/>
              <a:t>Field Review</a:t>
            </a:r>
            <a:endParaRPr lang="en-US" sz="5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24037"/>
            <a:ext cx="6553200" cy="41957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753D55-7AC9-41C0-98D7-F7F13626C5F0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46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/>
              <a:t>Sales Analysis - ASR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752600"/>
            <a:ext cx="8305800" cy="4114800"/>
          </a:xfrm>
        </p:spPr>
        <p:txBody>
          <a:bodyPr/>
          <a:lstStyle/>
          <a:p>
            <a:r>
              <a:rPr lang="en-US" sz="5400" dirty="0" smtClean="0"/>
              <a:t>Assessment Sales Ratio Studies (ASR) are a statistical tool used to measure “full and fair cash value”.</a:t>
            </a:r>
          </a:p>
          <a:p>
            <a:pPr marL="319088" lvl="1" indent="0">
              <a:buNone/>
            </a:pPr>
            <a:endParaRPr lang="en-US" sz="4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753D55-7AC9-41C0-98D7-F7F13626C5F0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56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/>
              <a:t>Sales Report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752600"/>
            <a:ext cx="8305800" cy="4114800"/>
          </a:xfrm>
        </p:spPr>
        <p:txBody>
          <a:bodyPr/>
          <a:lstStyle/>
          <a:p>
            <a:r>
              <a:rPr lang="en-US" sz="5400" dirty="0" smtClean="0"/>
              <a:t>Assessors annually submit a sales report called an “LA3” </a:t>
            </a:r>
          </a:p>
          <a:p>
            <a:pPr lvl="1"/>
            <a:endParaRPr lang="en-US" sz="4600" dirty="0" smtClean="0"/>
          </a:p>
          <a:p>
            <a:pPr lvl="1"/>
            <a:r>
              <a:rPr lang="en-US" sz="4600" dirty="0" smtClean="0"/>
              <a:t>The LA3 is used to compare assessments to the market sales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753D55-7AC9-41C0-98D7-F7F13626C5F0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37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1143000"/>
          </a:xfrm>
        </p:spPr>
        <p:txBody>
          <a:bodyPr/>
          <a:lstStyle/>
          <a:p>
            <a:pPr algn="ctr"/>
            <a:r>
              <a:rPr lang="en-US" sz="5400" dirty="0" smtClean="0"/>
              <a:t>Proposed Assessments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US" sz="4800" dirty="0" smtClean="0"/>
              <a:t>Submit LA4 Report</a:t>
            </a:r>
          </a:p>
          <a:p>
            <a:pPr lvl="2"/>
            <a:r>
              <a:rPr lang="en-US" sz="4400" dirty="0" smtClean="0"/>
              <a:t>Values by Class Code</a:t>
            </a:r>
            <a:endParaRPr lang="en-US" sz="4400" dirty="0"/>
          </a:p>
          <a:p>
            <a:pPr lvl="1"/>
            <a:r>
              <a:rPr lang="en-US" sz="4800" dirty="0" smtClean="0"/>
              <a:t>Certification Review</a:t>
            </a:r>
          </a:p>
          <a:p>
            <a:pPr lvl="2"/>
            <a:r>
              <a:rPr lang="en-US" sz="4400" dirty="0" smtClean="0"/>
              <a:t>	Now every 5 years</a:t>
            </a:r>
          </a:p>
          <a:p>
            <a:pPr lvl="1"/>
            <a:r>
              <a:rPr lang="en-US" sz="4800" dirty="0" smtClean="0"/>
              <a:t>Annual Interim Year Review</a:t>
            </a:r>
            <a:r>
              <a:rPr lang="en-US" sz="4800" dirty="0"/>
              <a:t>	</a:t>
            </a:r>
            <a:r>
              <a:rPr lang="en-US" sz="4800" dirty="0" smtClean="0"/>
              <a:t>                 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753D55-7AC9-41C0-98D7-F7F13626C5F0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22530" name="Picture 2" descr="C:\Users\joyced\AppData\Local\Microsoft\Windows\Temporary Internet Files\Content.IE5\T17HQT4R\certification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447799"/>
            <a:ext cx="2996217" cy="231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82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/>
              <a:t>New Growth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b="1" dirty="0" smtClean="0"/>
              <a:t>Proposition 2 </a:t>
            </a:r>
            <a:r>
              <a:rPr lang="en-US" sz="3200" b="1" dirty="0" smtClean="0">
                <a:latin typeface="Calibri"/>
              </a:rPr>
              <a:t>½ </a:t>
            </a:r>
            <a:r>
              <a:rPr lang="en-US" sz="3200" b="1" dirty="0" smtClean="0"/>
              <a:t>allows a municipality an annual increase of 2 </a:t>
            </a:r>
            <a:r>
              <a:rPr lang="en-US" sz="3200" b="1" dirty="0" smtClean="0">
                <a:latin typeface="Calibri"/>
              </a:rPr>
              <a:t>½ </a:t>
            </a:r>
            <a:r>
              <a:rPr lang="en-US" sz="3200" b="1" dirty="0" smtClean="0"/>
              <a:t>percent to the levy limit.</a:t>
            </a:r>
          </a:p>
          <a:p>
            <a:r>
              <a:rPr lang="en-US" sz="3200" b="1" dirty="0" smtClean="0"/>
              <a:t>Above and beyond that 2 </a:t>
            </a:r>
            <a:r>
              <a:rPr lang="en-US" sz="3200" b="1" dirty="0" smtClean="0">
                <a:latin typeface="Calibri"/>
              </a:rPr>
              <a:t>½ </a:t>
            </a:r>
            <a:r>
              <a:rPr lang="en-US" sz="3200" b="1" dirty="0" smtClean="0">
                <a:latin typeface="Perpetua" panose="02020502060401020303" pitchFamily="18" charset="0"/>
              </a:rPr>
              <a:t>percent</a:t>
            </a:r>
            <a:r>
              <a:rPr lang="en-US" sz="3200" b="1" dirty="0" smtClean="0"/>
              <a:t>, an additional increase to the levy limit is permitted based on the valuation of new construction and other increases to the tax base that are not attributed to market value changes.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753D55-7AC9-41C0-98D7-F7F13626C5F0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74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 anchor="t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5400" dirty="0" smtClean="0"/>
              <a:t>Classes of Real Property</a:t>
            </a:r>
            <a:br>
              <a:rPr lang="en-US" altLang="en-US" sz="5400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E7889-8D6D-480B-B2B9-80034931F03D}" type="slidenum">
              <a:rPr lang="en-US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38200" y="1066800"/>
            <a:ext cx="8915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endParaRPr lang="en-US" altLang="en-US" sz="2400" b="1" i="1" dirty="0" smtClean="0">
              <a:latin typeface="Arial" pitchFamily="34" charset="0"/>
            </a:endParaRPr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1295400" y="1524000"/>
            <a:ext cx="2819400" cy="1876425"/>
            <a:chOff x="864" y="1170"/>
            <a:chExt cx="1776" cy="1182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1170"/>
              <a:ext cx="1776" cy="1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912" y="1968"/>
              <a:ext cx="15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400" b="1" dirty="0" smtClean="0">
                  <a:solidFill>
                    <a:srgbClr val="F4E8DC"/>
                  </a:solidFill>
                  <a:latin typeface="Tahoma" pitchFamily="34" charset="0"/>
                  <a:cs typeface="Arial" charset="0"/>
                </a:rPr>
                <a:t>Residential</a:t>
              </a:r>
              <a:endParaRPr lang="en-US" altLang="en-US" sz="2400" dirty="0" smtClean="0">
                <a:solidFill>
                  <a:srgbClr val="F4E8DC"/>
                </a:solidFill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10" name="Group 5"/>
          <p:cNvGrpSpPr>
            <a:grpSpLocks/>
          </p:cNvGrpSpPr>
          <p:nvPr/>
        </p:nvGrpSpPr>
        <p:grpSpPr bwMode="auto">
          <a:xfrm>
            <a:off x="1295400" y="4267200"/>
            <a:ext cx="2819400" cy="2057400"/>
            <a:chOff x="864" y="2592"/>
            <a:chExt cx="1776" cy="1296"/>
          </a:xfrm>
        </p:grpSpPr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592"/>
              <a:ext cx="1776" cy="1296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960" y="3600"/>
              <a:ext cx="15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400" b="1" dirty="0" smtClean="0">
                  <a:solidFill>
                    <a:srgbClr val="F4E8DC"/>
                  </a:solidFill>
                  <a:latin typeface="Tahoma" pitchFamily="34" charset="0"/>
                  <a:cs typeface="Arial" charset="0"/>
                </a:rPr>
                <a:t>Open Space</a:t>
              </a:r>
            </a:p>
          </p:txBody>
        </p:sp>
      </p:grpSp>
      <p:grpSp>
        <p:nvGrpSpPr>
          <p:cNvPr id="13" name="Group 8"/>
          <p:cNvGrpSpPr>
            <a:grpSpLocks/>
          </p:cNvGrpSpPr>
          <p:nvPr/>
        </p:nvGrpSpPr>
        <p:grpSpPr bwMode="auto">
          <a:xfrm>
            <a:off x="4953000" y="1524000"/>
            <a:ext cx="2971800" cy="1905000"/>
            <a:chOff x="3120" y="1152"/>
            <a:chExt cx="1872" cy="1200"/>
          </a:xfrm>
        </p:grpSpPr>
        <p:pic>
          <p:nvPicPr>
            <p:cNvPr id="14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1152"/>
              <a:ext cx="1872" cy="1200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3312" y="1968"/>
              <a:ext cx="13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400" b="1" dirty="0" smtClean="0">
                  <a:solidFill>
                    <a:srgbClr val="F4E8DC"/>
                  </a:solidFill>
                  <a:latin typeface="Tahoma" pitchFamily="34" charset="0"/>
                  <a:cs typeface="Arial" charset="0"/>
                </a:rPr>
                <a:t>Commercial</a:t>
              </a:r>
            </a:p>
          </p:txBody>
        </p:sp>
      </p:grpSp>
      <p:grpSp>
        <p:nvGrpSpPr>
          <p:cNvPr id="16" name="Group 11"/>
          <p:cNvGrpSpPr>
            <a:grpSpLocks/>
          </p:cNvGrpSpPr>
          <p:nvPr/>
        </p:nvGrpSpPr>
        <p:grpSpPr bwMode="auto">
          <a:xfrm>
            <a:off x="4953000" y="4267200"/>
            <a:ext cx="2971800" cy="2057400"/>
            <a:chOff x="3120" y="2592"/>
            <a:chExt cx="1872" cy="1296"/>
          </a:xfrm>
        </p:grpSpPr>
        <p:graphicFrame>
          <p:nvGraphicFramePr>
            <p:cNvPr id="17" name="Object 12"/>
            <p:cNvGraphicFramePr>
              <a:graphicFrameLocks noChangeAspect="1"/>
            </p:cNvGraphicFramePr>
            <p:nvPr/>
          </p:nvGraphicFramePr>
          <p:xfrm>
            <a:off x="3120" y="2592"/>
            <a:ext cx="1872" cy="12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7" name="Clip" r:id="rId6" imgW="3610479" imgH="5714286" progId="MS_ClipArt_Gallery.5">
                    <p:embed/>
                  </p:oleObj>
                </mc:Choice>
                <mc:Fallback>
                  <p:oleObj name="Clip" r:id="rId6" imgW="3610479" imgH="5714286" progId="MS_ClipArt_Gallery.5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0" y="2592"/>
                          <a:ext cx="1872" cy="1296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Text Box 13"/>
            <p:cNvSpPr txBox="1">
              <a:spLocks noChangeArrowheads="1"/>
            </p:cNvSpPr>
            <p:nvPr/>
          </p:nvSpPr>
          <p:spPr bwMode="auto">
            <a:xfrm>
              <a:off x="3312" y="3552"/>
              <a:ext cx="13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4E8DC"/>
                  </a:solidFill>
                  <a:effectLst/>
                  <a:uLnTx/>
                  <a:uFillTx/>
                  <a:latin typeface="Tahoma" pitchFamily="34" charset="0"/>
                  <a:cs typeface="Arial" charset="0"/>
                </a:rPr>
                <a:t>Industrial</a:t>
              </a:r>
            </a:p>
          </p:txBody>
        </p:sp>
      </p:grpSp>
      <p:sp>
        <p:nvSpPr>
          <p:cNvPr id="19" name="WordArt 15"/>
          <p:cNvSpPr>
            <a:spLocks noChangeArrowheads="1" noChangeShapeType="1" noTextEdit="1"/>
          </p:cNvSpPr>
          <p:nvPr/>
        </p:nvSpPr>
        <p:spPr bwMode="auto">
          <a:xfrm>
            <a:off x="533400" y="3048000"/>
            <a:ext cx="8001000" cy="22860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5400" b="1" kern="10" dirty="0" smtClean="0">
              <a:ln w="25400">
                <a:solidFill>
                  <a:srgbClr val="000000"/>
                </a:solidFill>
                <a:miter lim="800000"/>
                <a:headEnd/>
                <a:tailEnd/>
              </a:ln>
              <a:solidFill>
                <a:srgbClr val="AC0000"/>
              </a:solidFill>
              <a:effectLst>
                <a:outerShdw dist="35921" dir="2700000" algn="ctr" rotWithShape="0">
                  <a:srgbClr val="000026"/>
                </a:outerShdw>
              </a:effectLst>
              <a:latin typeface="Impac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8342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75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750"/>
                            </p:stCondLst>
                            <p:childTnLst>
                              <p:par>
                                <p:cTn id="32" presetID="15" presetClass="entr" presetSubtype="0" fill="hold" grpId="0" nodeType="afterEffect" nodePh="1">
                                  <p:stCondLst>
                                    <p:cond delay="500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C:\Users\joyced\AppData\Local\Microsoft\Windows\Temporary Internet Files\Content.IE5\QXCSNGJ0\lecturer-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41638"/>
            <a:ext cx="3372059" cy="262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 anchor="t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5400" dirty="0" smtClean="0"/>
              <a:t>Classification Hearing</a:t>
            </a:r>
            <a:br>
              <a:rPr lang="en-US" altLang="en-US" sz="5400" dirty="0" smtClean="0"/>
            </a:br>
            <a:r>
              <a:rPr lang="en-US" altLang="en-US" sz="5400" dirty="0" smtClean="0"/>
              <a:t/>
            </a:r>
            <a:br>
              <a:rPr lang="en-US" altLang="en-US" sz="5400" dirty="0" smtClean="0"/>
            </a:br>
            <a:endParaRPr lang="en-US" altLang="en-US" sz="5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E7889-8D6D-480B-B2B9-80034931F03D}" type="slidenum">
              <a:rPr lang="en-US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5284" y="1606492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Single or Split Tax Rate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5284" y="2743199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Open Space Discount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3836565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Residential Exemption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5770" y="50292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Small Commercial Exemption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19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C:\Users\joyced\AppData\Local\Microsoft\Windows\Temporary Internet Files\Content.IE5\QXCSNGJ0\image14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819400"/>
            <a:ext cx="3306762" cy="329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/>
              <a:t>Tax Bills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3124200"/>
          </a:xfrm>
        </p:spPr>
        <p:txBody>
          <a:bodyPr/>
          <a:lstStyle/>
          <a:p>
            <a:r>
              <a:rPr lang="en-US" sz="4800" dirty="0"/>
              <a:t> </a:t>
            </a:r>
            <a:r>
              <a:rPr lang="en-US" sz="4800" dirty="0" smtClean="0"/>
              <a:t>Tax Abatements</a:t>
            </a:r>
          </a:p>
          <a:p>
            <a:pPr marL="0" indent="0">
              <a:buNone/>
            </a:pPr>
            <a:r>
              <a:rPr lang="en-US" sz="4800" dirty="0"/>
              <a:t>	</a:t>
            </a:r>
            <a:r>
              <a:rPr lang="en-US" sz="4800" dirty="0" smtClean="0"/>
              <a:t>Appellate Tax Board</a:t>
            </a:r>
          </a:p>
          <a:p>
            <a:pPr marL="0" indent="0">
              <a:buNone/>
            </a:pPr>
            <a:r>
              <a:rPr lang="en-US" sz="4800" dirty="0" smtClean="0"/>
              <a:t> </a:t>
            </a:r>
          </a:p>
          <a:p>
            <a:r>
              <a:rPr lang="en-US" sz="4800" dirty="0" smtClean="0"/>
              <a:t>Statutory Exemptions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753D55-7AC9-41C0-98D7-F7F13626C5F0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1935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002060"/>
                </a:solidFill>
              </a:rPr>
              <a:t>Bureau of Accounts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E7889-8D6D-480B-B2B9-80034931F03D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Content Placeholder 1"/>
          <p:cNvSpPr>
            <a:spLocks noGrp="1"/>
          </p:cNvSpPr>
          <p:nvPr>
            <p:ph sz="quarter" idx="1"/>
          </p:nvPr>
        </p:nvSpPr>
        <p:spPr>
          <a:xfrm>
            <a:off x="762000" y="1219200"/>
            <a:ext cx="7924800" cy="4953000"/>
          </a:xfrm>
        </p:spPr>
        <p:txBody>
          <a:bodyPr/>
          <a:lstStyle/>
          <a:p>
            <a:r>
              <a:rPr lang="en-US" altLang="en-US" sz="20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Oversight of municipal financial management through:</a:t>
            </a:r>
          </a:p>
          <a:p>
            <a:pPr lvl="2" eaLnBrk="1" hangingPunct="1"/>
            <a:r>
              <a:rPr lang="en-US" altLang="en-US" sz="18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 rate certification</a:t>
            </a:r>
          </a:p>
          <a:p>
            <a:pPr lvl="3" eaLnBrk="1" hangingPunct="1"/>
            <a:r>
              <a:rPr lang="en-US" altLang="en-US" sz="16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Certified $28.4B statewide in municipal financing for FY18</a:t>
            </a:r>
          </a:p>
          <a:p>
            <a:pPr lvl="3" eaLnBrk="1" hangingPunct="1"/>
            <a:endParaRPr lang="en-US" altLang="en-US" sz="1600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eaLnBrk="1" hangingPunct="1"/>
            <a:r>
              <a:rPr lang="en-US" altLang="en-US" sz="18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cash certification</a:t>
            </a:r>
          </a:p>
          <a:p>
            <a:pPr lvl="3" eaLnBrk="1" hangingPunct="1"/>
            <a:r>
              <a:rPr lang="en-US" altLang="en-US" sz="16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calculation of free cash is based on the balance sheet as of June 30</a:t>
            </a:r>
            <a:r>
              <a:rPr lang="en-US" altLang="en-US" sz="1600" baseline="300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en-US" sz="16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3" eaLnBrk="1" hangingPunct="1"/>
            <a:r>
              <a:rPr lang="en-US" altLang="en-US" sz="16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FY18 Free Cash certified in excess of $1.7B</a:t>
            </a:r>
          </a:p>
          <a:p>
            <a:pPr lvl="3" eaLnBrk="1" hangingPunct="1"/>
            <a:r>
              <a:rPr lang="en-US" altLang="en-US" sz="16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345 Communities</a:t>
            </a:r>
          </a:p>
          <a:p>
            <a:pPr lvl="3" eaLnBrk="1" hangingPunct="1"/>
            <a:endParaRPr lang="en-US" altLang="en-US" sz="1600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eaLnBrk="1" hangingPunct="1"/>
            <a:r>
              <a:rPr lang="en-US" altLang="en-US" sz="18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and approval of Balance Sheet, Schedule A and Audits</a:t>
            </a:r>
          </a:p>
          <a:p>
            <a:pPr eaLnBrk="1" hangingPunct="1"/>
            <a:endParaRPr lang="en-US" altLang="en-US" sz="2000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0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community is assigned a BOA field representative</a:t>
            </a:r>
          </a:p>
        </p:txBody>
      </p:sp>
    </p:spTree>
    <p:extLst>
      <p:ext uri="{BB962C8B-B14F-4D97-AF65-F5344CB8AC3E}">
        <p14:creationId xmlns:p14="http://schemas.microsoft.com/office/powerpoint/2010/main" val="106394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990600"/>
          </a:xfrm>
        </p:spPr>
        <p:txBody>
          <a:bodyPr/>
          <a:lstStyle/>
          <a:p>
            <a:pPr algn="ctr"/>
            <a:r>
              <a:rPr lang="en-US" sz="5400" dirty="0" smtClean="0"/>
              <a:t>Tax Billing Process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b="1" dirty="0" smtClean="0"/>
              <a:t>January 1</a:t>
            </a:r>
            <a:r>
              <a:rPr lang="en-US" b="1" dirty="0" smtClean="0"/>
              <a:t>  </a:t>
            </a:r>
            <a:r>
              <a:rPr lang="en-US" dirty="0" smtClean="0"/>
              <a:t>                                                                  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753D55-7AC9-41C0-98D7-F7F13626C5F0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13837726"/>
              </p:ext>
            </p:extLst>
          </p:nvPr>
        </p:nvGraphicFramePr>
        <p:xfrm>
          <a:off x="1828800" y="1981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705600" y="2286000"/>
            <a:ext cx="205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Abatements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  and        Exemptions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1461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E7889-8D6D-480B-B2B9-80034931F03D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914400" y="2286000"/>
            <a:ext cx="7315200" cy="20574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/>
              <a:t>Municipal Budgeting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6273791" y="228924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98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2286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US" sz="3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447800"/>
            <a:ext cx="7772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Municipal Budget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Translates community needs and priorities into services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Provides short- and long-term fiscal context to guide decision-making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Derives from a transparent, deliberative process that informs the public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Serves as a community’s single most important policy document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more than simply matching revenues to expenditures</a:t>
            </a:r>
          </a:p>
          <a:p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Represents the intersection of all aspects of municipal finance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46050" y="6210300"/>
            <a:ext cx="457200" cy="457200"/>
          </a:xfrm>
        </p:spPr>
        <p:txBody>
          <a:bodyPr/>
          <a:lstStyle/>
          <a:p>
            <a:fld id="{278E7889-8D6D-480B-B2B9-80034931F03D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24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2286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 Concepts</a:t>
            </a:r>
            <a:endParaRPr lang="en-US" sz="3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676400"/>
            <a:ext cx="6210300" cy="470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onut 1"/>
          <p:cNvSpPr/>
          <p:nvPr/>
        </p:nvSpPr>
        <p:spPr>
          <a:xfrm>
            <a:off x="3200400" y="1676400"/>
            <a:ext cx="2133600" cy="2133600"/>
          </a:xfrm>
          <a:prstGeom prst="donut">
            <a:avLst>
              <a:gd name="adj" fmla="val 3051"/>
            </a:avLst>
          </a:prstGeom>
          <a:solidFill>
            <a:srgbClr val="FFC00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onut 5"/>
          <p:cNvSpPr/>
          <p:nvPr/>
        </p:nvSpPr>
        <p:spPr>
          <a:xfrm>
            <a:off x="2438400" y="2971800"/>
            <a:ext cx="2133600" cy="2133600"/>
          </a:xfrm>
          <a:prstGeom prst="donut">
            <a:avLst>
              <a:gd name="adj" fmla="val 3051"/>
            </a:avLst>
          </a:prstGeom>
          <a:solidFill>
            <a:srgbClr val="FFC00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3962400" y="2971800"/>
            <a:ext cx="2133600" cy="2133600"/>
          </a:xfrm>
          <a:prstGeom prst="donut">
            <a:avLst>
              <a:gd name="adj" fmla="val 3051"/>
            </a:avLst>
          </a:prstGeom>
          <a:solidFill>
            <a:srgbClr val="FFC00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124200" y="5648511"/>
            <a:ext cx="2438400" cy="742577"/>
          </a:xfrm>
          <a:prstGeom prst="roundRect">
            <a:avLst>
              <a:gd name="adj" fmla="val 26912"/>
            </a:avLst>
          </a:prstGeom>
          <a:noFill/>
          <a:ln w="57150">
            <a:solidFill>
              <a:srgbClr val="FFC000"/>
            </a:solidFill>
          </a:ln>
          <a:effectLst>
            <a:outerShdw blurRad="50800" dist="38100" dir="10800000" algn="r" rotWithShape="0">
              <a:srgbClr val="FFC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46050" y="6210300"/>
            <a:ext cx="457200" cy="457200"/>
          </a:xfrm>
        </p:spPr>
        <p:txBody>
          <a:bodyPr/>
          <a:lstStyle/>
          <a:p>
            <a:fld id="{278E7889-8D6D-480B-B2B9-80034931F03D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06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2286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Policies</a:t>
            </a:r>
            <a:endParaRPr lang="en-US" sz="3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7" b="100000" l="10000" r="90000">
                        <a14:foregroundMark x1="48804" y1="91679" x2="48804" y2="91679"/>
                        <a14:foregroundMark x1="54565" y1="90100" x2="54565" y2="90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76400"/>
            <a:ext cx="6210300" cy="470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onut 1"/>
          <p:cNvSpPr/>
          <p:nvPr/>
        </p:nvSpPr>
        <p:spPr>
          <a:xfrm>
            <a:off x="5695950" y="1676400"/>
            <a:ext cx="2133600" cy="2133600"/>
          </a:xfrm>
          <a:prstGeom prst="donut">
            <a:avLst>
              <a:gd name="adj" fmla="val 3051"/>
            </a:avLst>
          </a:prstGeom>
          <a:solidFill>
            <a:srgbClr val="FFC00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2971800"/>
            <a:ext cx="3499676" cy="1338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 financial planning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stakeholders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 roles &amp; responsibilities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0" y="1485405"/>
            <a:ext cx="39624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uncertainty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 priorities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Revenue allocation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46050" y="6210300"/>
            <a:ext cx="457200" cy="457200"/>
          </a:xfrm>
        </p:spPr>
        <p:txBody>
          <a:bodyPr/>
          <a:lstStyle/>
          <a:p>
            <a:fld id="{278E7889-8D6D-480B-B2B9-80034931F03D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95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2286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 Policies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524000"/>
            <a:ext cx="327660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ctr">
              <a:lnSpc>
                <a:spcPct val="150000"/>
              </a:lnSpc>
            </a:pP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Planning</a:t>
            </a:r>
          </a:p>
          <a:p>
            <a:pPr marL="285750" indent="-285750" fontAlgn="ctr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Capital Planning</a:t>
            </a:r>
          </a:p>
          <a:p>
            <a:pPr marL="285750" lvl="0" indent="-285750" fontAlgn="ctr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Forecasting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fontAlgn="ctr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Reserves</a:t>
            </a:r>
          </a:p>
          <a:p>
            <a:pPr marL="285750" lvl="0" indent="-285750" fontAlgn="ctr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of Free Cash </a:t>
            </a:r>
          </a:p>
          <a:p>
            <a:pPr marL="285750" indent="-285750" fontAlgn="ctr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Debt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</a:p>
          <a:p>
            <a:pPr marL="285750" lvl="0" indent="-285750" fontAlgn="ctr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Investments 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fontAlgn="ctr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OPEB</a:t>
            </a:r>
          </a:p>
          <a:p>
            <a:pPr marL="285750" lvl="0" indent="-285750" fontAlgn="ctr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Enterprise Indirect Costs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0600" y="1524000"/>
            <a:ext cx="3429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ctr">
              <a:lnSpc>
                <a:spcPct val="150000"/>
              </a:lnSpc>
            </a:pP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Operations</a:t>
            </a:r>
          </a:p>
          <a:p>
            <a:pPr marL="285750" lvl="0" indent="-285750" fontAlgn="ctr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Reconciliations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fontAlgn="ctr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 Enforcement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fontAlgn="ctr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Revenue Turnover</a:t>
            </a:r>
          </a:p>
          <a:p>
            <a:pPr marL="285750" indent="-285750" fontAlgn="ctr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Antifraud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fontAlgn="ctr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Procurement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46050" y="6210300"/>
            <a:ext cx="457200" cy="457200"/>
          </a:xfrm>
        </p:spPr>
        <p:txBody>
          <a:bodyPr/>
          <a:lstStyle/>
          <a:p>
            <a:fld id="{278E7889-8D6D-480B-B2B9-80034931F03D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25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55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59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2286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Capital Planning Policy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0600" y="1447800"/>
            <a:ext cx="5791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 capital project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Assign responsibility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 process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 selection criteria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capital financing strategy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Debt vs cash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Capital spending as % of annual revenue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Debt Maturity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46050" y="6210300"/>
            <a:ext cx="457200" cy="457200"/>
          </a:xfrm>
        </p:spPr>
        <p:txBody>
          <a:bodyPr/>
          <a:lstStyle/>
          <a:p>
            <a:fld id="{278E7889-8D6D-480B-B2B9-80034931F03D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25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2286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Forecasting Policy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1447800"/>
            <a:ext cx="4837814" cy="505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fiscal impact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Policies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Programs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Capital needs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 as part of budget process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Assign responsibility</a:t>
            </a:r>
          </a:p>
          <a:p>
            <a:pPr marL="1257300" lvl="2" indent="-342900">
              <a:lnSpc>
                <a:spcPct val="125000"/>
              </a:lnSpc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Town Manager/Admin</a:t>
            </a:r>
          </a:p>
          <a:p>
            <a:pPr marL="1257300" lvl="2" indent="-342900">
              <a:lnSpc>
                <a:spcPct val="125000"/>
              </a:lnSpc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Finance Committee</a:t>
            </a:r>
          </a:p>
          <a:p>
            <a:pPr marL="1257300" lvl="2" indent="-342900">
              <a:lnSpc>
                <a:spcPct val="125000"/>
              </a:lnSpc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 of Selectmen</a:t>
            </a:r>
          </a:p>
          <a:p>
            <a:pPr marL="1257300" lvl="2" indent="-342900">
              <a:lnSpc>
                <a:spcPct val="125000"/>
              </a:lnSpc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Mayor</a:t>
            </a:r>
          </a:p>
          <a:p>
            <a:pPr marL="1257300" lvl="2" indent="-342900">
              <a:lnSpc>
                <a:spcPct val="125000"/>
              </a:lnSpc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Council</a:t>
            </a:r>
          </a:p>
        </p:txBody>
      </p:sp>
      <p:sp>
        <p:nvSpPr>
          <p:cNvPr id="3" name="Rectangle 2"/>
          <p:cNvSpPr/>
          <p:nvPr/>
        </p:nvSpPr>
        <p:spPr>
          <a:xfrm>
            <a:off x="4800600" y="1447800"/>
            <a:ext cx="4343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Revenue Guidelines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Use: one-time, reserves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conservative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Expenditure Guidelines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Level-funded vs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level-service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Community-specific priorities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46050" y="6210300"/>
            <a:ext cx="457200" cy="457200"/>
          </a:xfrm>
        </p:spPr>
        <p:txBody>
          <a:bodyPr/>
          <a:lstStyle/>
          <a:p>
            <a:fld id="{278E7889-8D6D-480B-B2B9-80034931F03D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21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2286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Capital Improvement Plan</a:t>
            </a:r>
            <a:endParaRPr lang="en-US" sz="3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7" b="100000" l="10000" r="90000">
                        <a14:foregroundMark x1="48804" y1="91679" x2="48804" y2="91679"/>
                        <a14:foregroundMark x1="54565" y1="90100" x2="54565" y2="90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76400"/>
            <a:ext cx="6210300" cy="470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onut 1"/>
          <p:cNvSpPr/>
          <p:nvPr/>
        </p:nvSpPr>
        <p:spPr>
          <a:xfrm>
            <a:off x="4953000" y="2962088"/>
            <a:ext cx="2133600" cy="2133600"/>
          </a:xfrm>
          <a:prstGeom prst="donut">
            <a:avLst>
              <a:gd name="adj" fmla="val 3051"/>
            </a:avLst>
          </a:prstGeom>
          <a:solidFill>
            <a:srgbClr val="FFC00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" y="1524000"/>
            <a:ext cx="49705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 community assets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optimal service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 and improve existing infrastructure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and invest in future needs</a:t>
            </a:r>
            <a:endPara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3456778"/>
            <a:ext cx="3886200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Organize capital spending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Asset inventory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Prioritize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submissions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Five-year investment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spending parameters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Debt vs. cash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annual revenue  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46050" y="6210300"/>
            <a:ext cx="457200" cy="457200"/>
          </a:xfrm>
        </p:spPr>
        <p:txBody>
          <a:bodyPr/>
          <a:lstStyle/>
          <a:p>
            <a:fld id="{278E7889-8D6D-480B-B2B9-80034931F03D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88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1524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Capital Assets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010730" y="3697797"/>
            <a:ext cx="3484040" cy="1843468"/>
            <a:chOff x="-82279" y="4251053"/>
            <a:chExt cx="4389120" cy="2035900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199" y="4251053"/>
              <a:ext cx="3403078" cy="162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-82279" y="5879068"/>
              <a:ext cx="4389120" cy="407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Schools and Town Buildings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866220" y="732887"/>
            <a:ext cx="3784584" cy="2743201"/>
            <a:chOff x="5576827" y="1591654"/>
            <a:chExt cx="2913089" cy="1919214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0697" y="1591654"/>
              <a:ext cx="2209216" cy="1529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2029" r="99130">
                          <a14:foregroundMark x1="69275" y1="14384" x2="69275" y2="14384"/>
                          <a14:foregroundMark x1="64348" y1="14384" x2="64348" y2="14384"/>
                          <a14:foregroundMark x1="66667" y1="12329" x2="66667" y2="12329"/>
                          <a14:foregroundMark x1="65217" y1="12329" x2="65217" y2="12329"/>
                          <a14:foregroundMark x1="61159" y1="15068" x2="61159" y2="15068"/>
                          <a14:foregroundMark x1="59420" y1="14384" x2="59420" y2="14384"/>
                          <a14:foregroundMark x1="57681" y1="14384" x2="57681" y2="1438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576827" y="2779794"/>
              <a:ext cx="1806754" cy="731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7089396" y="3173195"/>
              <a:ext cx="1400520" cy="258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Vehicles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8068" y="1498175"/>
            <a:ext cx="3791932" cy="2291357"/>
            <a:chOff x="170371" y="1591735"/>
            <a:chExt cx="3657600" cy="2153834"/>
          </a:xfrm>
        </p:grpSpPr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199" y="1809542"/>
              <a:ext cx="2387635" cy="1588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1591735"/>
              <a:ext cx="1905000" cy="95550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170371" y="3398404"/>
              <a:ext cx="3657600" cy="347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Large Scale IT Infrastructure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-11541" y="4114800"/>
            <a:ext cx="3344020" cy="2032495"/>
            <a:chOff x="4211659" y="4045307"/>
            <a:chExt cx="3974059" cy="2538973"/>
          </a:xfrm>
        </p:grpSpPr>
        <p:sp>
          <p:nvSpPr>
            <p:cNvPr id="17" name="TextBox 16"/>
            <p:cNvSpPr txBox="1"/>
            <p:nvPr/>
          </p:nvSpPr>
          <p:spPr>
            <a:xfrm>
              <a:off x="4211659" y="6122914"/>
              <a:ext cx="3974059" cy="461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Road and Utility Infrastructure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9931" y="4045307"/>
              <a:ext cx="3310084" cy="2077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6629400" y="4600924"/>
            <a:ext cx="2260584" cy="2104676"/>
            <a:chOff x="6698203" y="4999854"/>
            <a:chExt cx="2260584" cy="2104676"/>
          </a:xfrm>
        </p:grpSpPr>
        <p:grpSp>
          <p:nvGrpSpPr>
            <p:cNvPr id="20" name="Group 19"/>
            <p:cNvGrpSpPr/>
            <p:nvPr/>
          </p:nvGrpSpPr>
          <p:grpSpPr>
            <a:xfrm>
              <a:off x="6698203" y="4999854"/>
              <a:ext cx="2260584" cy="1735344"/>
              <a:chOff x="3527671" y="2761680"/>
              <a:chExt cx="2260584" cy="1735344"/>
            </a:xfrm>
          </p:grpSpPr>
          <p:pic>
            <p:nvPicPr>
              <p:cNvPr id="23" name="Picture 2" descr="C:\Users\kalivast\Desktop\radios.jpg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8125" b="93125" l="635" r="48571">
                            <a14:foregroundMark x1="69841" y1="42500" x2="69841" y2="42500"/>
                            <a14:foregroundMark x1="7619" y1="43125" x2="7619" y2="43125"/>
                            <a14:foregroundMark x1="5079" y1="43125" x2="5079" y2="43125"/>
                            <a14:foregroundMark x1="10476" y1="42500" x2="10476" y2="42500"/>
                            <a14:foregroundMark x1="75238" y1="49375" x2="75238" y2="49375"/>
                            <a14:foregroundMark x1="65714" y1="48750" x2="65714" y2="48750"/>
                            <a14:foregroundMark x1="56825" y1="48125" x2="56825" y2="48125"/>
                            <a14:foregroundMark x1="71429" y1="28125" x2="71429" y2="28125"/>
                            <a14:foregroundMark x1="71111" y1="23750" x2="71111" y2="23750"/>
                            <a14:foregroundMark x1="71111" y1="18750" x2="71111" y2="18750"/>
                            <a14:foregroundMark x1="62540" y1="23750" x2="62540" y2="237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7671" y="2761680"/>
                <a:ext cx="2260584" cy="11482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3" descr="C:\Users\kalivast\Desktop\scba.jpg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7963" y="2806895"/>
                <a:ext cx="1076631" cy="16901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1" name="TextBox 20"/>
            <p:cNvSpPr txBox="1"/>
            <p:nvPr/>
          </p:nvSpPr>
          <p:spPr>
            <a:xfrm>
              <a:off x="6698203" y="6735198"/>
              <a:ext cx="20736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Heavy Equipment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46050" y="6210300"/>
            <a:ext cx="457200" cy="457200"/>
          </a:xfrm>
        </p:spPr>
        <p:txBody>
          <a:bodyPr/>
          <a:lstStyle/>
          <a:p>
            <a:fld id="{278E7889-8D6D-480B-B2B9-80034931F03D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74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002060"/>
                </a:solidFill>
              </a:rPr>
              <a:t>Technical Assistance Bureau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E7889-8D6D-480B-B2B9-80034931F03D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Content Placeholder 1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8001000" cy="457200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en-US" sz="20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-274320" fontAlgn="auto">
              <a:spcAft>
                <a:spcPts val="0"/>
              </a:spcAft>
              <a:buClr>
                <a:srgbClr val="4F81BD"/>
              </a:buClr>
              <a:buFont typeface="Wingdings"/>
              <a:buChar char=""/>
              <a:defRPr/>
            </a:pPr>
            <a:r>
              <a:rPr lang="en-US" sz="21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Provides </a:t>
            </a:r>
            <a:r>
              <a:rPr lang="en-US" sz="2100" i="1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</a:t>
            </a:r>
            <a:r>
              <a:rPr lang="en-US" sz="2100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guidance and advice to cities and towns on opportunities to improve their financial management </a:t>
            </a:r>
            <a:r>
              <a:rPr lang="en-US" sz="21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operations</a:t>
            </a:r>
            <a:endParaRPr lang="en-US" sz="2400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0" lvl="1" indent="-274320" fontAlgn="auto">
              <a:spcAft>
                <a:spcPts val="0"/>
              </a:spcAft>
              <a:buClr>
                <a:srgbClr val="C0504D"/>
              </a:buClr>
              <a:buFont typeface="Wingdings 2"/>
              <a:buChar char=""/>
              <a:defRPr/>
            </a:pPr>
            <a:endParaRPr lang="en-US" sz="16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0" lvl="1" indent="-274320" fontAlgn="auto">
              <a:spcAft>
                <a:spcPts val="0"/>
              </a:spcAft>
              <a:buClr>
                <a:srgbClr val="C0504D"/>
              </a:buClr>
              <a:buFont typeface="Wingdings 2"/>
              <a:buChar char=""/>
              <a:defRPr/>
            </a:pPr>
            <a:r>
              <a:rPr lang="en-US" sz="16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</a:t>
            </a:r>
            <a:r>
              <a:rPr lang="en-US" sz="1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circulate best practice resources and tools</a:t>
            </a:r>
          </a:p>
          <a:p>
            <a:pPr marL="640080" lvl="1" indent="-274320" fontAlgn="auto">
              <a:spcAft>
                <a:spcPts val="0"/>
              </a:spcAft>
              <a:buClr>
                <a:srgbClr val="C0504D"/>
              </a:buClr>
              <a:buFont typeface="Wingdings 2"/>
              <a:buChar char=""/>
              <a:defRPr/>
            </a:pPr>
            <a:endParaRPr lang="en-US" sz="16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0" lvl="1" indent="-274320" fontAlgn="auto">
              <a:spcAft>
                <a:spcPts val="0"/>
              </a:spcAft>
              <a:buClr>
                <a:srgbClr val="C0504D"/>
              </a:buClr>
              <a:buFont typeface="Wingdings 2"/>
              <a:buChar char=""/>
              <a:defRPr/>
            </a:pPr>
            <a:r>
              <a:rPr lang="en-US" sz="1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Promote strategic, long-term thinking and emerging innovations</a:t>
            </a:r>
          </a:p>
          <a:p>
            <a:pPr marL="640080" lvl="1" indent="-274320" fontAlgn="auto">
              <a:spcAft>
                <a:spcPts val="0"/>
              </a:spcAft>
              <a:buClr>
                <a:srgbClr val="C0504D"/>
              </a:buClr>
              <a:buFont typeface="Wingdings 2"/>
              <a:buChar char=""/>
              <a:defRPr/>
            </a:pPr>
            <a:endParaRPr lang="en-US" sz="16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0" lvl="1" indent="-274320" fontAlgn="auto">
              <a:spcAft>
                <a:spcPts val="0"/>
              </a:spcAft>
              <a:buClr>
                <a:srgbClr val="C0504D"/>
              </a:buClr>
              <a:buFont typeface="Wingdings 2"/>
              <a:buChar char=""/>
              <a:defRPr/>
            </a:pPr>
            <a:r>
              <a:rPr lang="en-US" sz="1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Encourage performance, accountability, and internal control standards</a:t>
            </a:r>
          </a:p>
          <a:p>
            <a:pPr marL="640080" lvl="1" indent="-274320" fontAlgn="auto">
              <a:spcAft>
                <a:spcPts val="0"/>
              </a:spcAft>
              <a:buClr>
                <a:srgbClr val="C0504D"/>
              </a:buClr>
              <a:buFont typeface="Wingdings 2"/>
              <a:buChar char=""/>
              <a:defRPr/>
            </a:pPr>
            <a:endParaRPr lang="en-US" sz="16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0" lvl="1" indent="-274320" fontAlgn="auto">
              <a:spcAft>
                <a:spcPts val="0"/>
              </a:spcAft>
              <a:buClr>
                <a:srgbClr val="C0504D"/>
              </a:buClr>
              <a:buFont typeface="Wingdings 2"/>
              <a:buChar char=""/>
              <a:defRPr/>
            </a:pPr>
            <a:r>
              <a:rPr lang="en-US" sz="1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 community leaders, managers, and </a:t>
            </a:r>
            <a:r>
              <a:rPr lang="en-US" sz="16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administrators</a:t>
            </a:r>
          </a:p>
          <a:p>
            <a:pPr marL="640080" lvl="1" indent="-274320" fontAlgn="auto">
              <a:spcAft>
                <a:spcPts val="0"/>
              </a:spcAft>
              <a:buClr>
                <a:srgbClr val="C0504D"/>
              </a:buClr>
              <a:buFont typeface="Wingdings 2"/>
              <a:buChar char=""/>
              <a:defRPr/>
            </a:pPr>
            <a:endParaRPr lang="en-US" sz="1600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0" lvl="1" indent="-274320" fontAlgn="auto">
              <a:spcAft>
                <a:spcPts val="0"/>
              </a:spcAft>
              <a:buClr>
                <a:srgbClr val="C0504D"/>
              </a:buClr>
              <a:buFont typeface="Wingdings 2"/>
              <a:buChar char=""/>
              <a:defRPr/>
            </a:pPr>
            <a:r>
              <a:rPr lang="en-US" sz="16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Facilitate regionalization and shared services efforts among communities</a:t>
            </a:r>
          </a:p>
          <a:p>
            <a:pPr marL="365760" lvl="1" indent="0" fontAlgn="auto">
              <a:spcAft>
                <a:spcPts val="0"/>
              </a:spcAft>
              <a:buClr>
                <a:srgbClr val="C0504D"/>
              </a:buClr>
              <a:buNone/>
              <a:defRPr/>
            </a:pPr>
            <a:endParaRPr lang="en-US" sz="16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9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1524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Asset Inventory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7" y="1371601"/>
            <a:ext cx="9045313" cy="2926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914400" y="4646474"/>
            <a:ext cx="3733800" cy="2169825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Identifier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Construction/acquisition date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Useful life (in years)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description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Purchase Price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257800" y="4648200"/>
            <a:ext cx="3505200" cy="1754326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Replacement cost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type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 for comment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46050" y="6210300"/>
            <a:ext cx="457200" cy="457200"/>
          </a:xfrm>
        </p:spPr>
        <p:txBody>
          <a:bodyPr/>
          <a:lstStyle/>
          <a:p>
            <a:fld id="{278E7889-8D6D-480B-B2B9-80034931F03D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40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capital project 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either 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acquire, construct, 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enhance, maintain, or rehabilitate a capital 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asset.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800" dirty="0" smtClean="0">
              <a:solidFill>
                <a:srgbClr val="002060"/>
              </a:solidFill>
            </a:endParaRPr>
          </a:p>
          <a:p>
            <a:pPr marL="45720" indent="0">
              <a:buNone/>
            </a:pP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City/Town should establish definition via policy</a:t>
            </a:r>
          </a:p>
          <a:p>
            <a:pPr marL="560070" lvl="1" indent="-285750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Dollar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threshold – ex: $25,000 or more</a:t>
            </a:r>
          </a:p>
          <a:p>
            <a:pPr marL="560070" lvl="1" indent="-285750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 useful life – ex: Ten or more years</a:t>
            </a:r>
          </a:p>
          <a:p>
            <a:pPr marL="560070" lvl="1" indent="-285750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 purchase of supporting services</a:t>
            </a:r>
          </a:p>
          <a:p>
            <a:pPr marL="742950" lvl="2" indent="-285750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Design/engineering</a:t>
            </a:r>
          </a:p>
          <a:p>
            <a:pPr marL="742950" lvl="2" indent="-285750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Feasibility studies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286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Capital Project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46050" y="6210300"/>
            <a:ext cx="457200" cy="457200"/>
          </a:xfrm>
        </p:spPr>
        <p:txBody>
          <a:bodyPr/>
          <a:lstStyle/>
          <a:p>
            <a:fld id="{278E7889-8D6D-480B-B2B9-80034931F03D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59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2286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Capital Improvement Plan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143000"/>
            <a:ext cx="8534400" cy="5607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ulti-year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 for financing capital projects</a:t>
            </a:r>
          </a:p>
          <a:p>
            <a:pPr marL="800100" lvl="1" indent="-342900">
              <a:lnSpc>
                <a:spcPct val="155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Incorporates policy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priorities</a:t>
            </a:r>
          </a:p>
          <a:p>
            <a:pPr marL="800100" lvl="1" indent="-342900">
              <a:lnSpc>
                <a:spcPct val="155000"/>
              </a:lnSpc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Complies with CIP financing policies</a:t>
            </a:r>
          </a:p>
          <a:p>
            <a:pPr marL="800100" lvl="1" indent="-342900">
              <a:lnSpc>
                <a:spcPct val="155000"/>
              </a:lnSpc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 into  financial forecast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55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Ensures capital assets support base level of service</a:t>
            </a:r>
          </a:p>
          <a:p>
            <a:pPr marL="800100" lvl="1" indent="-342900">
              <a:lnSpc>
                <a:spcPct val="155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Includes detail and summary of proposed projects:</a:t>
            </a:r>
          </a:p>
          <a:p>
            <a:pPr marL="1257300" lvl="2" indent="-342900">
              <a:lnSpc>
                <a:spcPct val="155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Description of project</a:t>
            </a:r>
          </a:p>
          <a:p>
            <a:pPr marL="1257300" lvl="2" indent="-342900">
              <a:lnSpc>
                <a:spcPct val="155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5-year breakdown of prospective project costs</a:t>
            </a:r>
          </a:p>
          <a:p>
            <a:pPr marL="1257300" lvl="2" indent="-342900">
              <a:lnSpc>
                <a:spcPct val="155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 source(s)</a:t>
            </a:r>
          </a:p>
          <a:p>
            <a:pPr marL="1257300" lvl="2" indent="-342900">
              <a:lnSpc>
                <a:spcPct val="155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Operating budget impact</a:t>
            </a:r>
          </a:p>
          <a:p>
            <a:pPr marL="1257300" lvl="2" indent="-342900">
              <a:lnSpc>
                <a:spcPct val="155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Stakeholders involved</a:t>
            </a:r>
          </a:p>
          <a:p>
            <a:pPr marL="1257300" lvl="2" indent="-342900">
              <a:lnSpc>
                <a:spcPct val="155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 to residents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46050" y="6210300"/>
            <a:ext cx="457200" cy="457200"/>
          </a:xfrm>
        </p:spPr>
        <p:txBody>
          <a:bodyPr/>
          <a:lstStyle/>
          <a:p>
            <a:fld id="{278E7889-8D6D-480B-B2B9-80034931F03D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59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304800" y="152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Capital Improvement Plan Summary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kalivast\Desktop\CIP-5yrExamp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443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46050" y="6210300"/>
            <a:ext cx="457200" cy="457200"/>
          </a:xfrm>
        </p:spPr>
        <p:txBody>
          <a:bodyPr/>
          <a:lstStyle/>
          <a:p>
            <a:fld id="{278E7889-8D6D-480B-B2B9-80034931F03D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09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304800" y="152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Capital Budget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kalivast\Desktop\cap-budg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8732027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46050" y="6210300"/>
            <a:ext cx="457200" cy="457200"/>
          </a:xfrm>
        </p:spPr>
        <p:txBody>
          <a:bodyPr/>
          <a:lstStyle/>
          <a:p>
            <a:fld id="{278E7889-8D6D-480B-B2B9-80034931F03D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57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842746"/>
              </p:ext>
            </p:extLst>
          </p:nvPr>
        </p:nvGraphicFramePr>
        <p:xfrm>
          <a:off x="513685" y="2734397"/>
          <a:ext cx="72390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228600" y="533400"/>
            <a:ext cx="8667749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 a Steady Balance of Capital Investment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Track debt service as a percentage of revenue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on new debt as old is retired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of reinvestment leads to lost capacity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Codify in capital planning policy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dirty="0" smtClean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66825" y="5020397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Existing Debt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914525" y="4486997"/>
            <a:ext cx="1104900" cy="533400"/>
          </a:xfrm>
          <a:prstGeom prst="straightConnector1">
            <a:avLst/>
          </a:prstGeom>
          <a:ln w="19050">
            <a:solidFill>
              <a:srgbClr val="0070C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6057900" y="2960132"/>
            <a:ext cx="846174" cy="739590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740349" y="2590800"/>
            <a:ext cx="4327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Debt Service at Current % of Revenue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ight Brace 11"/>
          <p:cNvSpPr/>
          <p:nvPr/>
        </p:nvSpPr>
        <p:spPr>
          <a:xfrm>
            <a:off x="7277100" y="3605935"/>
            <a:ext cx="495300" cy="2786062"/>
          </a:xfrm>
          <a:prstGeom prst="rightBrace">
            <a:avLst>
              <a:gd name="adj1" fmla="val 37963"/>
              <a:gd name="adj2" fmla="val 49074"/>
            </a:avLst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620000" y="4518952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Lost Investment Capacity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2943225" y="3577360"/>
            <a:ext cx="4295775" cy="2838450"/>
          </a:xfrm>
          <a:custGeom>
            <a:avLst/>
            <a:gdLst>
              <a:gd name="connsiteX0" fmla="*/ 4143375 w 4295775"/>
              <a:gd name="connsiteY0" fmla="*/ 14287 h 2838450"/>
              <a:gd name="connsiteX1" fmla="*/ 0 w 4295775"/>
              <a:gd name="connsiteY1" fmla="*/ 642937 h 2838450"/>
              <a:gd name="connsiteX2" fmla="*/ 385763 w 4295775"/>
              <a:gd name="connsiteY2" fmla="*/ 928687 h 2838450"/>
              <a:gd name="connsiteX3" fmla="*/ 833438 w 4295775"/>
              <a:gd name="connsiteY3" fmla="*/ 962025 h 2838450"/>
              <a:gd name="connsiteX4" fmla="*/ 1257300 w 4295775"/>
              <a:gd name="connsiteY4" fmla="*/ 1571625 h 2838450"/>
              <a:gd name="connsiteX5" fmla="*/ 2990850 w 4295775"/>
              <a:gd name="connsiteY5" fmla="*/ 1681162 h 2838450"/>
              <a:gd name="connsiteX6" fmla="*/ 3448050 w 4295775"/>
              <a:gd name="connsiteY6" fmla="*/ 2138362 h 2838450"/>
              <a:gd name="connsiteX7" fmla="*/ 3862388 w 4295775"/>
              <a:gd name="connsiteY7" fmla="*/ 2700337 h 2838450"/>
              <a:gd name="connsiteX8" fmla="*/ 4295775 w 4295775"/>
              <a:gd name="connsiteY8" fmla="*/ 2838450 h 2838450"/>
              <a:gd name="connsiteX9" fmla="*/ 4238625 w 4295775"/>
              <a:gd name="connsiteY9" fmla="*/ 0 h 2838450"/>
              <a:gd name="connsiteX10" fmla="*/ 4143375 w 4295775"/>
              <a:gd name="connsiteY10" fmla="*/ 14287 h 283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95775" h="2838450">
                <a:moveTo>
                  <a:pt x="4143375" y="14287"/>
                </a:moveTo>
                <a:lnTo>
                  <a:pt x="0" y="642937"/>
                </a:lnTo>
                <a:lnTo>
                  <a:pt x="385763" y="928687"/>
                </a:lnTo>
                <a:lnTo>
                  <a:pt x="833438" y="962025"/>
                </a:lnTo>
                <a:lnTo>
                  <a:pt x="1257300" y="1571625"/>
                </a:lnTo>
                <a:lnTo>
                  <a:pt x="2990850" y="1681162"/>
                </a:lnTo>
                <a:lnTo>
                  <a:pt x="3448050" y="2138362"/>
                </a:lnTo>
                <a:lnTo>
                  <a:pt x="3862388" y="2700337"/>
                </a:lnTo>
                <a:lnTo>
                  <a:pt x="4295775" y="2838450"/>
                </a:lnTo>
                <a:lnTo>
                  <a:pt x="4238625" y="0"/>
                </a:lnTo>
                <a:lnTo>
                  <a:pt x="4143375" y="14287"/>
                </a:lnTo>
                <a:close/>
              </a:path>
            </a:pathLst>
          </a:custGeom>
          <a:solidFill>
            <a:srgbClr val="B73E1D">
              <a:alpha val="27000"/>
            </a:srgbClr>
          </a:solidFill>
          <a:ln w="22225" cap="rnd" cmpd="sng">
            <a:noFill/>
            <a:prstDash val="solid"/>
            <a:beve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54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75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2" grpId="0"/>
      <p:bldP spid="9" grpId="0"/>
      <p:bldP spid="12" grpId="0" animBg="1"/>
      <p:bldP spid="13" grpId="0"/>
      <p:bldP spid="11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2286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Range Financial Forecast</a:t>
            </a:r>
            <a:endParaRPr lang="en-US" sz="3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7" b="100000" l="10000" r="90000">
                        <a14:foregroundMark x1="48804" y1="91679" x2="48804" y2="91679"/>
                        <a14:foregroundMark x1="54565" y1="90100" x2="54565" y2="90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76400"/>
            <a:ext cx="6210300" cy="470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onut 1"/>
          <p:cNvSpPr/>
          <p:nvPr/>
        </p:nvSpPr>
        <p:spPr>
          <a:xfrm>
            <a:off x="6477000" y="2971800"/>
            <a:ext cx="2133600" cy="2133600"/>
          </a:xfrm>
          <a:prstGeom prst="donut">
            <a:avLst>
              <a:gd name="adj" fmla="val 3051"/>
            </a:avLst>
          </a:prstGeom>
          <a:solidFill>
            <a:srgbClr val="FFC00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1600200"/>
            <a:ext cx="55626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Brings context to budget decisions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fiscal condition: present and future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Implication of policies  and capital needs</a:t>
            </a:r>
            <a:endPara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3124200"/>
            <a:ext cx="5562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planning tool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revenues and expenditures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 out varying assumptions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Trends, policies, future needs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Evaluate impact of budget choices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strategic decisions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expansions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Collective bargaining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46050" y="6210300"/>
            <a:ext cx="457200" cy="457200"/>
          </a:xfrm>
        </p:spPr>
        <p:txBody>
          <a:bodyPr/>
          <a:lstStyle/>
          <a:p>
            <a:fld id="{278E7889-8D6D-480B-B2B9-80034931F03D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44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239233" y="152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Forecast Concepts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066800"/>
            <a:ext cx="2514600" cy="25853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Revenue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 Levy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Aid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Receipts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 Funds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Enterprise Receipts</a:t>
            </a:r>
          </a:p>
        </p:txBody>
      </p:sp>
      <p:sp>
        <p:nvSpPr>
          <p:cNvPr id="4" name="Rectangle 3"/>
          <p:cNvSpPr/>
          <p:nvPr/>
        </p:nvSpPr>
        <p:spPr>
          <a:xfrm>
            <a:off x="5791200" y="1066800"/>
            <a:ext cx="2743200" cy="25853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numCol="1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Expenditures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 Benefits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Insurance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Debt Service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Assessments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Departmental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352800" y="1547375"/>
            <a:ext cx="2438404" cy="1995538"/>
            <a:chOff x="3111134" y="2057400"/>
            <a:chExt cx="2299066" cy="1371600"/>
          </a:xfrm>
        </p:grpSpPr>
        <p:sp>
          <p:nvSpPr>
            <p:cNvPr id="2" name="Left Brace 1"/>
            <p:cNvSpPr/>
            <p:nvPr/>
          </p:nvSpPr>
          <p:spPr>
            <a:xfrm>
              <a:off x="4953000" y="2057400"/>
              <a:ext cx="457200" cy="1371600"/>
            </a:xfrm>
            <a:prstGeom prst="leftBrace">
              <a:avLst>
                <a:gd name="adj1" fmla="val 19960"/>
                <a:gd name="adj2" fmla="val 5000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111134" y="2534478"/>
              <a:ext cx="1981200" cy="3490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Operating Budget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2971797" y="3857179"/>
            <a:ext cx="2933287" cy="3000821"/>
          </a:xfrm>
          <a:prstGeom prst="rect">
            <a:avLst/>
          </a:prstGeom>
          <a:solidFill>
            <a:srgbClr val="EAA4D6">
              <a:alpha val="18824"/>
            </a:srgbClr>
          </a:solidFill>
        </p:spPr>
        <p:txBody>
          <a:bodyPr wrap="square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 Implications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priorities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Capital funding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Debt level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Stabilization fund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cash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Collective Bargaining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Bent-Up Arrow 11"/>
          <p:cNvSpPr/>
          <p:nvPr/>
        </p:nvSpPr>
        <p:spPr>
          <a:xfrm>
            <a:off x="6019800" y="3918823"/>
            <a:ext cx="1597522" cy="1565503"/>
          </a:xfrm>
          <a:prstGeom prst="bentUpArrow">
            <a:avLst>
              <a:gd name="adj1" fmla="val 15920"/>
              <a:gd name="adj2" fmla="val 17155"/>
              <a:gd name="adj3" fmla="val 19316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Bent-Up Arrow 14"/>
          <p:cNvSpPr/>
          <p:nvPr/>
        </p:nvSpPr>
        <p:spPr>
          <a:xfrm flipH="1">
            <a:off x="1219200" y="3920897"/>
            <a:ext cx="1597522" cy="1565503"/>
          </a:xfrm>
          <a:prstGeom prst="bentUpArrow">
            <a:avLst>
              <a:gd name="adj1" fmla="val 15920"/>
              <a:gd name="adj2" fmla="val 17155"/>
              <a:gd name="adj3" fmla="val 19316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00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12" grpId="0" animBg="1"/>
      <p:bldP spid="1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92938" y="545068"/>
            <a:ext cx="7431862" cy="738664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Historical 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Revenue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Expenditure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8550359"/>
              </p:ext>
            </p:extLst>
          </p:nvPr>
        </p:nvGraphicFramePr>
        <p:xfrm>
          <a:off x="152400" y="2578823"/>
          <a:ext cx="7458740" cy="3886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6887813" y="4521924"/>
            <a:ext cx="2073974" cy="1002208"/>
            <a:chOff x="6698478" y="5080083"/>
            <a:chExt cx="2254319" cy="1326831"/>
          </a:xfrm>
        </p:grpSpPr>
        <p:sp>
          <p:nvSpPr>
            <p:cNvPr id="19" name="Rectangle 18"/>
            <p:cNvSpPr/>
            <p:nvPr/>
          </p:nvSpPr>
          <p:spPr>
            <a:xfrm>
              <a:off x="6698478" y="5080083"/>
              <a:ext cx="2254319" cy="672321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Five Year Trend</a:t>
              </a:r>
            </a:p>
          </p:txBody>
        </p:sp>
        <p:sp>
          <p:nvSpPr>
            <p:cNvPr id="21" name="Left Arrow 20"/>
            <p:cNvSpPr/>
            <p:nvPr/>
          </p:nvSpPr>
          <p:spPr>
            <a:xfrm rot="18904904">
              <a:off x="6906782" y="6119389"/>
              <a:ext cx="978287" cy="287525"/>
            </a:xfrm>
            <a:prstGeom prst="leftArrow">
              <a:avLst>
                <a:gd name="adj1" fmla="val 50000"/>
                <a:gd name="adj2" fmla="val 44800"/>
              </a:avLst>
            </a:prstGeom>
            <a:solidFill>
              <a:schemeClr val="accent3">
                <a:lumMod val="60000"/>
                <a:lumOff val="40000"/>
                <a:alpha val="80000"/>
              </a:schemeClr>
            </a:solidFill>
            <a:ln w="28575">
              <a:solidFill>
                <a:srgbClr val="92D050">
                  <a:alpha val="8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57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5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8034964"/>
              </p:ext>
            </p:extLst>
          </p:nvPr>
        </p:nvGraphicFramePr>
        <p:xfrm>
          <a:off x="240119" y="2743200"/>
          <a:ext cx="6696740" cy="363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3160639" y="2011847"/>
            <a:ext cx="175260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</a:ln>
        </p:spPr>
        <p:txBody>
          <a:bodyPr wrap="square" anchor="ctr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Revenue trends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" y="609600"/>
            <a:ext cx="344626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Assumptions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64679" y="1803841"/>
            <a:ext cx="2020186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noFill/>
          </a:ln>
        </p:spPr>
        <p:txBody>
          <a:bodyPr wrap="square" anchor="ctr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Increases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70678" y="5034809"/>
            <a:ext cx="1639186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noFill/>
          </a:ln>
        </p:spPr>
        <p:txBody>
          <a:bodyPr wrap="square" anchor="ctr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Capital Needs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637155" y="2561443"/>
            <a:ext cx="2172586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noFill/>
          </a:ln>
        </p:spPr>
        <p:txBody>
          <a:bodyPr wrap="square" anchor="ctr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 Implications</a:t>
            </a:r>
            <a:endParaRPr lang="en-US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/>
          <p:cNvCxnSpPr>
            <a:stCxn id="8" idx="2"/>
          </p:cNvCxnSpPr>
          <p:nvPr/>
        </p:nvCxnSpPr>
        <p:spPr>
          <a:xfrm>
            <a:off x="4036939" y="2473512"/>
            <a:ext cx="1830461" cy="1274337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4" idx="2"/>
          </p:cNvCxnSpPr>
          <p:nvPr/>
        </p:nvCxnSpPr>
        <p:spPr>
          <a:xfrm flipH="1">
            <a:off x="6097882" y="2265506"/>
            <a:ext cx="276890" cy="139209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2"/>
          </p:cNvCxnSpPr>
          <p:nvPr/>
        </p:nvCxnSpPr>
        <p:spPr>
          <a:xfrm flipH="1">
            <a:off x="6299283" y="2961553"/>
            <a:ext cx="1424165" cy="786296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5" idx="0"/>
          </p:cNvCxnSpPr>
          <p:nvPr/>
        </p:nvCxnSpPr>
        <p:spPr>
          <a:xfrm flipV="1">
            <a:off x="5390271" y="3886200"/>
            <a:ext cx="616689" cy="1148609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4-Point Star 52"/>
          <p:cNvSpPr/>
          <p:nvPr/>
        </p:nvSpPr>
        <p:spPr>
          <a:xfrm rot="20536860">
            <a:off x="5836201" y="3641378"/>
            <a:ext cx="418591" cy="357609"/>
          </a:xfrm>
          <a:prstGeom prst="star4">
            <a:avLst>
              <a:gd name="adj" fmla="val 12903"/>
            </a:avLst>
          </a:prstGeom>
          <a:solidFill>
            <a:srgbClr val="F1FB8F">
              <a:alpha val="62000"/>
            </a:srgb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678244" y="4559344"/>
            <a:ext cx="238169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noFill/>
          </a:ln>
        </p:spPr>
        <p:txBody>
          <a:bodyPr wrap="square" anchor="ctr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Collective Bargaining</a:t>
            </a:r>
          </a:p>
        </p:txBody>
      </p:sp>
      <p:cxnSp>
        <p:nvCxnSpPr>
          <p:cNvPr id="19" name="Straight Arrow Connector 18"/>
          <p:cNvCxnSpPr>
            <a:stCxn id="18" idx="0"/>
          </p:cNvCxnSpPr>
          <p:nvPr/>
        </p:nvCxnSpPr>
        <p:spPr>
          <a:xfrm flipH="1" flipV="1">
            <a:off x="6209864" y="3886200"/>
            <a:ext cx="1659227" cy="67314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5</a:t>
            </a:r>
            <a:r>
              <a:rPr lang="en-US" dirty="0" smtClean="0"/>
              <a:t>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59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  <p:bldP spid="14" grpId="0" animBg="1"/>
      <p:bldP spid="15" grpId="0" animBg="1"/>
      <p:bldP spid="16" grpId="0" animBg="1"/>
      <p:bldP spid="53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002060"/>
                </a:solidFill>
              </a:rPr>
              <a:t>Bureau of Local Assessment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E7889-8D6D-480B-B2B9-80034931F03D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Content Placeholder 1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800600"/>
          </a:xfrm>
        </p:spPr>
        <p:txBody>
          <a:bodyPr/>
          <a:lstStyle/>
          <a:p>
            <a:r>
              <a:rPr lang="en-US" altLang="en-US" sz="20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Responsible for regulation and oversight of real and personal property assessment, valuation, and certification</a:t>
            </a:r>
          </a:p>
          <a:p>
            <a:endParaRPr lang="en-US" altLang="en-US" sz="2000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0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Property value certification every five years</a:t>
            </a:r>
          </a:p>
          <a:p>
            <a:pPr lvl="1"/>
            <a:r>
              <a:rPr lang="en-US" altLang="en-US" sz="16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Equalized Valuation (EQV) (fair cash value of all taxable property in the Commonwealth as of 1-1-16) - $1.104T</a:t>
            </a:r>
          </a:p>
          <a:p>
            <a:pPr lvl="1"/>
            <a:r>
              <a:rPr lang="en-US" altLang="en-US" sz="16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Largest value – Boston     -   $141.8B</a:t>
            </a:r>
          </a:p>
          <a:p>
            <a:pPr lvl="1"/>
            <a:r>
              <a:rPr lang="en-US" altLang="en-US" sz="16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Smallest value – Monroe   -     $26.04M</a:t>
            </a:r>
          </a:p>
          <a:p>
            <a:pPr lvl="1"/>
            <a:endParaRPr lang="en-US" altLang="en-US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0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Growth Certification</a:t>
            </a:r>
          </a:p>
          <a:p>
            <a:pPr lvl="1"/>
            <a:r>
              <a:rPr lang="en-US" altLang="en-US" sz="16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construction, personal property and other growth in the tax base</a:t>
            </a:r>
          </a:p>
          <a:p>
            <a:pPr lvl="1"/>
            <a:r>
              <a:rPr lang="en-US" altLang="en-US" sz="16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FY18 Growth –  $19.8B certified in new growth; $335M in new taxes</a:t>
            </a:r>
          </a:p>
          <a:p>
            <a:pPr lvl="1" eaLnBrk="1" hangingPunct="1"/>
            <a:endParaRPr lang="en-US" altLang="en-US" sz="1800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0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community is assigned a BLA field advisor</a:t>
            </a:r>
          </a:p>
          <a:p>
            <a:pPr lvl="1" eaLnBrk="1" hangingPunct="1"/>
            <a:endParaRPr lang="en-US" altLang="en-US" sz="18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18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49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92938" y="596205"/>
            <a:ext cx="8346262" cy="1384995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ssumptions</a:t>
            </a:r>
          </a:p>
          <a:p>
            <a:pPr lvl="0">
              <a:lnSpc>
                <a:spcPct val="150000"/>
              </a:lnSpc>
            </a:pP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Revenues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Expenditures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Five Years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068115"/>
              </p:ext>
            </p:extLst>
          </p:nvPr>
        </p:nvGraphicFramePr>
        <p:xfrm>
          <a:off x="19493" y="1981200"/>
          <a:ext cx="9310688" cy="4321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ight Brace 1"/>
          <p:cNvSpPr/>
          <p:nvPr/>
        </p:nvSpPr>
        <p:spPr>
          <a:xfrm rot="16200000">
            <a:off x="6763377" y="780425"/>
            <a:ext cx="433725" cy="4054475"/>
          </a:xfrm>
          <a:prstGeom prst="rightBrace">
            <a:avLst>
              <a:gd name="adj1" fmla="val 28186"/>
              <a:gd name="adj2" fmla="val 49933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876800" y="2971800"/>
            <a:ext cx="4191000" cy="3281479"/>
          </a:xfrm>
          <a:prstGeom prst="rect">
            <a:avLst/>
          </a:prstGeom>
          <a:solidFill>
            <a:srgbClr val="00B0F0">
              <a:alpha val="8000"/>
            </a:srgbClr>
          </a:soli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295900" y="2092589"/>
            <a:ext cx="3505200" cy="507831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b="1" i="1" dirty="0" smtClean="0">
                <a:solidFill>
                  <a:srgbClr val="002060"/>
                </a:solidFill>
                <a:latin typeface="+mj-lt"/>
              </a:rPr>
              <a:t>Projection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495799" y="2111000"/>
            <a:ext cx="4725463" cy="4213600"/>
            <a:chOff x="4492155" y="2604977"/>
            <a:chExt cx="4499447" cy="3567223"/>
          </a:xfrm>
          <a:solidFill>
            <a:schemeClr val="bg1"/>
          </a:solidFill>
        </p:grpSpPr>
        <p:sp>
          <p:nvSpPr>
            <p:cNvPr id="12" name="Rectangle 11"/>
            <p:cNvSpPr/>
            <p:nvPr/>
          </p:nvSpPr>
          <p:spPr>
            <a:xfrm>
              <a:off x="4800600" y="2604977"/>
              <a:ext cx="4191002" cy="3567223"/>
            </a:xfrm>
            <a:prstGeom prst="rect">
              <a:avLst/>
            </a:prstGeom>
            <a:grpFill/>
            <a:ln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492155" y="3849815"/>
              <a:ext cx="1489544" cy="918272"/>
            </a:xfrm>
            <a:prstGeom prst="rect">
              <a:avLst/>
            </a:prstGeom>
            <a:grpFill/>
            <a:ln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46050" y="6210300"/>
            <a:ext cx="457200" cy="457200"/>
          </a:xfrm>
        </p:spPr>
        <p:txBody>
          <a:bodyPr/>
          <a:lstStyle/>
          <a:p>
            <a:fld id="{278E7889-8D6D-480B-B2B9-80034931F03D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13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1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8797949"/>
              </p:ext>
            </p:extLst>
          </p:nvPr>
        </p:nvGraphicFramePr>
        <p:xfrm>
          <a:off x="762000" y="0"/>
          <a:ext cx="7620000" cy="693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7" name="Worksheet" r:id="rId4" imgW="8162877" imgH="8753543" progId="Excel.Sheet.12">
                  <p:embed/>
                </p:oleObj>
              </mc:Choice>
              <mc:Fallback>
                <p:oleObj name="Worksheet" r:id="rId4" imgW="8162877" imgH="875354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2000" y="0"/>
                        <a:ext cx="7620000" cy="693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46050" y="6210300"/>
            <a:ext cx="457200" cy="457200"/>
          </a:xfrm>
        </p:spPr>
        <p:txBody>
          <a:bodyPr/>
          <a:lstStyle/>
          <a:p>
            <a:fld id="{278E7889-8D6D-480B-B2B9-80034931F03D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77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2286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Budget Document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7" b="100000" l="10000" r="90000">
                        <a14:foregroundMark x1="48804" y1="91679" x2="48804" y2="91679"/>
                        <a14:foregroundMark x1="54565" y1="90100" x2="54565" y2="90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76400"/>
            <a:ext cx="6210300" cy="470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990600" y="1371600"/>
            <a:ext cx="3962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Communicate financial plan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policies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Revenues and expenditures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Departmental budget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Capital financing plan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Goals and Objectives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638800" y="5638800"/>
            <a:ext cx="2362200" cy="742577"/>
          </a:xfrm>
          <a:prstGeom prst="roundRect">
            <a:avLst>
              <a:gd name="adj" fmla="val 26912"/>
            </a:avLst>
          </a:prstGeom>
          <a:noFill/>
          <a:ln w="57150">
            <a:solidFill>
              <a:srgbClr val="FFC000"/>
            </a:solidFill>
          </a:ln>
          <a:effectLst>
            <a:outerShdw blurRad="50800" dist="38100" dir="10800000" algn="r" rotWithShape="0">
              <a:srgbClr val="FFC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73067" y="4078575"/>
            <a:ext cx="443713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Highlight community priorities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message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Town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Manager/Administrator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Finance Committee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Long-term financial goals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Upcoming challenges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6</a:t>
            </a:r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42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 animBg="1"/>
      <p:bldP spid="7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304800"/>
            <a:ext cx="32004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ctr">
              <a:lnSpc>
                <a:spcPct val="150000"/>
              </a:lnSpc>
            </a:pP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 Preparation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838200"/>
            <a:ext cx="3886200" cy="1743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 authority</a:t>
            </a: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Assign roles &amp; deadlines</a:t>
            </a: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process</a:t>
            </a: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 for public review</a:t>
            </a:r>
            <a:endParaRPr lang="en-US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3400" y="304800"/>
            <a:ext cx="35052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ctr">
              <a:lnSpc>
                <a:spcPct val="150000"/>
              </a:lnSpc>
            </a:pP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 Components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43400" y="838200"/>
            <a:ext cx="4953000" cy="546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35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of Contents</a:t>
            </a:r>
          </a:p>
          <a:p>
            <a:pPr marL="285750" lvl="0" indent="-285750">
              <a:lnSpc>
                <a:spcPct val="135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 Message</a:t>
            </a:r>
          </a:p>
          <a:p>
            <a:pPr marL="285750" lvl="0" indent="-285750">
              <a:lnSpc>
                <a:spcPct val="135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Forecast</a:t>
            </a:r>
          </a:p>
          <a:p>
            <a:pPr marL="285750" lvl="0" indent="-285750">
              <a:lnSpc>
                <a:spcPct val="135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Organizational Chart</a:t>
            </a:r>
          </a:p>
          <a:p>
            <a:pPr marL="285750" lvl="0" indent="-285750">
              <a:lnSpc>
                <a:spcPct val="135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 Calendar and Process</a:t>
            </a:r>
          </a:p>
          <a:p>
            <a:pPr marL="285750" lvl="0" indent="-285750">
              <a:lnSpc>
                <a:spcPct val="135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 of Revenues and Expenditures</a:t>
            </a:r>
          </a:p>
          <a:p>
            <a:pPr marL="285750" lvl="0" indent="-285750">
              <a:lnSpc>
                <a:spcPct val="135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Revenues Section</a:t>
            </a:r>
          </a:p>
          <a:p>
            <a:pPr marL="285750" lvl="0" indent="-285750">
              <a:lnSpc>
                <a:spcPct val="135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Departmental Budget Sections</a:t>
            </a:r>
          </a:p>
          <a:p>
            <a:pPr marL="285750" lvl="0" indent="-285750">
              <a:lnSpc>
                <a:spcPct val="135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Capital Investment Section</a:t>
            </a:r>
          </a:p>
          <a:p>
            <a:pPr marL="285750" lvl="0" indent="-285750">
              <a:lnSpc>
                <a:spcPct val="135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Policies</a:t>
            </a:r>
          </a:p>
          <a:p>
            <a:pPr marL="285750" lvl="0" indent="-285750">
              <a:lnSpc>
                <a:spcPct val="135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Appendices</a:t>
            </a: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ü"/>
            </a:pP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46050" y="6210300"/>
            <a:ext cx="457200" cy="457200"/>
          </a:xfrm>
        </p:spPr>
        <p:txBody>
          <a:bodyPr/>
          <a:lstStyle/>
          <a:p>
            <a:fld id="{278E7889-8D6D-480B-B2B9-80034931F03D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93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374979254"/>
              </p:ext>
            </p:extLst>
          </p:nvPr>
        </p:nvGraphicFramePr>
        <p:xfrm>
          <a:off x="112613" y="1342523"/>
          <a:ext cx="2950307" cy="2922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24000" y="4518898"/>
            <a:ext cx="19997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Standardized submission forms and instructions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02094" y="735022"/>
            <a:ext cx="2986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Departments meet with budget manager (exec or committee)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93312" y="5481354"/>
            <a:ext cx="32037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Individual/joint board meeting(s):</a:t>
            </a: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Presentations</a:t>
            </a: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Refine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forecast </a:t>
            </a: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Adjust budget priorities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96775" y="73302"/>
            <a:ext cx="4962525" cy="1374498"/>
            <a:chOff x="6110361" y="827782"/>
            <a:chExt cx="3362325" cy="1374498"/>
          </a:xfrm>
        </p:grpSpPr>
        <p:sp>
          <p:nvSpPr>
            <p:cNvPr id="3" name="TextBox 2"/>
            <p:cNvSpPr txBox="1"/>
            <p:nvPr/>
          </p:nvSpPr>
          <p:spPr>
            <a:xfrm>
              <a:off x="6110361" y="827782"/>
              <a:ext cx="3362325" cy="1015663"/>
            </a:xfrm>
            <a:prstGeom prst="rect">
              <a:avLst/>
            </a:prstGeom>
            <a:noFill/>
          </p:spPr>
          <p:txBody>
            <a:bodyPr wrap="square" numCol="2" rtlCol="0">
              <a:spAutoFit/>
            </a:bodyPr>
            <a:lstStyle/>
            <a:p>
              <a:pPr marL="285750" indent="-285750">
                <a:lnSpc>
                  <a:spcPct val="125000"/>
                </a:lnSpc>
                <a:buFont typeface="Wingdings" panose="05000000000000000000" pitchFamily="2" charset="2"/>
                <a:buChar char="§"/>
              </a:pPr>
              <a:r>
                <a:rPr lang="en-US" sz="16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Board of Selectmen</a:t>
              </a:r>
            </a:p>
            <a:p>
              <a:pPr marL="285750" indent="-285750">
                <a:lnSpc>
                  <a:spcPct val="125000"/>
                </a:lnSpc>
                <a:buFont typeface="Wingdings" panose="05000000000000000000" pitchFamily="2" charset="2"/>
                <a:buChar char="§"/>
              </a:pPr>
              <a:r>
                <a:rPr lang="en-US" sz="16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Finance Committee     </a:t>
              </a:r>
            </a:p>
            <a:p>
              <a:pPr marL="285750" indent="-285750">
                <a:lnSpc>
                  <a:spcPct val="125000"/>
                </a:lnSpc>
                <a:buFont typeface="Wingdings" panose="05000000000000000000" pitchFamily="2" charset="2"/>
                <a:buChar char="§"/>
              </a:pPr>
              <a:r>
                <a:rPr lang="en-US" sz="16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Town Admin/Manager </a:t>
              </a:r>
            </a:p>
            <a:p>
              <a:pPr marL="285750" indent="-285750">
                <a:lnSpc>
                  <a:spcPct val="125000"/>
                </a:lnSpc>
                <a:buFont typeface="Wingdings" panose="05000000000000000000" pitchFamily="2" charset="2"/>
                <a:buChar char="§"/>
              </a:pPr>
              <a:r>
                <a:rPr lang="en-US" sz="16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Mayor</a:t>
              </a:r>
            </a:p>
            <a:p>
              <a:pPr marL="285750" indent="-285750">
                <a:lnSpc>
                  <a:spcPct val="125000"/>
                </a:lnSpc>
                <a:buFont typeface="Wingdings" panose="05000000000000000000" pitchFamily="2" charset="2"/>
                <a:buChar char="§"/>
              </a:pPr>
              <a:r>
                <a:rPr lang="en-US" sz="16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City Council</a:t>
              </a:r>
              <a:endPara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6399861" y="1843445"/>
              <a:ext cx="212847" cy="358835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 w="med" len="lg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114496" y="5410201"/>
            <a:ext cx="1785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 time to develop requests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288269" y="1323832"/>
            <a:ext cx="27077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 of Selectmen</a:t>
            </a:r>
          </a:p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Finance Committee</a:t>
            </a:r>
          </a:p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Committee</a:t>
            </a:r>
          </a:p>
        </p:txBody>
      </p:sp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2046438227"/>
              </p:ext>
            </p:extLst>
          </p:nvPr>
        </p:nvGraphicFramePr>
        <p:xfrm>
          <a:off x="3276600" y="1875923"/>
          <a:ext cx="2449396" cy="29551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18" name="Straight Arrow Connector 17"/>
          <p:cNvCxnSpPr>
            <a:stCxn id="5" idx="2"/>
            <a:endCxn id="20" idx="0"/>
          </p:cNvCxnSpPr>
          <p:nvPr/>
        </p:nvCxnSpPr>
        <p:spPr>
          <a:xfrm flipH="1">
            <a:off x="4501298" y="1442908"/>
            <a:ext cx="293884" cy="433015"/>
          </a:xfrm>
          <a:prstGeom prst="straightConnector1">
            <a:avLst/>
          </a:prstGeom>
          <a:ln w="31750">
            <a:solidFill>
              <a:srgbClr val="0070C0"/>
            </a:solidFill>
            <a:tailEnd type="triangle" w="med" len="lg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7526079" y="2339495"/>
            <a:ext cx="246321" cy="366543"/>
          </a:xfrm>
          <a:prstGeom prst="straightConnector1">
            <a:avLst/>
          </a:prstGeom>
          <a:ln w="31750">
            <a:solidFill>
              <a:srgbClr val="0070C0"/>
            </a:solidFill>
            <a:tailEnd type="triangle" w="med" len="lg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4537847" y="4830287"/>
            <a:ext cx="152400" cy="651067"/>
          </a:xfrm>
          <a:prstGeom prst="straightConnector1">
            <a:avLst/>
          </a:prstGeom>
          <a:ln w="31750">
            <a:solidFill>
              <a:srgbClr val="0070C0"/>
            </a:solidFill>
            <a:tailEnd type="triangle" w="med" len="lg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0"/>
          </p:cNvCxnSpPr>
          <p:nvPr/>
        </p:nvCxnSpPr>
        <p:spPr>
          <a:xfrm flipH="1" flipV="1">
            <a:off x="2224671" y="3173694"/>
            <a:ext cx="299220" cy="1345204"/>
          </a:xfrm>
          <a:prstGeom prst="straightConnector1">
            <a:avLst/>
          </a:prstGeom>
          <a:ln w="31750">
            <a:solidFill>
              <a:srgbClr val="0070C0"/>
            </a:solidFill>
            <a:tailEnd type="triangle" w="med" len="lg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68" name="Group 67"/>
          <p:cNvGrpSpPr/>
          <p:nvPr/>
        </p:nvGrpSpPr>
        <p:grpSpPr>
          <a:xfrm>
            <a:off x="219075" y="2980248"/>
            <a:ext cx="430227" cy="2429953"/>
            <a:chOff x="6023894" y="3442876"/>
            <a:chExt cx="301606" cy="1705775"/>
          </a:xfrm>
        </p:grpSpPr>
        <p:sp>
          <p:nvSpPr>
            <p:cNvPr id="69" name="Right Brace 68"/>
            <p:cNvSpPr/>
            <p:nvPr/>
          </p:nvSpPr>
          <p:spPr>
            <a:xfrm flipH="1">
              <a:off x="6023894" y="3442876"/>
              <a:ext cx="301606" cy="581848"/>
            </a:xfrm>
            <a:prstGeom prst="rightBrace">
              <a:avLst>
                <a:gd name="adj1" fmla="val 30311"/>
                <a:gd name="adj2" fmla="val 50000"/>
              </a:avLst>
            </a:prstGeom>
            <a:ln w="28575"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" name="Straight Arrow Connector 69"/>
            <p:cNvCxnSpPr>
              <a:endCxn id="69" idx="1"/>
            </p:cNvCxnSpPr>
            <p:nvPr/>
          </p:nvCxnSpPr>
          <p:spPr>
            <a:xfrm flipH="1" flipV="1">
              <a:off x="6023894" y="3733800"/>
              <a:ext cx="150803" cy="1414851"/>
            </a:xfrm>
            <a:prstGeom prst="straightConnector1">
              <a:avLst/>
            </a:prstGeom>
            <a:ln w="31750">
              <a:solidFill>
                <a:srgbClr val="0070C0"/>
              </a:solidFill>
              <a:tailEnd type="none" w="med" len="lg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 flipH="1">
            <a:off x="8645445" y="4358003"/>
            <a:ext cx="417503" cy="1838278"/>
            <a:chOff x="6023894" y="3442876"/>
            <a:chExt cx="301606" cy="1420149"/>
          </a:xfrm>
        </p:grpSpPr>
        <p:sp>
          <p:nvSpPr>
            <p:cNvPr id="82" name="Right Brace 81"/>
            <p:cNvSpPr/>
            <p:nvPr/>
          </p:nvSpPr>
          <p:spPr>
            <a:xfrm flipH="1">
              <a:off x="6023894" y="3442876"/>
              <a:ext cx="301606" cy="581848"/>
            </a:xfrm>
            <a:prstGeom prst="rightBrace">
              <a:avLst>
                <a:gd name="adj1" fmla="val 30311"/>
                <a:gd name="adj2" fmla="val 50000"/>
              </a:avLst>
            </a:prstGeom>
            <a:ln w="28575"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3" name="Straight Arrow Connector 82"/>
            <p:cNvCxnSpPr>
              <a:endCxn id="82" idx="1"/>
            </p:cNvCxnSpPr>
            <p:nvPr/>
          </p:nvCxnSpPr>
          <p:spPr>
            <a:xfrm flipH="1" flipV="1">
              <a:off x="6023894" y="3733800"/>
              <a:ext cx="216684" cy="1129225"/>
            </a:xfrm>
            <a:prstGeom prst="straightConnector1">
              <a:avLst/>
            </a:prstGeom>
            <a:ln w="31750">
              <a:solidFill>
                <a:srgbClr val="0070C0"/>
              </a:solidFill>
              <a:tailEnd type="none" w="med" len="lg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85" name="TextBox 84"/>
          <p:cNvSpPr txBox="1"/>
          <p:nvPr/>
        </p:nvSpPr>
        <p:spPr>
          <a:xfrm>
            <a:off x="6419152" y="6196313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 time for public review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534379548"/>
              </p:ext>
            </p:extLst>
          </p:nvPr>
        </p:nvGraphicFramePr>
        <p:xfrm>
          <a:off x="6189058" y="2731658"/>
          <a:ext cx="2702442" cy="2982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87" name="Right Arrow 86"/>
          <p:cNvSpPr/>
          <p:nvPr/>
        </p:nvSpPr>
        <p:spPr>
          <a:xfrm rot="2104437">
            <a:off x="2711021" y="2651281"/>
            <a:ext cx="597961" cy="842227"/>
          </a:xfrm>
          <a:prstGeom prst="rightArrow">
            <a:avLst>
              <a:gd name="adj1" fmla="val 50749"/>
              <a:gd name="adj2" fmla="val 43831"/>
            </a:avLst>
          </a:prstGeom>
          <a:gradFill>
            <a:gsLst>
              <a:gs pos="0">
                <a:schemeClr val="accent5">
                  <a:tint val="96000"/>
                  <a:satMod val="130000"/>
                  <a:lumMod val="114000"/>
                </a:schemeClr>
              </a:gs>
              <a:gs pos="60000">
                <a:schemeClr val="accent5">
                  <a:tint val="100000"/>
                  <a:satMod val="106000"/>
                  <a:lumMod val="110000"/>
                </a:schemeClr>
              </a:gs>
              <a:gs pos="100000">
                <a:schemeClr val="accent5"/>
              </a:gs>
            </a:gsLst>
          </a:gra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3"/>
          <p:cNvSpPr>
            <a:spLocks noChangeArrowheads="1"/>
          </p:cNvSpPr>
          <p:nvPr/>
        </p:nvSpPr>
        <p:spPr bwMode="auto">
          <a:xfrm>
            <a:off x="2286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 Process</a:t>
            </a:r>
          </a:p>
        </p:txBody>
      </p:sp>
      <p:sp>
        <p:nvSpPr>
          <p:cNvPr id="90" name="Right Arrow 89"/>
          <p:cNvSpPr/>
          <p:nvPr/>
        </p:nvSpPr>
        <p:spPr>
          <a:xfrm rot="2104437">
            <a:off x="5657486" y="3464879"/>
            <a:ext cx="597961" cy="842227"/>
          </a:xfrm>
          <a:prstGeom prst="rightArrow">
            <a:avLst>
              <a:gd name="adj1" fmla="val 50749"/>
              <a:gd name="adj2" fmla="val 43831"/>
            </a:avLst>
          </a:prstGeom>
          <a:gradFill>
            <a:gsLst>
              <a:gs pos="0">
                <a:schemeClr val="accent5">
                  <a:tint val="96000"/>
                  <a:satMod val="130000"/>
                  <a:lumMod val="114000"/>
                </a:schemeClr>
              </a:gs>
              <a:gs pos="60000">
                <a:schemeClr val="accent5">
                  <a:tint val="100000"/>
                  <a:satMod val="106000"/>
                  <a:lumMod val="110000"/>
                </a:schemeClr>
              </a:gs>
              <a:gs pos="100000">
                <a:schemeClr val="accent5"/>
              </a:gs>
            </a:gsLst>
          </a:gra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63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72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7" grpId="0"/>
      <p:bldP spid="7" grpId="1"/>
      <p:bldP spid="17" grpId="0"/>
      <p:bldP spid="17" grpId="1"/>
      <p:bldP spid="43" grpId="0"/>
      <p:bldP spid="43" grpId="1"/>
      <p:bldP spid="85" grpId="0"/>
      <p:bldP spid="89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10648420"/>
              </p:ext>
            </p:extLst>
          </p:nvPr>
        </p:nvGraphicFramePr>
        <p:xfrm>
          <a:off x="112613" y="1342523"/>
          <a:ext cx="2950307" cy="2922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2948662314"/>
              </p:ext>
            </p:extLst>
          </p:nvPr>
        </p:nvGraphicFramePr>
        <p:xfrm>
          <a:off x="3276600" y="1875923"/>
          <a:ext cx="2449396" cy="29551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2743644379"/>
              </p:ext>
            </p:extLst>
          </p:nvPr>
        </p:nvGraphicFramePr>
        <p:xfrm>
          <a:off x="6189058" y="2731658"/>
          <a:ext cx="2702442" cy="2982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87" name="Right Arrow 86"/>
          <p:cNvSpPr/>
          <p:nvPr/>
        </p:nvSpPr>
        <p:spPr>
          <a:xfrm rot="2104437">
            <a:off x="2711021" y="2651281"/>
            <a:ext cx="597961" cy="842227"/>
          </a:xfrm>
          <a:prstGeom prst="rightArrow">
            <a:avLst>
              <a:gd name="adj1" fmla="val 50749"/>
              <a:gd name="adj2" fmla="val 43831"/>
            </a:avLst>
          </a:prstGeom>
          <a:gradFill>
            <a:gsLst>
              <a:gs pos="0">
                <a:schemeClr val="accent5">
                  <a:tint val="96000"/>
                  <a:satMod val="130000"/>
                  <a:lumMod val="114000"/>
                </a:schemeClr>
              </a:gs>
              <a:gs pos="60000">
                <a:schemeClr val="accent5">
                  <a:tint val="100000"/>
                  <a:satMod val="106000"/>
                  <a:lumMod val="110000"/>
                </a:schemeClr>
              </a:gs>
              <a:gs pos="100000">
                <a:schemeClr val="accent5"/>
              </a:gs>
            </a:gsLst>
          </a:gra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3"/>
          <p:cNvSpPr>
            <a:spLocks noChangeArrowheads="1"/>
          </p:cNvSpPr>
          <p:nvPr/>
        </p:nvSpPr>
        <p:spPr bwMode="auto">
          <a:xfrm>
            <a:off x="2286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 Process</a:t>
            </a:r>
          </a:p>
        </p:txBody>
      </p:sp>
      <p:sp>
        <p:nvSpPr>
          <p:cNvPr id="90" name="Right Arrow 89"/>
          <p:cNvSpPr/>
          <p:nvPr/>
        </p:nvSpPr>
        <p:spPr>
          <a:xfrm rot="2104437">
            <a:off x="5657486" y="3464879"/>
            <a:ext cx="597961" cy="842227"/>
          </a:xfrm>
          <a:prstGeom prst="rightArrow">
            <a:avLst>
              <a:gd name="adj1" fmla="val 50749"/>
              <a:gd name="adj2" fmla="val 43831"/>
            </a:avLst>
          </a:prstGeom>
          <a:gradFill>
            <a:gsLst>
              <a:gs pos="0">
                <a:schemeClr val="accent5">
                  <a:tint val="96000"/>
                  <a:satMod val="130000"/>
                  <a:lumMod val="114000"/>
                </a:schemeClr>
              </a:gs>
              <a:gs pos="60000">
                <a:schemeClr val="accent5">
                  <a:tint val="100000"/>
                  <a:satMod val="106000"/>
                  <a:lumMod val="110000"/>
                </a:schemeClr>
              </a:gs>
              <a:gs pos="100000">
                <a:schemeClr val="accent5"/>
              </a:gs>
            </a:gsLst>
          </a:gra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64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06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2286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>
              <a:defRPr/>
            </a:pPr>
            <a:endParaRPr lang="en-US" sz="36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2016826364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59144" y="1638300"/>
            <a:ext cx="8791511" cy="4038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1844" y="3771900"/>
            <a:ext cx="4457700" cy="228600"/>
          </a:xfrm>
          <a:prstGeom prst="rect">
            <a:avLst/>
          </a:prstGeom>
          <a:solidFill>
            <a:srgbClr val="00B050">
              <a:alpha val="18000"/>
            </a:srgbClr>
          </a:solidFill>
          <a:ln w="158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9144" y="2732532"/>
            <a:ext cx="4471416" cy="201168"/>
          </a:xfrm>
          <a:prstGeom prst="rect">
            <a:avLst/>
          </a:prstGeom>
          <a:solidFill>
            <a:srgbClr val="00B050">
              <a:alpha val="18000"/>
            </a:srgbClr>
          </a:solidFill>
          <a:ln w="158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1844" y="2520950"/>
            <a:ext cx="4457700" cy="201168"/>
          </a:xfrm>
          <a:prstGeom prst="rect">
            <a:avLst/>
          </a:prstGeom>
          <a:solidFill>
            <a:srgbClr val="00B050">
              <a:alpha val="18000"/>
            </a:srgbClr>
          </a:solidFill>
          <a:ln w="158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93044" y="1866900"/>
            <a:ext cx="4191000" cy="228600"/>
          </a:xfrm>
          <a:prstGeom prst="rect">
            <a:avLst/>
          </a:prstGeom>
          <a:solidFill>
            <a:srgbClr val="00B050">
              <a:alpha val="18000"/>
            </a:srgbClr>
          </a:solidFill>
          <a:ln w="158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93044" y="4000500"/>
            <a:ext cx="4191000" cy="201168"/>
          </a:xfrm>
          <a:prstGeom prst="rect">
            <a:avLst/>
          </a:prstGeom>
          <a:solidFill>
            <a:srgbClr val="00B050">
              <a:alpha val="18000"/>
            </a:srgbClr>
          </a:solidFill>
          <a:ln w="158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93044" y="2933700"/>
            <a:ext cx="4191000" cy="381000"/>
          </a:xfrm>
          <a:prstGeom prst="rect">
            <a:avLst/>
          </a:prstGeom>
          <a:solidFill>
            <a:srgbClr val="00B050">
              <a:alpha val="18000"/>
            </a:srgbClr>
          </a:solidFill>
          <a:ln w="158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693044" y="5448300"/>
            <a:ext cx="4191000" cy="190500"/>
          </a:xfrm>
          <a:prstGeom prst="rect">
            <a:avLst/>
          </a:prstGeom>
          <a:solidFill>
            <a:srgbClr val="00B050">
              <a:alpha val="18000"/>
            </a:srgbClr>
          </a:solidFill>
          <a:ln w="158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381000" y="457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 Calendar</a:t>
            </a:r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46050" y="6210300"/>
            <a:ext cx="457200" cy="457200"/>
          </a:xfrm>
        </p:spPr>
        <p:txBody>
          <a:bodyPr/>
          <a:lstStyle/>
          <a:p>
            <a:fld id="{278E7889-8D6D-480B-B2B9-80034931F03D}" type="slidenum">
              <a:rPr lang="en-US" smtClean="0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43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kalivast\Desktop\article 4 screenca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95847"/>
            <a:ext cx="4572000" cy="4403037"/>
          </a:xfrm>
          <a:prstGeom prst="rect">
            <a:avLst/>
          </a:prstGeom>
          <a:solidFill>
            <a:schemeClr val="bg1"/>
          </a:solidFill>
          <a:ln w="15875">
            <a:solidFill>
              <a:schemeClr val="bg2">
                <a:lumMod val="75000"/>
              </a:schemeClr>
            </a:solidFill>
          </a:ln>
          <a:effectLst>
            <a:outerShdw blurRad="50800" dist="38100" dir="5400000" algn="t" rotWithShape="0">
              <a:schemeClr val="bg1">
                <a:lumMod val="95000"/>
                <a:alpha val="40000"/>
              </a:schemeClr>
            </a:outerShdw>
          </a:effectLst>
        </p:spPr>
      </p:pic>
      <p:sp>
        <p:nvSpPr>
          <p:cNvPr id="57" name="Title 1"/>
          <p:cNvSpPr txBox="1">
            <a:spLocks/>
          </p:cNvSpPr>
          <p:nvPr/>
        </p:nvSpPr>
        <p:spPr>
          <a:xfrm>
            <a:off x="609600" y="762000"/>
            <a:ext cx="5562600" cy="4627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 Motions for Warrant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72" name="Picture 5" descr="C:\Users\kalivast\Desktop\art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15" y="3289300"/>
            <a:ext cx="5715000" cy="2569295"/>
          </a:xfrm>
          <a:prstGeom prst="rect">
            <a:avLst/>
          </a:prstGeom>
          <a:solidFill>
            <a:schemeClr val="bg1"/>
          </a:solidFill>
          <a:ln w="15875">
            <a:solidFill>
              <a:schemeClr val="bg2">
                <a:lumMod val="75000"/>
              </a:schemeClr>
            </a:solidFill>
          </a:ln>
        </p:spPr>
      </p:pic>
      <p:pic>
        <p:nvPicPr>
          <p:cNvPr id="2073" name="Picture 6" descr="C:\Users\kalivast\Desktop\art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757129"/>
            <a:ext cx="4766271" cy="3198460"/>
          </a:xfrm>
          <a:prstGeom prst="rect">
            <a:avLst/>
          </a:prstGeom>
          <a:noFill/>
          <a:ln w="15875"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oup 32"/>
          <p:cNvGrpSpPr/>
          <p:nvPr/>
        </p:nvGrpSpPr>
        <p:grpSpPr>
          <a:xfrm>
            <a:off x="3703466" y="2553673"/>
            <a:ext cx="4038600" cy="4040547"/>
            <a:chOff x="1868033" y="-609600"/>
            <a:chExt cx="8924925" cy="8534400"/>
          </a:xfrm>
        </p:grpSpPr>
        <p:grpSp>
          <p:nvGrpSpPr>
            <p:cNvPr id="2079" name="Group 2078"/>
            <p:cNvGrpSpPr/>
            <p:nvPr/>
          </p:nvGrpSpPr>
          <p:grpSpPr>
            <a:xfrm>
              <a:off x="1868033" y="-609600"/>
              <a:ext cx="8924925" cy="8534400"/>
              <a:chOff x="-2518229" y="-1669143"/>
              <a:chExt cx="8924925" cy="8534400"/>
            </a:xfrm>
          </p:grpSpPr>
          <p:grpSp>
            <p:nvGrpSpPr>
              <p:cNvPr id="2077" name="Group 2076"/>
              <p:cNvGrpSpPr/>
              <p:nvPr/>
            </p:nvGrpSpPr>
            <p:grpSpPr>
              <a:xfrm>
                <a:off x="-2518229" y="-1669143"/>
                <a:ext cx="8924925" cy="8534400"/>
                <a:chOff x="-762000" y="533400"/>
                <a:chExt cx="8924925" cy="8534400"/>
              </a:xfrm>
              <a:solidFill>
                <a:schemeClr val="bg1"/>
              </a:solidFill>
            </p:grpSpPr>
            <p:pic>
              <p:nvPicPr>
                <p:cNvPr id="2074" name="Picture 7" descr="C:\Users\kalivast\Desktop\cap1.JP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62000" y="533400"/>
                  <a:ext cx="8924925" cy="3664047"/>
                </a:xfrm>
                <a:prstGeom prst="rect">
                  <a:avLst/>
                </a:prstGeom>
                <a:grpFill/>
                <a:extLst/>
              </p:spPr>
            </p:pic>
            <p:pic>
              <p:nvPicPr>
                <p:cNvPr id="2076" name="Picture 9" descr="C:\Users\kalivast\Desktop\cap2.JP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3825" y="4171116"/>
                  <a:ext cx="8029575" cy="4896684"/>
                </a:xfrm>
                <a:prstGeom prst="rect">
                  <a:avLst/>
                </a:prstGeom>
                <a:grpFill/>
                <a:extLst/>
              </p:spPr>
            </p:pic>
          </p:grpSp>
          <p:sp>
            <p:nvSpPr>
              <p:cNvPr id="2078" name="Rectangle 2077"/>
              <p:cNvSpPr/>
              <p:nvPr/>
            </p:nvSpPr>
            <p:spPr>
              <a:xfrm>
                <a:off x="-2518229" y="1949523"/>
                <a:ext cx="911225" cy="49157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Rectangle 31"/>
            <p:cNvSpPr/>
            <p:nvPr/>
          </p:nvSpPr>
          <p:spPr>
            <a:xfrm>
              <a:off x="1868033" y="-609600"/>
              <a:ext cx="8915400" cy="8534400"/>
            </a:xfrm>
            <a:prstGeom prst="rect">
              <a:avLst/>
            </a:prstGeom>
            <a:noFill/>
            <a:ln w="2222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46050" y="6210300"/>
            <a:ext cx="457200" cy="457200"/>
          </a:xfrm>
        </p:spPr>
        <p:txBody>
          <a:bodyPr/>
          <a:lstStyle/>
          <a:p>
            <a:fld id="{278E7889-8D6D-480B-B2B9-80034931F03D}" type="slidenum">
              <a:rPr lang="en-US" smtClean="0"/>
              <a:pPr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56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kalivast\Desktop\town meeting presen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2997200"/>
            <a:ext cx="6743700" cy="300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3759005" y="2190747"/>
            <a:ext cx="1676400" cy="990600"/>
          </a:xfrm>
          <a:prstGeom prst="wedgeRoundRectCallout">
            <a:avLst>
              <a:gd name="adj1" fmla="val 54230"/>
              <a:gd name="adj2" fmla="val 77732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anose="02070603080606020203" pitchFamily="18" charset="0"/>
              </a:rPr>
              <a:t>$</a:t>
            </a:r>
            <a: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anose="02070603080606020203" pitchFamily="18" charset="0"/>
              </a:rPr>
              <a:t>$</a:t>
            </a:r>
            <a:r>
              <a:rPr lang="en-US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72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72190" y="2173107"/>
            <a:ext cx="2308023" cy="1370195"/>
            <a:chOff x="672190" y="2173107"/>
            <a:chExt cx="2308023" cy="1370195"/>
          </a:xfrm>
        </p:grpSpPr>
        <p:sp>
          <p:nvSpPr>
            <p:cNvPr id="7" name="Rounded Rectangular Callout 6"/>
            <p:cNvSpPr/>
            <p:nvPr/>
          </p:nvSpPr>
          <p:spPr>
            <a:xfrm>
              <a:off x="838200" y="2209797"/>
              <a:ext cx="1952625" cy="1333505"/>
            </a:xfrm>
            <a:prstGeom prst="wedgeRoundRectCallout">
              <a:avLst>
                <a:gd name="adj1" fmla="val 85625"/>
                <a:gd name="adj2" fmla="val 63364"/>
                <a:gd name="adj3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en-US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anose="02070603080606020203" pitchFamily="18" charset="0"/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145" b="95820" l="13062" r="81799">
                          <a14:foregroundMark x1="21627" y1="53698" x2="21627" y2="53698"/>
                          <a14:foregroundMark x1="22056" y1="48232" x2="22056" y2="48232"/>
                          <a14:foregroundMark x1="25054" y1="41479" x2="25054" y2="41479"/>
                          <a14:foregroundMark x1="30407" y1="47910" x2="30407" y2="47910"/>
                          <a14:foregroundMark x1="36403" y1="49839" x2="36403" y2="49839"/>
                          <a14:foregroundMark x1="52248" y1="43408" x2="52248" y2="43408"/>
                          <a14:foregroundMark x1="56103" y1="54019" x2="56103" y2="54019"/>
                          <a14:foregroundMark x1="32334" y1="52733" x2="32334" y2="52733"/>
                          <a14:foregroundMark x1="28480" y1="37942" x2="28480" y2="37942"/>
                          <a14:foregroundMark x1="37473" y1="79421" x2="37473" y2="79421"/>
                          <a14:foregroundMark x1="40471" y1="77170" x2="40471" y2="77170"/>
                          <a14:foregroundMark x1="48180" y1="82958" x2="48180" y2="82958"/>
                          <a14:foregroundMark x1="43255" y1="72347" x2="43255" y2="72347"/>
                          <a14:foregroundMark x1="45824" y1="87781" x2="45824" y2="87781"/>
                          <a14:foregroundMark x1="36831" y1="44373" x2="36831" y2="443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09585">
              <a:off x="672190" y="2173107"/>
              <a:ext cx="2308023" cy="1350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3" descr="C:\Users\kalivast\Desktop\checkmark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2" y="2145086"/>
            <a:ext cx="583810" cy="54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286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 to Town Meeting/City Council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46050" y="6210300"/>
            <a:ext cx="457200" cy="457200"/>
          </a:xfrm>
        </p:spPr>
        <p:txBody>
          <a:bodyPr/>
          <a:lstStyle/>
          <a:p>
            <a:fld id="{278E7889-8D6D-480B-B2B9-80034931F03D}" type="slidenum">
              <a:rPr lang="en-US" smtClean="0"/>
              <a:pPr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04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alivast\Desktop\budget_monitor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245" y="1676400"/>
            <a:ext cx="4920705" cy="3733800"/>
          </a:xfrm>
          <a:prstGeom prst="rect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1676400"/>
            <a:ext cx="4191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Motions = GL entries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 vs Actuals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Budgets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Capital Appropriations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accurate data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Basis for next year’s budget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286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 Monitoring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46050" y="6210300"/>
            <a:ext cx="457200" cy="457200"/>
          </a:xfrm>
        </p:spPr>
        <p:txBody>
          <a:bodyPr/>
          <a:lstStyle/>
          <a:p>
            <a:fld id="{278E7889-8D6D-480B-B2B9-80034931F03D}" type="slidenum">
              <a:rPr lang="en-US" smtClean="0"/>
              <a:pPr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97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002060"/>
                </a:solidFill>
              </a:rPr>
              <a:t>Municipal Data Management/Local Aid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E7889-8D6D-480B-B2B9-80034931F03D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365442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1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free access to the municipal financial and demographic data collected by DLS, including the Municipal Finance Trend Dashboard</a:t>
            </a:r>
          </a:p>
          <a:p>
            <a:pPr marL="91122" indent="0" fontAlgn="auto">
              <a:spcAft>
                <a:spcPts val="0"/>
              </a:spcAft>
              <a:buNone/>
              <a:defRPr/>
            </a:pPr>
            <a:endParaRPr lang="en-US" sz="2100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442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1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and maintain Databank website including reporting tools to facilitate analysis, trending and comparisons of financial, property tax,  assessment and socioeconomic data</a:t>
            </a:r>
          </a:p>
          <a:p>
            <a:pPr marL="365442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sz="21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442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1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in conjunction with DLS IT to maintain, develop and enhance DLS Gateway application modules</a:t>
            </a:r>
          </a:p>
          <a:p>
            <a:pPr marL="91122" indent="0" fontAlgn="auto">
              <a:spcAft>
                <a:spcPts val="0"/>
              </a:spcAft>
              <a:buNone/>
              <a:defRPr/>
            </a:pPr>
            <a:endParaRPr lang="en-US" sz="21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442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1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 preparation and posting of annual Cherry Sheet estimated receipts and assessments based on state budget recommendations to the Municipal Databank website</a:t>
            </a:r>
          </a:p>
          <a:p>
            <a:pPr marL="91122" indent="0" fontAlgn="auto">
              <a:spcAft>
                <a:spcPts val="0"/>
              </a:spcAft>
              <a:buNone/>
              <a:defRPr/>
            </a:pPr>
            <a:endParaRPr lang="en-US" sz="2100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442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1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 and distribute $6 billion in total local aid payments to municipalities, regional schools and charter school districts on a monthly basis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sz="16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80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2286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US" sz="3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2000623"/>
            <a:ext cx="6210300" cy="470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onut 1"/>
          <p:cNvSpPr/>
          <p:nvPr/>
        </p:nvSpPr>
        <p:spPr>
          <a:xfrm>
            <a:off x="3200400" y="2057400"/>
            <a:ext cx="2133600" cy="2133600"/>
          </a:xfrm>
          <a:prstGeom prst="donut">
            <a:avLst>
              <a:gd name="adj" fmla="val 3051"/>
            </a:avLst>
          </a:prstGeom>
          <a:solidFill>
            <a:srgbClr val="FFC00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onut 5"/>
          <p:cNvSpPr/>
          <p:nvPr/>
        </p:nvSpPr>
        <p:spPr>
          <a:xfrm>
            <a:off x="2438400" y="3276600"/>
            <a:ext cx="2133600" cy="2133600"/>
          </a:xfrm>
          <a:prstGeom prst="donut">
            <a:avLst>
              <a:gd name="adj" fmla="val 3051"/>
            </a:avLst>
          </a:prstGeom>
          <a:solidFill>
            <a:srgbClr val="FFC00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3962400" y="3352800"/>
            <a:ext cx="2133600" cy="2133600"/>
          </a:xfrm>
          <a:prstGeom prst="donut">
            <a:avLst>
              <a:gd name="adj" fmla="val 3051"/>
            </a:avLst>
          </a:prstGeom>
          <a:solidFill>
            <a:srgbClr val="FFC00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124200" y="5963023"/>
            <a:ext cx="2438400" cy="742577"/>
          </a:xfrm>
          <a:prstGeom prst="roundRect">
            <a:avLst>
              <a:gd name="adj" fmla="val 26912"/>
            </a:avLst>
          </a:prstGeom>
          <a:noFill/>
          <a:ln w="57150">
            <a:solidFill>
              <a:srgbClr val="FFC000"/>
            </a:solidFill>
          </a:ln>
          <a:effectLst>
            <a:outerShdw blurRad="50800" dist="38100" dir="10800000" algn="r" rotWithShape="0">
              <a:srgbClr val="FFC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781800" y="2771254"/>
            <a:ext cx="2209799" cy="20774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Fiscal Condition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of: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Policies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CIP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71450" y="1847924"/>
            <a:ext cx="2438400" cy="1962076"/>
            <a:chOff x="171450" y="1847924"/>
            <a:chExt cx="2438400" cy="1962076"/>
          </a:xfrm>
        </p:grpSpPr>
        <p:sp>
          <p:nvSpPr>
            <p:cNvPr id="9" name="TextBox 8"/>
            <p:cNvSpPr txBox="1"/>
            <p:nvPr/>
          </p:nvSpPr>
          <p:spPr>
            <a:xfrm>
              <a:off x="171450" y="1847924"/>
              <a:ext cx="2438400" cy="92333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Maintain Assets</a:t>
              </a:r>
            </a:p>
            <a:p>
              <a:pPr>
                <a:lnSpc>
                  <a:spcPct val="150000"/>
                </a:lnSpc>
              </a:pPr>
              <a:r>
                <a:rPr lang="en-US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Financing Strategy</a:t>
              </a:r>
              <a:endPara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1390650" y="2771254"/>
              <a:ext cx="1200150" cy="1038746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 w="med" len="lg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cxnSp>
        <p:nvCxnSpPr>
          <p:cNvPr id="17" name="Straight Arrow Connector 16"/>
          <p:cNvCxnSpPr>
            <a:stCxn id="10" idx="1"/>
            <a:endCxn id="7" idx="6"/>
          </p:cNvCxnSpPr>
          <p:nvPr/>
        </p:nvCxnSpPr>
        <p:spPr>
          <a:xfrm flipH="1">
            <a:off x="6096000" y="3810000"/>
            <a:ext cx="685800" cy="609600"/>
          </a:xfrm>
          <a:prstGeom prst="straightConnector1">
            <a:avLst/>
          </a:prstGeom>
          <a:ln w="38100">
            <a:solidFill>
              <a:srgbClr val="0070C0"/>
            </a:solidFill>
            <a:tailEnd type="triangle" w="med" len="lg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4267200" y="483111"/>
            <a:ext cx="2195513" cy="1574289"/>
            <a:chOff x="4267200" y="483111"/>
            <a:chExt cx="2195513" cy="1574289"/>
          </a:xfrm>
        </p:grpSpPr>
        <p:cxnSp>
          <p:nvCxnSpPr>
            <p:cNvPr id="14" name="Straight Arrow Connector 13"/>
            <p:cNvCxnSpPr>
              <a:stCxn id="3" idx="1"/>
              <a:endCxn id="2" idx="0"/>
            </p:cNvCxnSpPr>
            <p:nvPr/>
          </p:nvCxnSpPr>
          <p:spPr>
            <a:xfrm flipH="1">
              <a:off x="4267200" y="1152525"/>
              <a:ext cx="790575" cy="904875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 w="med" len="lg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3" name="TextBox 2"/>
            <p:cNvSpPr txBox="1"/>
            <p:nvPr/>
          </p:nvSpPr>
          <p:spPr>
            <a:xfrm>
              <a:off x="5057775" y="483111"/>
              <a:ext cx="1404938" cy="133882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Priorities </a:t>
              </a:r>
            </a:p>
            <a:p>
              <a:pPr>
                <a:lnSpc>
                  <a:spcPct val="150000"/>
                </a:lnSpc>
              </a:pPr>
              <a:r>
                <a:rPr lang="en-US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Guidelines </a:t>
              </a:r>
            </a:p>
            <a:p>
              <a:pPr>
                <a:lnSpc>
                  <a:spcPct val="150000"/>
                </a:lnSpc>
              </a:pPr>
              <a:r>
                <a:rPr lang="en-US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Structure</a:t>
              </a:r>
              <a:endPara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46050" y="6210300"/>
            <a:ext cx="457200" cy="457200"/>
          </a:xfrm>
        </p:spPr>
        <p:txBody>
          <a:bodyPr/>
          <a:lstStyle/>
          <a:p>
            <a:fld id="{278E7889-8D6D-480B-B2B9-80034931F03D}" type="slidenum">
              <a:rPr lang="en-US" smtClean="0"/>
              <a:pPr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5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5350" y="381000"/>
            <a:ext cx="7391400" cy="6186309"/>
          </a:xfrm>
          <a:prstGeom prst="rect">
            <a:avLst/>
          </a:prstGeom>
          <a:solidFill>
            <a:schemeClr val="bg1">
              <a:lumMod val="95000"/>
              <a:alpha val="66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Kalivas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Project Manager</a:t>
            </a: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Assistance Bureau</a:t>
            </a:r>
          </a:p>
          <a:p>
            <a:pPr algn="ctr">
              <a:lnSpc>
                <a:spcPct val="150000"/>
              </a:lnSpc>
            </a:pPr>
            <a:r>
              <a:rPr lang="en-US" sz="24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kalivast@dor.state.ma.us</a:t>
            </a:r>
            <a:endParaRPr lang="en-US" sz="2400" b="1" u="sng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n-US" sz="2400" b="1" u="sng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web:</a:t>
            </a:r>
            <a:endParaRPr lang="en-US" sz="24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Division of Local Services</a:t>
            </a:r>
            <a:endParaRPr lang="en-US" sz="28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hlinkClick r:id="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"/>
              </a:rPr>
              <a:t>mass.gov/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dls</a:t>
            </a:r>
            <a:endParaRPr lang="en-US" sz="28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Compact Cabinet</a:t>
            </a:r>
            <a:endParaRPr lang="en-US" sz="28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hlinkClick r:id="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"/>
              </a:rPr>
              <a:t>mass.gov/ccc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46050" y="6210300"/>
            <a:ext cx="457200" cy="457200"/>
          </a:xfrm>
        </p:spPr>
        <p:txBody>
          <a:bodyPr/>
          <a:lstStyle/>
          <a:p>
            <a:fld id="{278E7889-8D6D-480B-B2B9-80034931F03D}" type="slidenum">
              <a:rPr lang="en-US" smtClean="0"/>
              <a:pPr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31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E7889-8D6D-480B-B2B9-80034931F03D}" type="slidenum">
              <a:rPr lang="en-US"/>
              <a:pPr>
                <a:defRPr/>
              </a:pPr>
              <a:t>72</a:t>
            </a:fld>
            <a:endParaRPr lang="en-US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914400" y="2286000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646B8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Debt</a:t>
            </a:r>
            <a:endParaRPr lang="en-US" dirty="0" smtClean="0">
              <a:solidFill>
                <a:srgbClr val="646B86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189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315200" cy="1154097"/>
          </a:xfrm>
        </p:spPr>
        <p:txBody>
          <a:bodyPr>
            <a:normAutofit/>
          </a:bodyPr>
          <a:lstStyle/>
          <a:p>
            <a:r>
              <a:rPr lang="en-US" dirty="0" smtClean="0"/>
              <a:t>Debt Management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315200" cy="41910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D</a:t>
            </a:r>
            <a:r>
              <a:rPr lang="en-US" dirty="0" smtClean="0"/>
              <a:t>eals </a:t>
            </a:r>
            <a:r>
              <a:rPr lang="en-US" dirty="0"/>
              <a:t>with community’s need and ability to borrow money</a:t>
            </a:r>
          </a:p>
          <a:p>
            <a:pPr lvl="0"/>
            <a:r>
              <a:rPr lang="en-US" dirty="0"/>
              <a:t>C</a:t>
            </a:r>
            <a:r>
              <a:rPr lang="en-US" dirty="0" smtClean="0"/>
              <a:t>an </a:t>
            </a:r>
            <a:r>
              <a:rPr lang="en-US" dirty="0"/>
              <a:t>acquire long and short term debt</a:t>
            </a:r>
          </a:p>
          <a:p>
            <a:pPr lvl="1"/>
            <a:r>
              <a:rPr lang="en-US" sz="2000" dirty="0"/>
              <a:t>long-term debt - issued for acquisition of major pieces of capital equipment and facilities</a:t>
            </a:r>
          </a:p>
          <a:p>
            <a:pPr lvl="1"/>
            <a:r>
              <a:rPr lang="en-US" sz="2000" dirty="0"/>
              <a:t>short-term debt - issued in anticipation of a particular revenue</a:t>
            </a:r>
          </a:p>
          <a:p>
            <a:pPr lvl="0"/>
            <a:r>
              <a:rPr lang="en-US" dirty="0"/>
              <a:t>R</a:t>
            </a:r>
            <a:r>
              <a:rPr lang="en-US" dirty="0" smtClean="0"/>
              <a:t>epay </a:t>
            </a:r>
            <a:r>
              <a:rPr lang="en-US" dirty="0"/>
              <a:t>long term loans over the useful life of the item for which the debt was incurred</a:t>
            </a:r>
          </a:p>
          <a:p>
            <a:pPr lvl="0"/>
            <a:r>
              <a:rPr lang="en-US" dirty="0"/>
              <a:t>C</a:t>
            </a:r>
            <a:r>
              <a:rPr lang="en-US" dirty="0" smtClean="0"/>
              <a:t>reate </a:t>
            </a:r>
            <a:r>
              <a:rPr lang="en-US" dirty="0"/>
              <a:t>a capital improvements plan (CIP)</a:t>
            </a:r>
          </a:p>
          <a:p>
            <a:pPr lvl="0"/>
            <a:r>
              <a:rPr lang="en-US" dirty="0"/>
              <a:t>E</a:t>
            </a:r>
            <a:r>
              <a:rPr lang="en-US" dirty="0" smtClean="0"/>
              <a:t>nsure </a:t>
            </a:r>
            <a:r>
              <a:rPr lang="en-US" dirty="0"/>
              <a:t>that short-term debt does not exceed the revenue source used for repayment of the debt</a:t>
            </a:r>
          </a:p>
          <a:p>
            <a:pPr lvl="0"/>
            <a:r>
              <a:rPr lang="en-US" dirty="0"/>
              <a:t>B</a:t>
            </a:r>
            <a:r>
              <a:rPr lang="en-US" dirty="0" smtClean="0"/>
              <a:t>e </a:t>
            </a:r>
            <a:r>
              <a:rPr lang="en-US" dirty="0"/>
              <a:t>aware of limitations on amount of debt municipalities can carry</a:t>
            </a:r>
          </a:p>
          <a:p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46050" y="6210300"/>
            <a:ext cx="457200" cy="457200"/>
          </a:xfrm>
        </p:spPr>
        <p:txBody>
          <a:bodyPr/>
          <a:lstStyle/>
          <a:p>
            <a:pPr>
              <a:defRPr/>
            </a:pPr>
            <a:fld id="{278E7889-8D6D-480B-B2B9-80034931F03D}" type="slidenum">
              <a:rPr lang="en-US"/>
              <a:pPr>
                <a:defRPr/>
              </a:pPr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51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315200" cy="1154097"/>
          </a:xfrm>
        </p:spPr>
        <p:txBody>
          <a:bodyPr>
            <a:normAutofit fontScale="9000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Book Antiqua"/>
                <a:ea typeface="Times New Roman"/>
                <a:cs typeface="Times New Roman"/>
              </a:rPr>
              <a:t> </a:t>
            </a:r>
            <a:br>
              <a:rPr lang="en-US" dirty="0">
                <a:latin typeface="Book Antiqua"/>
                <a:ea typeface="Times New Roman"/>
                <a:cs typeface="Times New Roman"/>
              </a:rPr>
            </a:br>
            <a:r>
              <a:rPr lang="en-US" b="1" dirty="0">
                <a:latin typeface="Book Antiqua"/>
                <a:ea typeface="Times New Roman"/>
                <a:cs typeface="Times New Roman"/>
              </a:rPr>
              <a:t>Developing a Debt Policy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315200" cy="41910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</a:t>
            </a:r>
            <a:r>
              <a:rPr lang="en-US" dirty="0" smtClean="0"/>
              <a:t>nsures </a:t>
            </a:r>
            <a:r>
              <a:rPr lang="en-US" dirty="0"/>
              <a:t>funding of necessary projects</a:t>
            </a:r>
          </a:p>
          <a:p>
            <a:pPr lvl="0"/>
            <a:r>
              <a:rPr lang="en-US" dirty="0"/>
              <a:t>P</a:t>
            </a:r>
            <a:r>
              <a:rPr lang="en-US" dirty="0" smtClean="0"/>
              <a:t>rovides </a:t>
            </a:r>
            <a:r>
              <a:rPr lang="en-US" dirty="0"/>
              <a:t>guidance to municipal officials when evaluating possible expenditures</a:t>
            </a:r>
          </a:p>
          <a:p>
            <a:pPr lvl="0"/>
            <a:r>
              <a:rPr lang="en-US" dirty="0"/>
              <a:t>P</a:t>
            </a:r>
            <a:r>
              <a:rPr lang="en-US" dirty="0" smtClean="0"/>
              <a:t>rovides </a:t>
            </a:r>
            <a:r>
              <a:rPr lang="en-US" dirty="0"/>
              <a:t>method to project impact of decisions on budget</a:t>
            </a:r>
          </a:p>
          <a:p>
            <a:pPr lvl="0"/>
            <a:r>
              <a:rPr lang="en-US" dirty="0"/>
              <a:t>S</a:t>
            </a:r>
            <a:r>
              <a:rPr lang="en-US" dirty="0" smtClean="0"/>
              <a:t>hould </a:t>
            </a:r>
            <a:r>
              <a:rPr lang="en-US" dirty="0"/>
              <a:t>incorporate short term needs with long term goals</a:t>
            </a:r>
          </a:p>
          <a:p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46050" y="6210300"/>
            <a:ext cx="457200" cy="457200"/>
          </a:xfrm>
        </p:spPr>
        <p:txBody>
          <a:bodyPr/>
          <a:lstStyle/>
          <a:p>
            <a:pPr>
              <a:defRPr/>
            </a:pPr>
            <a:fld id="{278E7889-8D6D-480B-B2B9-80034931F03D}" type="slidenum">
              <a:rPr lang="en-US"/>
              <a:pPr>
                <a:defRPr/>
              </a:pPr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92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315200" cy="115409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latin typeface="Book Antiqua"/>
                <a:ea typeface="Times New Roman"/>
                <a:cs typeface="Times New Roman"/>
              </a:rPr>
              <a:t> </a:t>
            </a:r>
            <a:r>
              <a:rPr lang="en-US" dirty="0"/>
              <a:t>A well developed debt policy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315200" cy="41910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</a:t>
            </a:r>
            <a:r>
              <a:rPr lang="en-US" dirty="0" smtClean="0"/>
              <a:t>alculates </a:t>
            </a:r>
            <a:r>
              <a:rPr lang="en-US" dirty="0"/>
              <a:t>amount of debt that can be incurred without jeopardizing the municipality’s credit standing and causing financial hardship in future years</a:t>
            </a:r>
          </a:p>
          <a:p>
            <a:pPr lvl="0"/>
            <a:r>
              <a:rPr lang="en-US" dirty="0" smtClean="0"/>
              <a:t>Incorporates </a:t>
            </a:r>
            <a:r>
              <a:rPr lang="en-US" dirty="0"/>
              <a:t>affordability guidelines for expenditures</a:t>
            </a:r>
          </a:p>
          <a:p>
            <a:pPr lvl="0"/>
            <a:r>
              <a:rPr lang="en-US" dirty="0"/>
              <a:t>I</a:t>
            </a:r>
            <a:r>
              <a:rPr lang="en-US" dirty="0" smtClean="0"/>
              <a:t>ncludes </a:t>
            </a:r>
            <a:r>
              <a:rPr lang="en-US" dirty="0"/>
              <a:t>an annual review of the capital improvements plan</a:t>
            </a:r>
          </a:p>
          <a:p>
            <a:pPr lvl="0"/>
            <a:r>
              <a:rPr lang="en-US" dirty="0"/>
              <a:t>I</a:t>
            </a:r>
            <a:r>
              <a:rPr lang="en-US" dirty="0" smtClean="0"/>
              <a:t>ncorporates </a:t>
            </a:r>
            <a:r>
              <a:rPr lang="en-US" dirty="0"/>
              <a:t>guidelines stating appropriate uses for and acceptable amounts of short term debt to be acquired by the community</a:t>
            </a:r>
          </a:p>
          <a:p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46050" y="6210300"/>
            <a:ext cx="457200" cy="457200"/>
          </a:xfrm>
        </p:spPr>
        <p:txBody>
          <a:bodyPr/>
          <a:lstStyle/>
          <a:p>
            <a:pPr>
              <a:defRPr/>
            </a:pPr>
            <a:fld id="{278E7889-8D6D-480B-B2B9-80034931F03D}" type="slidenum">
              <a:rPr lang="en-US"/>
              <a:pPr>
                <a:defRPr/>
              </a:pPr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75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315200" cy="1154097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latin typeface="Book Antiqua"/>
                <a:ea typeface="Times New Roman"/>
                <a:cs typeface="Times New Roman"/>
              </a:rPr>
              <a:t> </a:t>
            </a:r>
            <a:br>
              <a:rPr lang="en-US" dirty="0" smtClean="0">
                <a:latin typeface="Book Antiqua"/>
                <a:ea typeface="Times New Roman"/>
                <a:cs typeface="Times New Roman"/>
              </a:rPr>
            </a:br>
            <a:r>
              <a:rPr lang="en-US" dirty="0">
                <a:latin typeface="Book Antiqua"/>
                <a:ea typeface="Times New Roman"/>
                <a:cs typeface="Times New Roman"/>
              </a:rPr>
              <a:t/>
            </a:r>
            <a:br>
              <a:rPr lang="en-US" dirty="0">
                <a:latin typeface="Book Antiqua"/>
                <a:ea typeface="Times New Roman"/>
                <a:cs typeface="Times New Roman"/>
              </a:rPr>
            </a:br>
            <a:r>
              <a:rPr lang="en-US" dirty="0" smtClean="0">
                <a:latin typeface="Book Antiqua"/>
                <a:ea typeface="Times New Roman"/>
                <a:cs typeface="Times New Roman"/>
              </a:rPr>
              <a:t/>
            </a:r>
            <a:br>
              <a:rPr lang="en-US" dirty="0" smtClean="0">
                <a:latin typeface="Book Antiqua"/>
                <a:ea typeface="Times New Roman"/>
                <a:cs typeface="Times New Roman"/>
              </a:rPr>
            </a:br>
            <a:r>
              <a:rPr lang="en-US" dirty="0">
                <a:latin typeface="Book Antiqua"/>
                <a:ea typeface="Times New Roman"/>
                <a:cs typeface="Times New Roman"/>
              </a:rPr>
              <a:t/>
            </a:r>
            <a:br>
              <a:rPr lang="en-US" dirty="0">
                <a:latin typeface="Book Antiqua"/>
                <a:ea typeface="Times New Roman"/>
                <a:cs typeface="Times New Roman"/>
              </a:rPr>
            </a:br>
            <a:r>
              <a:rPr lang="en-US" dirty="0" smtClean="0">
                <a:latin typeface="Book Antiqua"/>
                <a:ea typeface="Times New Roman"/>
                <a:cs typeface="Times New Roman"/>
              </a:rPr>
              <a:t/>
            </a:r>
            <a:br>
              <a:rPr lang="en-US" dirty="0" smtClean="0">
                <a:latin typeface="Book Antiqua"/>
                <a:ea typeface="Times New Roman"/>
                <a:cs typeface="Times New Roman"/>
              </a:rPr>
            </a:br>
            <a:r>
              <a:rPr lang="en-US" dirty="0">
                <a:latin typeface="Book Antiqua"/>
                <a:ea typeface="Times New Roman"/>
                <a:cs typeface="Times New Roman"/>
              </a:rPr>
              <a:t/>
            </a:r>
            <a:br>
              <a:rPr lang="en-US" dirty="0">
                <a:latin typeface="Book Antiqua"/>
                <a:ea typeface="Times New Roman"/>
                <a:cs typeface="Times New Roman"/>
              </a:rPr>
            </a:br>
            <a:r>
              <a:rPr lang="en-US" dirty="0" smtClean="0">
                <a:latin typeface="Book Antiqua"/>
                <a:ea typeface="Times New Roman"/>
                <a:cs typeface="Times New Roman"/>
              </a:rPr>
              <a:t/>
            </a:r>
            <a:br>
              <a:rPr lang="en-US" dirty="0" smtClean="0">
                <a:latin typeface="Book Antiqua"/>
                <a:ea typeface="Times New Roman"/>
                <a:cs typeface="Times New Roman"/>
              </a:rPr>
            </a:br>
            <a:r>
              <a:rPr lang="en-US" dirty="0">
                <a:latin typeface="Book Antiqua"/>
                <a:ea typeface="Times New Roman"/>
                <a:cs typeface="Times New Roman"/>
              </a:rPr>
              <a:t/>
            </a:r>
            <a:br>
              <a:rPr lang="en-US" dirty="0">
                <a:latin typeface="Book Antiqua"/>
                <a:ea typeface="Times New Roman"/>
                <a:cs typeface="Times New Roman"/>
              </a:rPr>
            </a:br>
            <a:r>
              <a:rPr lang="en-US" sz="3600" b="1" dirty="0" smtClean="0"/>
              <a:t>Consequences </a:t>
            </a:r>
            <a:r>
              <a:rPr lang="en-US" sz="3600" b="1" dirty="0"/>
              <a:t>of Acquiring Debt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315200" cy="41910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</a:t>
            </a:r>
            <a:r>
              <a:rPr lang="en-US" dirty="0" smtClean="0"/>
              <a:t>onsider </a:t>
            </a:r>
            <a:r>
              <a:rPr lang="en-US" dirty="0"/>
              <a:t>long life of debt payments</a:t>
            </a:r>
          </a:p>
          <a:p>
            <a:pPr lvl="0"/>
            <a:r>
              <a:rPr lang="en-US" dirty="0"/>
              <a:t>C</a:t>
            </a:r>
            <a:r>
              <a:rPr lang="en-US" dirty="0" smtClean="0"/>
              <a:t>onsider </a:t>
            </a:r>
            <a:r>
              <a:rPr lang="en-US" dirty="0"/>
              <a:t>all other sources of funds</a:t>
            </a:r>
          </a:p>
          <a:p>
            <a:pPr lvl="0"/>
            <a:r>
              <a:rPr lang="en-US" i="1" dirty="0"/>
              <a:t>i.e</a:t>
            </a:r>
            <a:r>
              <a:rPr lang="en-US" dirty="0"/>
              <a:t>., G</a:t>
            </a:r>
            <a:r>
              <a:rPr lang="en-US" dirty="0" smtClean="0"/>
              <a:t>rants</a:t>
            </a:r>
            <a:r>
              <a:rPr lang="en-US" dirty="0"/>
              <a:t>, one-time revenues such as free cash and revenue from the sale of property, </a:t>
            </a:r>
            <a:r>
              <a:rPr lang="en-US" dirty="0" smtClean="0"/>
              <a:t>and stabilization </a:t>
            </a:r>
            <a:r>
              <a:rPr lang="en-US" dirty="0"/>
              <a:t>funds</a:t>
            </a:r>
          </a:p>
          <a:p>
            <a:pPr lvl="0"/>
            <a:r>
              <a:rPr lang="en-US" dirty="0" smtClean="0"/>
              <a:t>Consider long range </a:t>
            </a:r>
            <a:r>
              <a:rPr lang="en-US" dirty="0"/>
              <a:t>impact on budget and burden on taxpayer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46050" y="6210300"/>
            <a:ext cx="457200" cy="457200"/>
          </a:xfrm>
        </p:spPr>
        <p:txBody>
          <a:bodyPr/>
          <a:lstStyle/>
          <a:p>
            <a:pPr>
              <a:defRPr/>
            </a:pPr>
            <a:fld id="{278E7889-8D6D-480B-B2B9-80034931F03D}" type="slidenum">
              <a:rPr lang="en-US"/>
              <a:pPr>
                <a:defRPr/>
              </a:pPr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74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E7889-8D6D-480B-B2B9-80034931F03D}" type="slidenum">
              <a:rPr lang="en-US"/>
              <a:pPr>
                <a:defRPr/>
              </a:pPr>
              <a:t>77</a:t>
            </a:fld>
            <a:endParaRPr lang="en-US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914400" y="1600200"/>
            <a:ext cx="7315200" cy="25256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646B86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646B86"/>
              </a:solidFill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646B86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646B8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Proposition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646B86"/>
                </a:solidFill>
                <a:latin typeface="Arial"/>
              </a:rPr>
              <a:t>2 ½ Videos</a:t>
            </a:r>
          </a:p>
          <a:p>
            <a:pPr lvl="0" algn="ctr">
              <a:defRPr/>
            </a:pPr>
            <a:r>
              <a:rPr lang="en-US" dirty="0" smtClean="0">
                <a:solidFill>
                  <a:srgbClr val="646B86"/>
                </a:solidFill>
                <a:latin typeface="Arial"/>
                <a:hlinkClick r:id="rId2"/>
              </a:rPr>
              <a:t>http://www.mass.gov/dor/local-officials/training-and-seminars/levy-limits.html</a:t>
            </a:r>
            <a:endParaRPr lang="en-US" dirty="0" smtClean="0">
              <a:solidFill>
                <a:srgbClr val="646B86"/>
              </a:solidFill>
              <a:latin typeface="Arial"/>
            </a:endParaRPr>
          </a:p>
          <a:p>
            <a:pPr lvl="0" algn="ctr">
              <a:defRPr/>
            </a:pPr>
            <a:endParaRPr lang="en-US" dirty="0" smtClean="0">
              <a:solidFill>
                <a:srgbClr val="646B86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189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E7889-8D6D-480B-B2B9-80034931F03D}" type="slidenum">
              <a:rPr lang="en-US"/>
              <a:pPr>
                <a:defRPr/>
              </a:pPr>
              <a:t>78</a:t>
            </a:fld>
            <a:endParaRPr lang="en-US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914400" y="2286000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n-US" dirty="0" smtClean="0">
                <a:solidFill>
                  <a:srgbClr val="646B86"/>
                </a:solidFill>
                <a:latin typeface="Arial"/>
              </a:rPr>
              <a:t/>
            </a:r>
            <a:br>
              <a:rPr lang="en-US" dirty="0" smtClean="0">
                <a:solidFill>
                  <a:srgbClr val="646B86"/>
                </a:solidFill>
                <a:latin typeface="Arial"/>
              </a:rPr>
            </a:br>
            <a:r>
              <a:rPr lang="en-US" dirty="0" smtClean="0">
                <a:solidFill>
                  <a:srgbClr val="646B86"/>
                </a:solidFill>
                <a:latin typeface="Arial"/>
              </a:rPr>
              <a:t>DLS Gateway</a:t>
            </a:r>
          </a:p>
        </p:txBody>
      </p:sp>
    </p:spTree>
    <p:extLst>
      <p:ext uri="{BB962C8B-B14F-4D97-AF65-F5344CB8AC3E}">
        <p14:creationId xmlns:p14="http://schemas.microsoft.com/office/powerpoint/2010/main" val="106148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5578"/>
            <a:ext cx="5181600" cy="1154097"/>
          </a:xfrm>
        </p:spPr>
        <p:txBody>
          <a:bodyPr>
            <a:normAutofit/>
          </a:bodyPr>
          <a:lstStyle/>
          <a:p>
            <a:r>
              <a:rPr lang="en-US" b="1" dirty="0" smtClean="0"/>
              <a:t>What is DLS Gateway?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42502" y="1066800"/>
            <a:ext cx="85966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It’s how DLS transacts business with </a:t>
            </a:r>
          </a:p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cities, towns and districts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5" y="2138065"/>
            <a:ext cx="9013745" cy="42151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460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Municipal Finance Law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E7889-8D6D-480B-B2B9-80034931F03D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Content Placeholder 1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7772400" cy="4419600"/>
          </a:xfrm>
        </p:spPr>
        <p:txBody>
          <a:bodyPr/>
          <a:lstStyle/>
          <a:p>
            <a:pPr>
              <a:defRPr/>
            </a:pPr>
            <a:r>
              <a:rPr lang="en-US" altLang="en-US" sz="22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Serves as legal counsel to DLS</a:t>
            </a:r>
          </a:p>
          <a:p>
            <a:pPr>
              <a:defRPr/>
            </a:pPr>
            <a:endParaRPr lang="en-US" altLang="en-US" sz="2200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22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Provides legal and technical assistance to state and local officials on municipal finance and taxation issues</a:t>
            </a:r>
          </a:p>
          <a:p>
            <a:pPr>
              <a:defRPr/>
            </a:pPr>
            <a:endParaRPr lang="en-US" altLang="en-US" sz="2200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22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Develops DLS legislative proposals and reviews municipal finance law legislative proposals</a:t>
            </a:r>
          </a:p>
          <a:p>
            <a:pPr>
              <a:defRPr/>
            </a:pPr>
            <a:endParaRPr lang="en-US" altLang="en-US" sz="2200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22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Issues Bulletins, Information Guideline Releases (IGR’s) and Local Finance Opinions (LFO’s)</a:t>
            </a:r>
          </a:p>
        </p:txBody>
      </p:sp>
    </p:spTree>
    <p:extLst>
      <p:ext uri="{BB962C8B-B14F-4D97-AF65-F5344CB8AC3E}">
        <p14:creationId xmlns:p14="http://schemas.microsoft.com/office/powerpoint/2010/main" val="351749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2150" y="228600"/>
            <a:ext cx="5219700" cy="71761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How do I get to Gateway?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8288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https://dlsgateway.dor.state.ma.us/gateway/Login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438400"/>
            <a:ext cx="4343400" cy="7159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2900" y="3352800"/>
            <a:ext cx="8648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From the DLS Web site:</a:t>
            </a:r>
          </a:p>
          <a:p>
            <a:pPr algn="ctr"/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https://www.mass.gov/orgs/division-of-local-services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52600" y="1219200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Add a bookmark in your Web browser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348322"/>
            <a:ext cx="4505858" cy="24334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323324" y="6105331"/>
            <a:ext cx="1524000" cy="609600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9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472859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You must be listed in the </a:t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Local Officials Directory 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341606"/>
            <a:ext cx="4243387" cy="12877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447800"/>
            <a:ext cx="4631591" cy="29381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362200" y="4454270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Contact your Local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Administrator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 DLS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if you need a Gateway account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81688" y="5477671"/>
            <a:ext cx="2362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City/Town Clerk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IT staff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Town Administrator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66750" y="381000"/>
            <a:ext cx="7810500" cy="7176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 smtClean="0"/>
              <a:t>Need an Account?</a:t>
            </a:r>
            <a:endParaRPr lang="en-US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24125"/>
            <a:ext cx="1905000" cy="3267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152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953000" y="304800"/>
            <a:ext cx="3962400" cy="7176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b="1" dirty="0" smtClean="0"/>
              <a:t>System Rights</a:t>
            </a:r>
            <a:endParaRPr lang="en-US" sz="4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191000" y="1320352"/>
            <a:ext cx="4876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“Who does what” in Gateway </a:t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local decision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If you don’t see a button </a:t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 the action you want to perform, you may not have the correct system rights 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If you see a button but it’s not active: a step in the process (prerequisite) is missing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17" y="76200"/>
            <a:ext cx="3802583" cy="24769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867275"/>
            <a:ext cx="2457450" cy="1304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2895600"/>
            <a:ext cx="2457450" cy="1304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28800" y="3858207"/>
            <a:ext cx="1066800" cy="314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033" y="3867344"/>
            <a:ext cx="4381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036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990600" y="3200400"/>
            <a:ext cx="7162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 smtClean="0"/>
              <a:t>When </a:t>
            </a:r>
            <a:r>
              <a:rPr lang="en-US" altLang="en-US" sz="2800" dirty="0"/>
              <a:t>data is “Approved” by DLS, it’s </a:t>
            </a:r>
            <a:r>
              <a:rPr lang="en-US" altLang="en-US" sz="2800" dirty="0" smtClean="0"/>
              <a:t>public</a:t>
            </a:r>
            <a:endParaRPr lang="en-US" altLang="en-US" sz="1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71575" y="381000"/>
            <a:ext cx="6800850" cy="7176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 smtClean="0"/>
              <a:t>Who sees the data I enter?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86200"/>
            <a:ext cx="6400800" cy="26869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1654045" y="1231962"/>
            <a:ext cx="56611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 smtClean="0"/>
              <a:t>Before approval: data is not public</a:t>
            </a:r>
            <a:endParaRPr lang="en-US" altLang="en-US" sz="1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8800"/>
            <a:ext cx="2143125" cy="1114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57600" y="20574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“Work in Progress” is seen only by your authorized community users and DLS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30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285750"/>
            <a:ext cx="8277225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38400" y="3810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Municipal Finance Trend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Dashboard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262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66750" y="514350"/>
            <a:ext cx="7810500" cy="7176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 smtClean="0"/>
              <a:t>Gateway Notification System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16208" y="1707715"/>
            <a:ext cx="24431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DLS field representatives are notified when you submit data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0" y="5105400"/>
            <a:ext cx="335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Make sure your email address is correct in </a:t>
            </a:r>
            <a:b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Local Officials Directory!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81" y="3272547"/>
            <a:ext cx="4784204" cy="31765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410200" y="37338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 receive system-generated email when your data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approved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454" y="1688130"/>
            <a:ext cx="6272212" cy="13598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210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14375" y="304800"/>
            <a:ext cx="7715250" cy="7176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 smtClean="0"/>
              <a:t>FY 2019 Gateway Enhancements</a:t>
            </a:r>
            <a:endParaRPr lang="en-US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4900612" cy="24874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657600"/>
            <a:ext cx="4181475" cy="29881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10200" y="152400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New </a:t>
            </a:r>
            <a:r>
              <a:rPr lang="en-US" sz="2000" b="1" dirty="0" smtClean="0"/>
              <a:t>Balance Sheet module Balance Sheet Submission </a:t>
            </a:r>
            <a:r>
              <a:rPr lang="en-US" sz="2000" dirty="0" smtClean="0"/>
              <a:t>form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63191" y="4114800"/>
            <a:ext cx="35326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Online Course 101</a:t>
            </a:r>
          </a:p>
          <a:p>
            <a:endParaRPr lang="en-US" sz="2400" dirty="0"/>
          </a:p>
          <a:p>
            <a:r>
              <a:rPr lang="en-US" sz="2400" dirty="0" smtClean="0"/>
              <a:t>Satisfies qualification requirements for new assessors including Classification Training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3357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1101"/>
            <a:ext cx="9134475" cy="5176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8126" y="228600"/>
            <a:ext cx="898207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Complete all modules and knowledge assessments at your own pace</a:t>
            </a:r>
          </a:p>
          <a:p>
            <a:pPr algn="ctr"/>
            <a:endParaRPr lang="en-US" sz="900" dirty="0" smtClean="0"/>
          </a:p>
          <a:p>
            <a:pPr algn="ctr"/>
            <a:r>
              <a:rPr lang="en-US" sz="2400" dirty="0" smtClean="0"/>
              <a:t>Gateway tracks progress and sends completion email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8949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52600" y="514350"/>
            <a:ext cx="5638800" cy="7176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/>
              <a:t>Whom do I call for help?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1600200" y="5410200"/>
            <a:ext cx="990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01216" y="2057400"/>
            <a:ext cx="4532734" cy="2819400"/>
            <a:chOff x="401216" y="1600200"/>
            <a:chExt cx="4532734" cy="281940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216" y="2362200"/>
              <a:ext cx="2952750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333750"/>
              <a:ext cx="2495550" cy="1085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216" y="1600200"/>
              <a:ext cx="35433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5486400" y="1752600"/>
            <a:ext cx="335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DLS IT provides assistance with: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91200" y="2971800"/>
            <a:ext cx="304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Account setup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Password problems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Error messages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Uploading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General information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066800" y="52578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you aren’t sure who to call, start with Gateway Support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0939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095500" y="514350"/>
            <a:ext cx="4953000" cy="7176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/>
              <a:t>Other sources for help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4800600" cy="28738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57800" y="1828800"/>
            <a:ext cx="365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Module Landing Pages</a:t>
            </a:r>
          </a:p>
          <a:p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Links to documentation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Upload templates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Frequently Asked Questions (FAQs)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715000" y="4876800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assistance with individual forms,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contact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Bureau or Unit responsible for the form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930395"/>
            <a:ext cx="4895850" cy="9370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09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IT Section</a:t>
            </a:r>
            <a:endParaRPr lang="en-US" dirty="0"/>
          </a:p>
        </p:txBody>
      </p:sp>
      <p:sp>
        <p:nvSpPr>
          <p:cNvPr id="16387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>
              <a:defRPr/>
            </a:pPr>
            <a:r>
              <a:rPr lang="en-US" altLang="en-US" sz="22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 the flow of information between DLS and  cities and towns in the Commonwealth</a:t>
            </a:r>
          </a:p>
          <a:p>
            <a:pPr>
              <a:defRPr/>
            </a:pPr>
            <a:endParaRPr lang="en-US" altLang="en-US" sz="2200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22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Gateway application:</a:t>
            </a:r>
          </a:p>
          <a:p>
            <a:pPr lvl="1">
              <a:defRPr/>
            </a:pPr>
            <a:r>
              <a:rPr lang="en-US" altLang="en-US" sz="22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BLA and BOA forms submitted by cities and towns are online for direct data entry, review, retrieval, signing and submissions by authorized officials at the local level</a:t>
            </a:r>
          </a:p>
          <a:p>
            <a:pPr lvl="1">
              <a:defRPr/>
            </a:pPr>
            <a:endParaRPr lang="en-US" altLang="en-US" sz="2200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en-US" altLang="en-US" sz="22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Ongoing Gateway enhancements</a:t>
            </a:r>
          </a:p>
          <a:p>
            <a:pPr lvl="1">
              <a:defRPr/>
            </a:pPr>
            <a:endParaRPr lang="en-US" altLang="en-US" sz="2200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en-US" altLang="en-US" sz="22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Maintains the Local Officials Directory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46050" y="6210300"/>
            <a:ext cx="457200" cy="457200"/>
          </a:xfrm>
        </p:spPr>
        <p:txBody>
          <a:bodyPr/>
          <a:lstStyle/>
          <a:p>
            <a:pPr>
              <a:defRPr/>
            </a:pPr>
            <a:fld id="{278E7889-8D6D-480B-B2B9-80034931F03D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94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E7889-8D6D-480B-B2B9-80034931F03D}" type="slidenum">
              <a:rPr lang="en-US"/>
              <a:pPr>
                <a:defRPr/>
              </a:pPr>
              <a:t>90</a:t>
            </a:fld>
            <a:endParaRPr lang="en-US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903768" y="3718504"/>
            <a:ext cx="7315200" cy="5444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646B86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646B86"/>
              </a:solidFill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646B86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646B8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646B8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646B86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400" dirty="0">
              <a:solidFill>
                <a:srgbClr val="646B86"/>
              </a:solidFill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646B86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400" b="1" dirty="0">
              <a:solidFill>
                <a:srgbClr val="646B86"/>
              </a:solidFill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646B86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46B8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Free Cash, Stabilization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646B8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Funds and Other Reserves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646B86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646B86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9632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4377"/>
            <a:ext cx="8686800" cy="1357223"/>
          </a:xfrm>
        </p:spPr>
        <p:txBody>
          <a:bodyPr/>
          <a:lstStyle/>
          <a:p>
            <a:pPr algn="ctr">
              <a:defRPr/>
            </a:pPr>
            <a:r>
              <a:rPr lang="en-US" sz="3300" b="1" kern="0" dirty="0" smtClean="0">
                <a:solidFill>
                  <a:srgbClr val="003399"/>
                </a:solidFill>
                <a:latin typeface="Arial"/>
              </a:rPr>
              <a:t>Revenue Sources Available for the</a:t>
            </a:r>
            <a:br>
              <a:rPr lang="en-US" sz="3300" b="1" kern="0" dirty="0" smtClean="0">
                <a:solidFill>
                  <a:srgbClr val="003399"/>
                </a:solidFill>
                <a:latin typeface="Arial"/>
              </a:rPr>
            </a:br>
            <a:r>
              <a:rPr lang="en-US" sz="3300" b="1" kern="0" dirty="0" smtClean="0">
                <a:solidFill>
                  <a:srgbClr val="003399"/>
                </a:solidFill>
                <a:latin typeface="Arial"/>
              </a:rPr>
              <a:t> Annual General Fund Budget</a:t>
            </a:r>
            <a:endParaRPr lang="en-US" sz="3300" b="1" kern="0" dirty="0">
              <a:solidFill>
                <a:srgbClr val="003399"/>
              </a:solidFill>
              <a:latin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47800"/>
            <a:ext cx="8991600" cy="5334000"/>
          </a:xfr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400" kern="0" dirty="0">
                <a:solidFill>
                  <a:srgbClr val="003399"/>
                </a:solidFill>
                <a:latin typeface="Arial"/>
              </a:rPr>
              <a:t>Property Tax Levy - see Prop 2-1/2 Levy Limit </a:t>
            </a:r>
            <a:r>
              <a:rPr lang="en-US" sz="2400" kern="0" dirty="0" smtClean="0">
                <a:solidFill>
                  <a:srgbClr val="003399"/>
                </a:solidFill>
                <a:latin typeface="Arial"/>
              </a:rPr>
              <a:t>Sheet</a:t>
            </a:r>
          </a:p>
          <a:p>
            <a:pPr marL="342900" indent="-342900"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Char char="n"/>
              <a:defRPr/>
            </a:pPr>
            <a:endParaRPr lang="en-US" sz="2400" kern="0" dirty="0">
              <a:solidFill>
                <a:srgbClr val="003399"/>
              </a:solidFill>
              <a:latin typeface="Arial"/>
            </a:endParaRPr>
          </a:p>
          <a:p>
            <a:pPr marL="342900" indent="-342900"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400" kern="0" dirty="0">
                <a:solidFill>
                  <a:srgbClr val="003399"/>
                </a:solidFill>
                <a:latin typeface="Arial"/>
              </a:rPr>
              <a:t>State Aid – see Cherry </a:t>
            </a:r>
            <a:r>
              <a:rPr lang="en-US" sz="2400" kern="0" dirty="0" smtClean="0">
                <a:solidFill>
                  <a:srgbClr val="003399"/>
                </a:solidFill>
                <a:latin typeface="Arial"/>
              </a:rPr>
              <a:t>Sheets</a:t>
            </a:r>
          </a:p>
          <a:p>
            <a:pPr marL="342900" indent="-342900"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Char char="n"/>
              <a:defRPr/>
            </a:pPr>
            <a:endParaRPr lang="en-US" sz="2400" kern="0" dirty="0">
              <a:solidFill>
                <a:srgbClr val="003399"/>
              </a:solidFill>
              <a:latin typeface="Arial"/>
            </a:endParaRPr>
          </a:p>
          <a:p>
            <a:pPr marL="342900" indent="-342900"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400" kern="0" dirty="0">
                <a:solidFill>
                  <a:srgbClr val="003399"/>
                </a:solidFill>
                <a:latin typeface="Arial"/>
              </a:rPr>
              <a:t>Estimated Local Receipts – see Page 3 of Tax </a:t>
            </a:r>
            <a:r>
              <a:rPr lang="en-US" sz="2400" kern="0" dirty="0" smtClean="0">
                <a:solidFill>
                  <a:srgbClr val="003399"/>
                </a:solidFill>
                <a:latin typeface="Arial"/>
              </a:rPr>
              <a:t>Recap</a:t>
            </a:r>
          </a:p>
          <a:p>
            <a:pPr marL="342900" indent="-342900"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Char char="n"/>
              <a:defRPr/>
            </a:pPr>
            <a:endParaRPr lang="en-US" sz="2400" kern="0" dirty="0">
              <a:solidFill>
                <a:srgbClr val="003399"/>
              </a:solidFill>
              <a:latin typeface="Arial"/>
            </a:endParaRPr>
          </a:p>
          <a:p>
            <a:pPr marL="342900" indent="-342900"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3250" b="1" kern="0" dirty="0" smtClean="0">
                <a:solidFill>
                  <a:srgbClr val="003399"/>
                </a:solidFill>
                <a:latin typeface="Arial"/>
              </a:rPr>
              <a:t>Other Available Funds – by Municipal Vote</a:t>
            </a:r>
          </a:p>
          <a:p>
            <a:pPr marL="342900" indent="-342900"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Char char="n"/>
              <a:defRPr/>
            </a:pPr>
            <a:endParaRPr lang="en-US" sz="1000" b="1" kern="0" dirty="0">
              <a:solidFill>
                <a:srgbClr val="003399"/>
              </a:solidFill>
              <a:latin typeface="Arial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rgbClr val="A886E0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800" b="1" kern="0" dirty="0">
                <a:solidFill>
                  <a:srgbClr val="003399"/>
                </a:solidFill>
                <a:latin typeface="Arial"/>
              </a:rPr>
              <a:t>Certified Free </a:t>
            </a:r>
            <a:r>
              <a:rPr lang="en-US" sz="2800" b="1" kern="0" dirty="0" smtClean="0">
                <a:solidFill>
                  <a:srgbClr val="003399"/>
                </a:solidFill>
                <a:latin typeface="Arial"/>
              </a:rPr>
              <a:t>Cash</a:t>
            </a:r>
            <a:endParaRPr lang="en-US" sz="2800" b="1" kern="0" dirty="0">
              <a:solidFill>
                <a:srgbClr val="003399"/>
              </a:solidFill>
              <a:latin typeface="Arial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rgbClr val="A886E0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800" b="1" kern="0" dirty="0">
                <a:solidFill>
                  <a:srgbClr val="003399"/>
                </a:solidFill>
                <a:latin typeface="Arial"/>
              </a:rPr>
              <a:t>Stabilization Funds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A886E0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800" b="1" kern="0" dirty="0">
                <a:solidFill>
                  <a:srgbClr val="003399"/>
                </a:solidFill>
                <a:latin typeface="Arial"/>
              </a:rPr>
              <a:t>Overlay </a:t>
            </a:r>
            <a:r>
              <a:rPr lang="en-US" sz="2800" b="1" kern="0" dirty="0" smtClean="0">
                <a:solidFill>
                  <a:srgbClr val="003399"/>
                </a:solidFill>
                <a:latin typeface="Arial"/>
              </a:rPr>
              <a:t>Surplus</a:t>
            </a:r>
            <a:endParaRPr lang="en-US" sz="2800" b="1" kern="0" dirty="0">
              <a:solidFill>
                <a:srgbClr val="003399"/>
              </a:solidFill>
              <a:latin typeface="Arial"/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46050" y="6210300"/>
            <a:ext cx="457200" cy="457200"/>
          </a:xfrm>
        </p:spPr>
        <p:txBody>
          <a:bodyPr/>
          <a:lstStyle/>
          <a:p>
            <a:pPr>
              <a:defRPr/>
            </a:pPr>
            <a:fld id="{278E7889-8D6D-480B-B2B9-80034931F03D}" type="slidenum">
              <a:rPr lang="en-US"/>
              <a:pPr>
                <a:defRPr/>
              </a:pPr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36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753D55-7AC9-41C0-98D7-F7F13626C5F0}" type="slidenum">
              <a:rPr lang="en-US" smtClean="0"/>
              <a:pPr>
                <a:defRPr/>
              </a:pPr>
              <a:t>92</a:t>
            </a:fld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14300" y="1143000"/>
            <a:ext cx="8915400" cy="5431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Unrestricted available funds for appropriation by a majority vote of the legislative body (Town Meeting / City Council)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Char char="n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Certified as of July 1 based on the June 30th Balance </a:t>
            </a:r>
            <a:r>
              <a:rPr lang="en-US" sz="2400" kern="0" dirty="0">
                <a:solidFill>
                  <a:srgbClr val="003399"/>
                </a:solidFill>
                <a:effectLst/>
                <a:latin typeface="Arial"/>
              </a:rPr>
              <a:t>S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heet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which reflects results from the prior year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Char char="n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Cannot be appropriated until it has been certified by the Director of Accounts as per MGL 59:23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Char char="n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Any remaining balance expires on June 30</a:t>
            </a:r>
            <a:r>
              <a:rPr kumimoji="0" lang="en-US" sz="24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Char char="n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Should be considered a non-recurring revenue source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Char char="n"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Char char="n"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Char char="n"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2"/>
          <p:cNvSpPr txBox="1">
            <a:spLocks noRot="1" noChangeArrowheads="1"/>
          </p:cNvSpPr>
          <p:nvPr/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Free Cash Definition</a:t>
            </a:r>
          </a:p>
        </p:txBody>
      </p:sp>
    </p:spTree>
    <p:extLst>
      <p:ext uri="{BB962C8B-B14F-4D97-AF65-F5344CB8AC3E}">
        <p14:creationId xmlns:p14="http://schemas.microsoft.com/office/powerpoint/2010/main" val="145297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753D55-7AC9-41C0-98D7-F7F13626C5F0}" type="slidenum">
              <a:rPr lang="en-US" smtClean="0"/>
              <a:pPr>
                <a:defRPr/>
              </a:pPr>
              <a:t>93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55428" y="22860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Why Having Free Cash is Critical</a:t>
            </a:r>
            <a:endParaRPr kumimoji="0" lang="en-US" sz="4050" b="1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81000" y="1173126"/>
            <a:ext cx="8610600" cy="5532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Is an available fund which can be appropriated for any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legal spending purpose including to “Reduce the Tax Rate”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Char char="n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Depletion of Free Cash, particularly if used to balance annual budgets, can endanger future spending plans          </a:t>
            </a:r>
            <a:r>
              <a:rPr lang="en-US" sz="2400" kern="0" dirty="0" smtClean="0">
                <a:solidFill>
                  <a:srgbClr val="003399"/>
                </a:solidFill>
                <a:effectLst/>
                <a:latin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 it is not regenerated the following year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Char char="n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Drawdown on total reserves may result in a negative </a:t>
            </a:r>
            <a:r>
              <a:rPr lang="en-US" sz="2400" kern="0" dirty="0" smtClean="0">
                <a:solidFill>
                  <a:srgbClr val="003399"/>
                </a:solidFill>
                <a:effectLst/>
                <a:latin typeface="Arial"/>
              </a:rPr>
              <a:t> 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impact on the community’s credit rating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Char char="n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Retention of ample Free Cash balance provides municipalities with financial flexibility and confidence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351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753D55-7AC9-41C0-98D7-F7F13626C5F0}" type="slidenum">
              <a:rPr lang="en-US" smtClean="0"/>
              <a:pPr>
                <a:defRPr/>
              </a:pPr>
              <a:t>94</a:t>
            </a:fld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04800" y="1600200"/>
            <a:ext cx="8839200" cy="444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Free Cash certified &gt; Free </a:t>
            </a:r>
            <a:r>
              <a:rPr lang="en-US" sz="2600" kern="0" dirty="0">
                <a:solidFill>
                  <a:srgbClr val="003399"/>
                </a:solidFill>
                <a:effectLst/>
                <a:latin typeface="Arial"/>
              </a:rPr>
              <a:t>C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ash appropriated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Char char="n"/>
              <a:tabLst/>
              <a:defRPr/>
            </a:pP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Actual Revenues &gt; Budgeted </a:t>
            </a:r>
            <a:r>
              <a:rPr lang="en-US" sz="2600" kern="0" dirty="0">
                <a:solidFill>
                  <a:srgbClr val="003399"/>
                </a:solidFill>
                <a:effectLst/>
                <a:latin typeface="Arial"/>
              </a:rPr>
              <a:t>R</a:t>
            </a:r>
            <a:r>
              <a:rPr kumimoji="0" 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evenues</a:t>
            </a: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Char char="n"/>
              <a:tabLst/>
              <a:defRPr/>
            </a:pP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Budgeted Expenditures &gt; Actual Expenditures and Encumbrances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Char char="n"/>
              <a:tabLst/>
              <a:defRPr/>
            </a:pP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Outstanding Property Taxes Prior </a:t>
            </a:r>
            <a:r>
              <a:rPr lang="en-US" sz="2600" kern="0" dirty="0">
                <a:solidFill>
                  <a:srgbClr val="003399"/>
                </a:solidFill>
                <a:effectLst/>
                <a:latin typeface="Arial"/>
              </a:rPr>
              <a:t>Y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ears &gt; Outstanding </a:t>
            </a:r>
            <a:r>
              <a:rPr lang="en-US" sz="2600" kern="0" dirty="0">
                <a:solidFill>
                  <a:srgbClr val="003399"/>
                </a:solidFill>
                <a:effectLst/>
                <a:latin typeface="Arial"/>
              </a:rPr>
              <a:t>P</a:t>
            </a:r>
            <a:r>
              <a:rPr kumimoji="0" 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roperty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en-US" sz="2600" kern="0" dirty="0">
                <a:solidFill>
                  <a:srgbClr val="003399"/>
                </a:solidFill>
                <a:effectLst/>
                <a:latin typeface="Arial"/>
              </a:rPr>
              <a:t>T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axes Current Year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Char char="n"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Rot="1"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Generating Free Cash</a:t>
            </a:r>
          </a:p>
        </p:txBody>
      </p:sp>
    </p:spTree>
    <p:extLst>
      <p:ext uri="{BB962C8B-B14F-4D97-AF65-F5344CB8AC3E}">
        <p14:creationId xmlns:p14="http://schemas.microsoft.com/office/powerpoint/2010/main" val="239011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753D55-7AC9-41C0-98D7-F7F13626C5F0}" type="slidenum">
              <a:rPr lang="en-US" smtClean="0"/>
              <a:pPr>
                <a:defRPr/>
              </a:pPr>
              <a:t>95</a:t>
            </a:fld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3400" y="1219200"/>
            <a:ext cx="83820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June 30th Balance Sheet is submitted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for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 Funds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Char char="n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Cash, Debt &amp; Receivables must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all be Reconciled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Char char="n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Deficits that impact Free Cash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0000"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Overdrawn Budget Appropriations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0000"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Unreimbursed Overdrawn Grants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0000"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Deficits that have no impact on Free </a:t>
            </a:r>
            <a:r>
              <a:rPr lang="en-US" sz="2400" kern="0" dirty="0">
                <a:solidFill>
                  <a:srgbClr val="003399"/>
                </a:solidFill>
                <a:effectLst/>
                <a:latin typeface="Arial"/>
              </a:rPr>
              <a:t>C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ash, but must be raised as part of the Tax Rate: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0000"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Legally Overdrawn Appropriations – Snow &amp; Ice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0000"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Revenue Deficits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0000"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Court Judgments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0000"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Overlay Deficits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Rot="1" noChangeArrowheads="1"/>
          </p:cNvSpPr>
          <p:nvPr/>
        </p:nvSpPr>
        <p:spPr bwMode="auto">
          <a:xfrm>
            <a:off x="457200" y="173665"/>
            <a:ext cx="8229600" cy="1045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BOA Review Process</a:t>
            </a:r>
          </a:p>
        </p:txBody>
      </p:sp>
    </p:spTree>
    <p:extLst>
      <p:ext uri="{BB962C8B-B14F-4D97-AF65-F5344CB8AC3E}">
        <p14:creationId xmlns:p14="http://schemas.microsoft.com/office/powerpoint/2010/main" val="262559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753D55-7AC9-41C0-98D7-F7F13626C5F0}" type="slidenum">
              <a:rPr lang="en-US" smtClean="0"/>
              <a:pPr>
                <a:defRPr/>
              </a:pPr>
              <a:t>96</a:t>
            </a:fld>
            <a:endParaRPr lang="en-US"/>
          </a:p>
        </p:txBody>
      </p:sp>
      <p:sp>
        <p:nvSpPr>
          <p:cNvPr id="5" name="Rectangle 2"/>
          <p:cNvSpPr txBox="1">
            <a:spLocks noRot="1" noChangeArrowheads="1"/>
          </p:cNvSpPr>
          <p:nvPr/>
        </p:nvSpPr>
        <p:spPr bwMode="auto">
          <a:xfrm>
            <a:off x="457200" y="299447"/>
            <a:ext cx="8229600" cy="1704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Basic Free Cash Formula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0200" y="2004218"/>
            <a:ext cx="6781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 Undesignated Fund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Balance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	Accounts Receivables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	Illegal Deficits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	Deferred Revenues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</a:t>
            </a:r>
            <a:r>
              <a:rPr kumimoji="0" lang="en-US" sz="5400" b="1" i="0" u="none" strike="noStrike" kern="0" cap="none" spc="0" normalizeH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FREE CASH</a:t>
            </a:r>
            <a:endParaRPr kumimoji="0" lang="en-US" sz="5400" b="1" i="0" u="none" strike="noStrike" kern="0" cap="none" spc="0" normalizeH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533400" y="4572000"/>
            <a:ext cx="7086600" cy="0"/>
          </a:xfrm>
          <a:prstGeom prst="line">
            <a:avLst/>
          </a:prstGeom>
          <a:noFill/>
          <a:ln w="57150" cap="sq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  <a:defRPr/>
            </a:pPr>
            <a:endParaRPr lang="en-US" sz="1200" dirty="0">
              <a:solidFill>
                <a:srgbClr val="00051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83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753D55-7AC9-41C0-98D7-F7F13626C5F0}" type="slidenum">
              <a:rPr lang="en-US" smtClean="0"/>
              <a:pPr>
                <a:defRPr/>
              </a:pPr>
              <a:t>97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6200" y="228600"/>
            <a:ext cx="8991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Stabilization Funds – MGL 40:5B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04800" y="1219200"/>
            <a:ext cx="86868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lvl="0">
              <a:spcBef>
                <a:spcPts val="300"/>
              </a:spcBef>
              <a:buClr>
                <a:srgbClr val="FFCC00"/>
              </a:buClr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Stabilization “Rainy Day” Fund is a special reserve fund into which monies may be appropriated and reserved for later </a:t>
            </a:r>
            <a:r>
              <a:rPr lang="en-US" sz="2400" kern="0" dirty="0">
                <a:solidFill>
                  <a:srgbClr val="003399"/>
                </a:solidFill>
                <a:effectLst/>
                <a:latin typeface="Arial"/>
              </a:rPr>
              <a:t>appropriation for any lawful </a:t>
            </a:r>
            <a:r>
              <a:rPr lang="en-US" sz="2400" kern="0" dirty="0" smtClean="0">
                <a:solidFill>
                  <a:srgbClr val="003399"/>
                </a:solidFill>
                <a:effectLst/>
                <a:latin typeface="Arial"/>
              </a:rPr>
              <a:t>purpose</a:t>
            </a:r>
          </a:p>
          <a:p>
            <a:pPr marL="0" lvl="0" indent="0">
              <a:spcBef>
                <a:spcPts val="300"/>
              </a:spcBef>
              <a:buClr>
                <a:srgbClr val="FFCC00"/>
              </a:buClr>
              <a:buNone/>
              <a:defRPr/>
            </a:pP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spcBef>
                <a:spcPts val="3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Stabilization Fund balances carry forward from one fiscal year to another</a:t>
            </a:r>
          </a:p>
          <a:p>
            <a:pPr marL="0" indent="0">
              <a:spcBef>
                <a:spcPts val="300"/>
              </a:spcBef>
              <a:buClr>
                <a:srgbClr val="FFCC00"/>
              </a:buClr>
              <a:buNone/>
              <a:defRPr/>
            </a:pP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l" defTabSz="914400" rtl="0" eaLnBrk="0" fontAlgn="base" latinLnBrk="0" hangingPunct="0">
              <a:spcBef>
                <a:spcPts val="3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Interest earned on investment of the balance in this fund remains with the fund</a:t>
            </a:r>
          </a:p>
          <a:p>
            <a:pPr marL="0" indent="0">
              <a:spcBef>
                <a:spcPts val="300"/>
              </a:spcBef>
              <a:buClr>
                <a:srgbClr val="FFCC00"/>
              </a:buClr>
              <a:buNone/>
              <a:defRPr/>
            </a:pP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/>
            </a:endParaRPr>
          </a:p>
          <a:p>
            <a:pPr>
              <a:spcBef>
                <a:spcPts val="300"/>
              </a:spcBef>
              <a:buClr>
                <a:srgbClr val="FFCC00"/>
              </a:buClr>
              <a:defRPr/>
            </a:pPr>
            <a:r>
              <a:rPr lang="en-US" sz="2400" kern="0" dirty="0">
                <a:solidFill>
                  <a:srgbClr val="003399"/>
                </a:solidFill>
                <a:effectLst/>
                <a:latin typeface="Arial"/>
              </a:rPr>
              <a:t>A </a:t>
            </a:r>
            <a:r>
              <a:rPr lang="en-US" sz="2400" u="sng" kern="0" dirty="0" smtClean="0">
                <a:solidFill>
                  <a:srgbClr val="003399"/>
                </a:solidFill>
                <a:effectLst/>
                <a:latin typeface="Arial"/>
              </a:rPr>
              <a:t>majority</a:t>
            </a:r>
            <a:r>
              <a:rPr lang="en-US" sz="2400" kern="0" dirty="0" smtClean="0">
                <a:solidFill>
                  <a:srgbClr val="003399"/>
                </a:solidFill>
                <a:effectLst/>
                <a:latin typeface="Arial"/>
              </a:rPr>
              <a:t> vote </a:t>
            </a:r>
            <a:r>
              <a:rPr lang="en-US" sz="2400" kern="0" dirty="0">
                <a:solidFill>
                  <a:srgbClr val="003399"/>
                </a:solidFill>
                <a:effectLst/>
                <a:latin typeface="Arial"/>
              </a:rPr>
              <a:t>of the legislative body is needed to appropriate money </a:t>
            </a:r>
            <a:r>
              <a:rPr lang="en-US" sz="2400" u="sng" kern="0" dirty="0">
                <a:solidFill>
                  <a:srgbClr val="003399"/>
                </a:solidFill>
                <a:effectLst/>
                <a:latin typeface="Arial"/>
              </a:rPr>
              <a:t>into</a:t>
            </a:r>
            <a:r>
              <a:rPr lang="en-US" sz="2400" kern="0" dirty="0">
                <a:solidFill>
                  <a:srgbClr val="003399"/>
                </a:solidFill>
                <a:effectLst/>
                <a:latin typeface="Arial"/>
              </a:rPr>
              <a:t> a Stabilization </a:t>
            </a:r>
            <a:r>
              <a:rPr lang="en-US" sz="2400" kern="0" dirty="0" smtClean="0">
                <a:solidFill>
                  <a:srgbClr val="003399"/>
                </a:solidFill>
                <a:effectLst/>
                <a:latin typeface="Arial"/>
              </a:rPr>
              <a:t>Fund</a:t>
            </a:r>
          </a:p>
          <a:p>
            <a:pPr marL="0" lvl="0" indent="0">
              <a:spcBef>
                <a:spcPts val="300"/>
              </a:spcBef>
              <a:buClr>
                <a:srgbClr val="FFCC00"/>
              </a:buClr>
              <a:buNone/>
              <a:defRPr/>
            </a:pPr>
            <a:endParaRPr lang="en-US" sz="800" kern="0" dirty="0" smtClean="0">
              <a:solidFill>
                <a:srgbClr val="003399"/>
              </a:solidFill>
              <a:effectLst/>
              <a:latin typeface="Arial"/>
            </a:endParaRPr>
          </a:p>
          <a:p>
            <a:pPr>
              <a:spcBef>
                <a:spcPts val="300"/>
              </a:spcBef>
              <a:buClr>
                <a:srgbClr val="FFCC00"/>
              </a:buClr>
              <a:defRPr/>
            </a:pPr>
            <a:r>
              <a:rPr lang="en-US" sz="2400" kern="0" dirty="0">
                <a:solidFill>
                  <a:srgbClr val="003399"/>
                </a:solidFill>
                <a:effectLst/>
                <a:latin typeface="Arial"/>
              </a:rPr>
              <a:t>However a </a:t>
            </a:r>
            <a:r>
              <a:rPr lang="en-US" sz="2400" u="sng" kern="0" dirty="0">
                <a:solidFill>
                  <a:srgbClr val="003399"/>
                </a:solidFill>
                <a:effectLst/>
                <a:latin typeface="Arial"/>
              </a:rPr>
              <a:t>two-thirds</a:t>
            </a:r>
            <a:r>
              <a:rPr lang="en-US" sz="2400" kern="0" dirty="0">
                <a:solidFill>
                  <a:srgbClr val="003399"/>
                </a:solidFill>
                <a:effectLst/>
                <a:latin typeface="Arial"/>
              </a:rPr>
              <a:t> vote is required to </a:t>
            </a:r>
            <a:r>
              <a:rPr lang="en-US" sz="2400" u="sng" kern="0" dirty="0">
                <a:solidFill>
                  <a:srgbClr val="003399"/>
                </a:solidFill>
                <a:effectLst/>
                <a:latin typeface="Arial"/>
              </a:rPr>
              <a:t>establish</a:t>
            </a:r>
            <a:r>
              <a:rPr lang="en-US" sz="2400" kern="0" dirty="0">
                <a:solidFill>
                  <a:srgbClr val="003399"/>
                </a:solidFill>
                <a:effectLst/>
                <a:latin typeface="Arial"/>
              </a:rPr>
              <a:t> each fund, </a:t>
            </a:r>
            <a:r>
              <a:rPr lang="en-US" sz="2400" u="sng" kern="0" dirty="0">
                <a:solidFill>
                  <a:srgbClr val="003399"/>
                </a:solidFill>
                <a:effectLst/>
                <a:latin typeface="Arial"/>
              </a:rPr>
              <a:t>appropriate</a:t>
            </a:r>
            <a:r>
              <a:rPr lang="en-US" sz="2400" kern="0" dirty="0">
                <a:solidFill>
                  <a:srgbClr val="003399"/>
                </a:solidFill>
                <a:effectLst/>
                <a:latin typeface="Arial"/>
              </a:rPr>
              <a:t> from a fund, and to </a:t>
            </a:r>
            <a:r>
              <a:rPr lang="en-US" sz="2400" u="sng" kern="0" dirty="0">
                <a:solidFill>
                  <a:srgbClr val="003399"/>
                </a:solidFill>
                <a:effectLst/>
                <a:latin typeface="Arial"/>
              </a:rPr>
              <a:t>amend</a:t>
            </a:r>
            <a:r>
              <a:rPr lang="en-US" sz="2400" kern="0" dirty="0">
                <a:solidFill>
                  <a:srgbClr val="003399"/>
                </a:solidFill>
                <a:effectLst/>
                <a:latin typeface="Arial"/>
              </a:rPr>
              <a:t> the purpose of a fund</a:t>
            </a:r>
          </a:p>
          <a:p>
            <a:pPr>
              <a:buClr>
                <a:srgbClr val="FFCC00"/>
              </a:buClr>
              <a:defRPr/>
            </a:pPr>
            <a:endParaRPr lang="en-US" sz="2400" kern="0" dirty="0">
              <a:solidFill>
                <a:srgbClr val="003399"/>
              </a:solidFill>
              <a:effectLst/>
              <a:latin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Char char="n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Char char="n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82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5000" b="1" dirty="0" smtClean="0"/>
              <a:t>           </a:t>
            </a:r>
            <a:r>
              <a:rPr lang="en-US" sz="4400" b="1" kern="0" dirty="0">
                <a:solidFill>
                  <a:srgbClr val="003399"/>
                </a:solidFill>
                <a:latin typeface="Arial"/>
              </a:rPr>
              <a:t>Overlay Surplus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15400" cy="5105400"/>
          </a:xfr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400" u="sng" kern="0" dirty="0">
                <a:solidFill>
                  <a:srgbClr val="003399"/>
                </a:solidFill>
                <a:latin typeface="Arial"/>
              </a:rPr>
              <a:t>Overlay</a:t>
            </a:r>
            <a:r>
              <a:rPr lang="en-US" sz="2400" kern="0" dirty="0">
                <a:solidFill>
                  <a:srgbClr val="003399"/>
                </a:solidFill>
                <a:latin typeface="Arial"/>
              </a:rPr>
              <a:t> (Allowance for Abatements and Exemptions) is an annual amount raised to cover anticipated abatements and exemptions </a:t>
            </a:r>
            <a:endParaRPr lang="en-US" sz="2400" kern="0" dirty="0" smtClean="0">
              <a:solidFill>
                <a:srgbClr val="003399"/>
              </a:solidFill>
              <a:latin typeface="Arial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Char char="n"/>
              <a:defRPr/>
            </a:pPr>
            <a:endParaRPr lang="en-US" sz="2400" kern="0" dirty="0">
              <a:solidFill>
                <a:srgbClr val="003399"/>
              </a:solidFill>
              <a:latin typeface="Arial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400" kern="0" dirty="0">
                <a:solidFill>
                  <a:srgbClr val="003399"/>
                </a:solidFill>
                <a:latin typeface="Arial"/>
              </a:rPr>
              <a:t>As abatements and exemptions are granted by the Assessors the account is charged and the balance is </a:t>
            </a:r>
            <a:r>
              <a:rPr lang="en-US" sz="2400" kern="0" dirty="0" smtClean="0">
                <a:solidFill>
                  <a:srgbClr val="003399"/>
                </a:solidFill>
                <a:latin typeface="Arial"/>
              </a:rPr>
              <a:t>reduced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Char char="n"/>
              <a:defRPr/>
            </a:pPr>
            <a:endParaRPr lang="en-US" sz="2400" kern="0" dirty="0">
              <a:solidFill>
                <a:srgbClr val="003399"/>
              </a:solidFill>
              <a:latin typeface="Arial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400" kern="0" dirty="0">
                <a:solidFill>
                  <a:srgbClr val="003399"/>
                </a:solidFill>
                <a:latin typeface="Arial"/>
              </a:rPr>
              <a:t>At the appropriate time the Assessors can </a:t>
            </a:r>
            <a:r>
              <a:rPr lang="en-US" sz="2400" kern="0" dirty="0" smtClean="0">
                <a:solidFill>
                  <a:srgbClr val="003399"/>
                </a:solidFill>
                <a:latin typeface="Arial"/>
              </a:rPr>
              <a:t>make a determination </a:t>
            </a:r>
            <a:r>
              <a:rPr lang="en-US" sz="2400" kern="0" dirty="0">
                <a:solidFill>
                  <a:srgbClr val="003399"/>
                </a:solidFill>
                <a:latin typeface="Arial"/>
              </a:rPr>
              <a:t>that </a:t>
            </a:r>
            <a:r>
              <a:rPr lang="en-US" sz="2400" kern="0" dirty="0" smtClean="0">
                <a:solidFill>
                  <a:srgbClr val="003399"/>
                </a:solidFill>
                <a:latin typeface="Arial"/>
              </a:rPr>
              <a:t>a surplus exists and </a:t>
            </a:r>
            <a:r>
              <a:rPr lang="en-US" sz="2400" kern="0" dirty="0">
                <a:solidFill>
                  <a:srgbClr val="003399"/>
                </a:solidFill>
                <a:latin typeface="Arial"/>
              </a:rPr>
              <a:t>declare </a:t>
            </a:r>
            <a:r>
              <a:rPr lang="en-US" sz="2400" kern="0" dirty="0" smtClean="0">
                <a:solidFill>
                  <a:srgbClr val="003399"/>
                </a:solidFill>
                <a:latin typeface="Arial"/>
              </a:rPr>
              <a:t>some as </a:t>
            </a:r>
            <a:r>
              <a:rPr lang="en-US" sz="2400" u="sng" kern="0" dirty="0" smtClean="0">
                <a:solidFill>
                  <a:srgbClr val="003399"/>
                </a:solidFill>
                <a:latin typeface="Arial"/>
              </a:rPr>
              <a:t>Overlay </a:t>
            </a:r>
            <a:r>
              <a:rPr lang="en-US" sz="2400" u="sng" kern="0" dirty="0">
                <a:solidFill>
                  <a:srgbClr val="003399"/>
                </a:solidFill>
                <a:latin typeface="Arial"/>
              </a:rPr>
              <a:t>Surplus</a:t>
            </a:r>
            <a:r>
              <a:rPr lang="en-US" sz="2400" kern="0" dirty="0">
                <a:solidFill>
                  <a:srgbClr val="003399"/>
                </a:solidFill>
                <a:latin typeface="Arial"/>
              </a:rPr>
              <a:t> which is an available fund to be voted by </a:t>
            </a:r>
            <a:r>
              <a:rPr lang="en-US" sz="2400" kern="0" dirty="0" smtClean="0">
                <a:solidFill>
                  <a:srgbClr val="003399"/>
                </a:solidFill>
                <a:latin typeface="Arial"/>
              </a:rPr>
              <a:t>the legislative body</a:t>
            </a:r>
            <a:endParaRPr lang="en-US" sz="2400" kern="0" dirty="0">
              <a:solidFill>
                <a:srgbClr val="003399"/>
              </a:solidFill>
              <a:latin typeface="Arial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46050" y="6210300"/>
            <a:ext cx="457200" cy="457200"/>
          </a:xfrm>
        </p:spPr>
        <p:txBody>
          <a:bodyPr/>
          <a:lstStyle/>
          <a:p>
            <a:pPr>
              <a:defRPr/>
            </a:pPr>
            <a:fld id="{91753D55-7AC9-41C0-98D7-F7F13626C5F0}" type="slidenum">
              <a:rPr lang="en-US" smtClean="0"/>
              <a:pPr>
                <a:defRPr/>
              </a:pPr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753D55-7AC9-41C0-98D7-F7F13626C5F0}" type="slidenum">
              <a:rPr lang="en-US" smtClean="0"/>
              <a:pPr>
                <a:defRPr/>
              </a:pPr>
              <a:t>99</a:t>
            </a:fld>
            <a:endParaRPr lang="en-US"/>
          </a:p>
        </p:txBody>
      </p:sp>
      <p:sp>
        <p:nvSpPr>
          <p:cNvPr id="5" name="Rectangle 2"/>
          <p:cNvSpPr txBox="1">
            <a:spLocks noRot="1" noChangeArrowheads="1"/>
          </p:cNvSpPr>
          <p:nvPr/>
        </p:nvSpPr>
        <p:spPr bwMode="auto">
          <a:xfrm>
            <a:off x="457200" y="609600"/>
            <a:ext cx="82296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Developing Reserve Policy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* * * * 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Each City and Town should have a formal written reserve policy regarding: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33400" y="2971800"/>
            <a:ext cx="82296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Free Cash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Char char="n"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Stabilization Funds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Char char="n"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511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6432</TotalTime>
  <Words>3465</Words>
  <Application>Microsoft Office PowerPoint</Application>
  <PresentationFormat>On-screen Show (4:3)</PresentationFormat>
  <Paragraphs>983</Paragraphs>
  <Slides>111</Slides>
  <Notes>38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111</vt:i4>
      </vt:variant>
    </vt:vector>
  </HeadingPairs>
  <TitlesOfParts>
    <vt:vector size="114" baseType="lpstr">
      <vt:lpstr>Equity</vt:lpstr>
      <vt:lpstr>Clip</vt:lpstr>
      <vt:lpstr>Worksheet</vt:lpstr>
      <vt:lpstr>Supporting a Commonwealth of Communities</vt:lpstr>
      <vt:lpstr>Mission</vt:lpstr>
      <vt:lpstr>Executive</vt:lpstr>
      <vt:lpstr>Bureau of Accounts</vt:lpstr>
      <vt:lpstr>Technical Assistance Bureau</vt:lpstr>
      <vt:lpstr>Bureau of Local Assessment</vt:lpstr>
      <vt:lpstr>Municipal Data Management/Local Aid</vt:lpstr>
      <vt:lpstr>Municipal Finance Law</vt:lpstr>
      <vt:lpstr>IT Section</vt:lpstr>
      <vt:lpstr>Community Compact Cabinet</vt:lpstr>
      <vt:lpstr>PowerPoint Presentation</vt:lpstr>
      <vt:lpstr>PowerPoint Presentation</vt:lpstr>
      <vt:lpstr>Municipal Mix &amp; Match Identify which office(s) in the left column performs each of the duties listed in the right column</vt:lpstr>
      <vt:lpstr>Municipal Management  </vt:lpstr>
      <vt:lpstr>Selectmen/Mayor/City Manager  </vt:lpstr>
      <vt:lpstr>City Council/Town Meeting  </vt:lpstr>
      <vt:lpstr>Finance Committee  </vt:lpstr>
      <vt:lpstr>Assessors  </vt:lpstr>
      <vt:lpstr>Collector  </vt:lpstr>
      <vt:lpstr>Treasurer  </vt:lpstr>
      <vt:lpstr>Accountant/Auditor  </vt:lpstr>
      <vt:lpstr>Clerk  </vt:lpstr>
      <vt:lpstr>PowerPoint Presentation</vt:lpstr>
      <vt:lpstr>PowerPoint Presentation</vt:lpstr>
      <vt:lpstr>PowerPoint Presentation</vt:lpstr>
      <vt:lpstr>Common Assessors Tasks</vt:lpstr>
      <vt:lpstr>Database Maintenance</vt:lpstr>
      <vt:lpstr>Database Changes</vt:lpstr>
      <vt:lpstr>Map Maintenance</vt:lpstr>
      <vt:lpstr>Valuation</vt:lpstr>
      <vt:lpstr>Sales Review</vt:lpstr>
      <vt:lpstr>Field Review</vt:lpstr>
      <vt:lpstr>Sales Analysis - ASR</vt:lpstr>
      <vt:lpstr>Sales Report</vt:lpstr>
      <vt:lpstr>Proposed Assessments</vt:lpstr>
      <vt:lpstr>New Growth</vt:lpstr>
      <vt:lpstr>Classes of Real Property  </vt:lpstr>
      <vt:lpstr>Classification Hearing  </vt:lpstr>
      <vt:lpstr>Tax Bills</vt:lpstr>
      <vt:lpstr>Tax Billing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Debt Management Policies</vt:lpstr>
      <vt:lpstr>  Developing a Debt Policy </vt:lpstr>
      <vt:lpstr> A well developed debt policy:</vt:lpstr>
      <vt:lpstr>         Consequences of Acquiring Debt </vt:lpstr>
      <vt:lpstr>PowerPoint Presentation</vt:lpstr>
      <vt:lpstr>PowerPoint Presentation</vt:lpstr>
      <vt:lpstr>What is DLS Gateway?</vt:lpstr>
      <vt:lpstr>How do I get to Gateway?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Revenue Sources Available for the  Annual General Fund Budget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Overlay Surplus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Commonwealth of 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DLS FY16 Strategic Plan</dc:title>
  <dc:creator>Commonwealth of Massachusetts</dc:creator>
  <cp:lastModifiedBy>Commonwealth of Massachusetts</cp:lastModifiedBy>
  <cp:revision>192</cp:revision>
  <cp:lastPrinted>2018-06-04T12:40:30Z</cp:lastPrinted>
  <dcterms:created xsi:type="dcterms:W3CDTF">2015-07-07T16:51:34Z</dcterms:created>
  <dcterms:modified xsi:type="dcterms:W3CDTF">2018-06-04T14:47:02Z</dcterms:modified>
</cp:coreProperties>
</file>