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6D00"/>
    <a:srgbClr val="1F4994"/>
    <a:srgbClr val="008000"/>
    <a:srgbClr val="004B8D"/>
    <a:srgbClr val="003D7E"/>
    <a:srgbClr val="00CC00"/>
    <a:srgbClr val="156537"/>
    <a:srgbClr val="1F497D"/>
    <a:srgbClr val="245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93BAE-88FF-4978-A7BF-C9B54283CCDA}" v="2" dt="2024-03-19T00:20:29.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2" autoAdjust="0"/>
    <p:restoredTop sz="94255" autoAdjust="0"/>
  </p:normalViewPr>
  <p:slideViewPr>
    <p:cSldViewPr snapToGrid="0">
      <p:cViewPr>
        <p:scale>
          <a:sx n="100" d="100"/>
          <a:sy n="100" d="100"/>
        </p:scale>
        <p:origin x="384" y="-370"/>
      </p:cViewPr>
      <p:guideLst>
        <p:guide orient="horz" pos="3072"/>
        <p:guide pos="3816"/>
      </p:guideLst>
    </p:cSldViewPr>
  </p:slideViewPr>
  <p:notesTextViewPr>
    <p:cViewPr>
      <p:scale>
        <a:sx n="1" d="1"/>
        <a:sy n="1" d="1"/>
      </p:scale>
      <p:origin x="0" y="0"/>
    </p:cViewPr>
  </p:notesTextViewPr>
  <p:notesViewPr>
    <p:cSldViewPr snapToGrid="0">
      <p:cViewPr varScale="1">
        <p:scale>
          <a:sx n="56" d="100"/>
          <a:sy n="56" d="100"/>
        </p:scale>
        <p:origin x="281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40F93BAE-88FF-4978-A7BF-C9B54283CCDA}"/>
    <pc:docChg chg="undo redo custSel modSld">
      <pc:chgData name="Alla P" userId="90e0174a6fbe7931" providerId="LiveId" clId="{40F93BAE-88FF-4978-A7BF-C9B54283CCDA}" dt="2024-03-19T00:28:47.464" v="226" actId="207"/>
      <pc:docMkLst>
        <pc:docMk/>
      </pc:docMkLst>
      <pc:sldChg chg="modSp mod">
        <pc:chgData name="Alla P" userId="90e0174a6fbe7931" providerId="LiveId" clId="{40F93BAE-88FF-4978-A7BF-C9B54283CCDA}" dt="2024-03-18T23:54:19.972" v="14" actId="1076"/>
        <pc:sldMkLst>
          <pc:docMk/>
          <pc:sldMk cId="0" sldId="309"/>
        </pc:sldMkLst>
        <pc:spChg chg="mod">
          <ac:chgData name="Alla P" userId="90e0174a6fbe7931" providerId="LiveId" clId="{40F93BAE-88FF-4978-A7BF-C9B54283CCDA}" dt="2024-03-18T23:52:10.021" v="2" actId="207"/>
          <ac:spMkLst>
            <pc:docMk/>
            <pc:sldMk cId="0" sldId="309"/>
            <ac:spMk id="4" creationId="{00000000-0000-0000-0000-000000000000}"/>
          </ac:spMkLst>
        </pc:spChg>
        <pc:spChg chg="mod">
          <ac:chgData name="Alla P" userId="90e0174a6fbe7931" providerId="LiveId" clId="{40F93BAE-88FF-4978-A7BF-C9B54283CCDA}" dt="2024-03-18T23:54:19.972" v="14" actId="1076"/>
          <ac:spMkLst>
            <pc:docMk/>
            <pc:sldMk cId="0" sldId="309"/>
            <ac:spMk id="22530" creationId="{00000000-0000-0000-0000-000000000000}"/>
          </ac:spMkLst>
        </pc:spChg>
        <pc:cxnChg chg="mod">
          <ac:chgData name="Alla P" userId="90e0174a6fbe7931" providerId="LiveId" clId="{40F93BAE-88FF-4978-A7BF-C9B54283CCDA}" dt="2024-03-18T23:54:10.430" v="12" actId="1076"/>
          <ac:cxnSpMkLst>
            <pc:docMk/>
            <pc:sldMk cId="0" sldId="309"/>
            <ac:cxnSpMk id="6" creationId="{F1FDCAF9-9658-4437-B8D9-E26B3B6CBA9C}"/>
          </ac:cxnSpMkLst>
        </pc:cxnChg>
      </pc:sldChg>
      <pc:sldChg chg="modSp mod">
        <pc:chgData name="Alla P" userId="90e0174a6fbe7931" providerId="LiveId" clId="{40F93BAE-88FF-4978-A7BF-C9B54283CCDA}" dt="2024-03-18T23:57:22.202" v="23" actId="207"/>
        <pc:sldMkLst>
          <pc:docMk/>
          <pc:sldMk cId="966396408" sldId="777"/>
        </pc:sldMkLst>
        <pc:graphicFrameChg chg="modGraphic">
          <ac:chgData name="Alla P" userId="90e0174a6fbe7931" providerId="LiveId" clId="{40F93BAE-88FF-4978-A7BF-C9B54283CCDA}" dt="2024-03-18T23:57:22.202" v="23" actId="207"/>
          <ac:graphicFrameMkLst>
            <pc:docMk/>
            <pc:sldMk cId="966396408" sldId="777"/>
            <ac:graphicFrameMk id="9" creationId="{3C07D8AE-4A38-5FD6-CA8A-53336BA5E08C}"/>
          </ac:graphicFrameMkLst>
        </pc:graphicFrameChg>
      </pc:sldChg>
      <pc:sldChg chg="modSp mod">
        <pc:chgData name="Alla P" userId="90e0174a6fbe7931" providerId="LiveId" clId="{40F93BAE-88FF-4978-A7BF-C9B54283CCDA}" dt="2024-03-18T23:56:25.099" v="18" actId="207"/>
        <pc:sldMkLst>
          <pc:docMk/>
          <pc:sldMk cId="1073556997" sldId="780"/>
        </pc:sldMkLst>
        <pc:spChg chg="mod">
          <ac:chgData name="Alla P" userId="90e0174a6fbe7931" providerId="LiveId" clId="{40F93BAE-88FF-4978-A7BF-C9B54283CCDA}" dt="2024-03-18T23:56:25.099" v="18" actId="207"/>
          <ac:spMkLst>
            <pc:docMk/>
            <pc:sldMk cId="1073556997" sldId="780"/>
            <ac:spMk id="2" creationId="{A52717E7-0A22-4100-4613-3DCDE92CE7B5}"/>
          </ac:spMkLst>
        </pc:spChg>
        <pc:spChg chg="mod">
          <ac:chgData name="Alla P" userId="90e0174a6fbe7931" providerId="LiveId" clId="{40F93BAE-88FF-4978-A7BF-C9B54283CCDA}" dt="2024-03-18T23:55:21.698" v="15" actId="207"/>
          <ac:spMkLst>
            <pc:docMk/>
            <pc:sldMk cId="1073556997" sldId="780"/>
            <ac:spMk id="3" creationId="{F0B33E10-64DC-E027-0125-9BF96FE8688B}"/>
          </ac:spMkLst>
        </pc:spChg>
        <pc:spChg chg="mod">
          <ac:chgData name="Alla P" userId="90e0174a6fbe7931" providerId="LiveId" clId="{40F93BAE-88FF-4978-A7BF-C9B54283CCDA}" dt="2024-03-18T23:55:31.546" v="16" actId="207"/>
          <ac:spMkLst>
            <pc:docMk/>
            <pc:sldMk cId="1073556997" sldId="780"/>
            <ac:spMk id="9" creationId="{8D654BFF-C3C2-7171-9B89-0C5B39081B7E}"/>
          </ac:spMkLst>
        </pc:spChg>
      </pc:sldChg>
      <pc:sldChg chg="modSp mod">
        <pc:chgData name="Alla P" userId="90e0174a6fbe7931" providerId="LiveId" clId="{40F93BAE-88FF-4978-A7BF-C9B54283CCDA}" dt="2024-03-19T00:26:18.550" v="216" actId="122"/>
        <pc:sldMkLst>
          <pc:docMk/>
          <pc:sldMk cId="2361080076" sldId="788"/>
        </pc:sldMkLst>
        <pc:spChg chg="mod">
          <ac:chgData name="Alla P" userId="90e0174a6fbe7931" providerId="LiveId" clId="{40F93BAE-88FF-4978-A7BF-C9B54283CCDA}" dt="2024-03-18T23:57:43.501" v="24" actId="207"/>
          <ac:spMkLst>
            <pc:docMk/>
            <pc:sldMk cId="2361080076" sldId="788"/>
            <ac:spMk id="2" creationId="{6796D4F4-E1CB-D251-DCC1-C44BF1CDE457}"/>
          </ac:spMkLst>
        </pc:spChg>
        <pc:spChg chg="mod">
          <ac:chgData name="Alla P" userId="90e0174a6fbe7931" providerId="LiveId" clId="{40F93BAE-88FF-4978-A7BF-C9B54283CCDA}" dt="2024-03-19T00:26:10.682" v="215" actId="122"/>
          <ac:spMkLst>
            <pc:docMk/>
            <pc:sldMk cId="2361080076" sldId="788"/>
            <ac:spMk id="5" creationId="{5671336A-2429-C34F-BC68-39535309AF78}"/>
          </ac:spMkLst>
        </pc:spChg>
        <pc:spChg chg="mod">
          <ac:chgData name="Alla P" userId="90e0174a6fbe7931" providerId="LiveId" clId="{40F93BAE-88FF-4978-A7BF-C9B54283CCDA}" dt="2024-03-19T00:26:18.550" v="216" actId="122"/>
          <ac:spMkLst>
            <pc:docMk/>
            <pc:sldMk cId="2361080076" sldId="788"/>
            <ac:spMk id="10" creationId="{640CB7D0-A887-D439-06BE-F498985B3E82}"/>
          </ac:spMkLst>
        </pc:spChg>
        <pc:spChg chg="mod">
          <ac:chgData name="Alla P" userId="90e0174a6fbe7931" providerId="LiveId" clId="{40F93BAE-88FF-4978-A7BF-C9B54283CCDA}" dt="2024-03-18T23:59:09.710" v="35" actId="2711"/>
          <ac:spMkLst>
            <pc:docMk/>
            <pc:sldMk cId="2361080076" sldId="788"/>
            <ac:spMk id="22" creationId="{49860C35-D558-E270-A118-3B114812E48C}"/>
          </ac:spMkLst>
        </pc:spChg>
      </pc:sldChg>
      <pc:sldChg chg="modSp mod">
        <pc:chgData name="Alla P" userId="90e0174a6fbe7931" providerId="LiveId" clId="{40F93BAE-88FF-4978-A7BF-C9B54283CCDA}" dt="2024-03-19T00:05:00.295" v="71" actId="1076"/>
        <pc:sldMkLst>
          <pc:docMk/>
          <pc:sldMk cId="1270382568" sldId="789"/>
        </pc:sldMkLst>
        <pc:spChg chg="mod">
          <ac:chgData name="Alla P" userId="90e0174a6fbe7931" providerId="LiveId" clId="{40F93BAE-88FF-4978-A7BF-C9B54283CCDA}" dt="2024-03-19T00:02:40.215" v="59" actId="207"/>
          <ac:spMkLst>
            <pc:docMk/>
            <pc:sldMk cId="1270382568" sldId="789"/>
            <ac:spMk id="6" creationId="{53BE86DD-25E6-4460-346F-6D49A1FC3CF5}"/>
          </ac:spMkLst>
        </pc:spChg>
        <pc:graphicFrameChg chg="modGraphic">
          <ac:chgData name="Alla P" userId="90e0174a6fbe7931" providerId="LiveId" clId="{40F93BAE-88FF-4978-A7BF-C9B54283CCDA}" dt="2024-03-19T00:04:21.963" v="65" actId="255"/>
          <ac:graphicFrameMkLst>
            <pc:docMk/>
            <pc:sldMk cId="1270382568" sldId="789"/>
            <ac:graphicFrameMk id="36" creationId="{31716D52-FF2B-59B4-7F82-8D150BBBD3E1}"/>
          </ac:graphicFrameMkLst>
        </pc:graphicFrameChg>
        <pc:picChg chg="mod">
          <ac:chgData name="Alla P" userId="90e0174a6fbe7931" providerId="LiveId" clId="{40F93BAE-88FF-4978-A7BF-C9B54283CCDA}" dt="2024-03-19T00:05:00.295" v="71" actId="1076"/>
          <ac:picMkLst>
            <pc:docMk/>
            <pc:sldMk cId="1270382568" sldId="789"/>
            <ac:picMk id="10" creationId="{02BD4633-188D-E186-0A4A-493FA9272D55}"/>
          </ac:picMkLst>
        </pc:picChg>
        <pc:picChg chg="mod">
          <ac:chgData name="Alla P" userId="90e0174a6fbe7931" providerId="LiveId" clId="{40F93BAE-88FF-4978-A7BF-C9B54283CCDA}" dt="2024-03-19T00:04:56.285" v="70" actId="1076"/>
          <ac:picMkLst>
            <pc:docMk/>
            <pc:sldMk cId="1270382568" sldId="789"/>
            <ac:picMk id="11" creationId="{0FDB3DAA-7395-FC8A-F06B-0F3CE02B4E6B}"/>
          </ac:picMkLst>
        </pc:picChg>
        <pc:picChg chg="mod">
          <ac:chgData name="Alla P" userId="90e0174a6fbe7931" providerId="LiveId" clId="{40F93BAE-88FF-4978-A7BF-C9B54283CCDA}" dt="2024-03-19T00:04:48.865" v="69" actId="1076"/>
          <ac:picMkLst>
            <pc:docMk/>
            <pc:sldMk cId="1270382568" sldId="789"/>
            <ac:picMk id="12" creationId="{F4F82C13-0FD1-3013-24DE-87D38A048461}"/>
          </ac:picMkLst>
        </pc:picChg>
        <pc:picChg chg="mod">
          <ac:chgData name="Alla P" userId="90e0174a6fbe7931" providerId="LiveId" clId="{40F93BAE-88FF-4978-A7BF-C9B54283CCDA}" dt="2024-03-19T00:04:44.670" v="68" actId="1076"/>
          <ac:picMkLst>
            <pc:docMk/>
            <pc:sldMk cId="1270382568" sldId="789"/>
            <ac:picMk id="13" creationId="{2E097790-D6F7-62E9-C08C-051ACBABAB9D}"/>
          </ac:picMkLst>
        </pc:picChg>
        <pc:picChg chg="mod">
          <ac:chgData name="Alla P" userId="90e0174a6fbe7931" providerId="LiveId" clId="{40F93BAE-88FF-4978-A7BF-C9B54283CCDA}" dt="2024-03-19T00:04:41.188" v="67" actId="1076"/>
          <ac:picMkLst>
            <pc:docMk/>
            <pc:sldMk cId="1270382568" sldId="789"/>
            <ac:picMk id="14" creationId="{85B859F3-4252-C752-CA66-C5E3C87D4253}"/>
          </ac:picMkLst>
        </pc:picChg>
        <pc:picChg chg="mod">
          <ac:chgData name="Alla P" userId="90e0174a6fbe7931" providerId="LiveId" clId="{40F93BAE-88FF-4978-A7BF-C9B54283CCDA}" dt="2024-03-19T00:04:37.073" v="66" actId="1076"/>
          <ac:picMkLst>
            <pc:docMk/>
            <pc:sldMk cId="1270382568" sldId="789"/>
            <ac:picMk id="15" creationId="{B0A2B156-2E09-849F-32DC-92E9FDA510A7}"/>
          </ac:picMkLst>
        </pc:picChg>
      </pc:sldChg>
      <pc:sldChg chg="modSp mod">
        <pc:chgData name="Alla P" userId="90e0174a6fbe7931" providerId="LiveId" clId="{40F93BAE-88FF-4978-A7BF-C9B54283CCDA}" dt="2024-03-19T00:23:58.566" v="211" actId="207"/>
        <pc:sldMkLst>
          <pc:docMk/>
          <pc:sldMk cId="2190735716" sldId="790"/>
        </pc:sldMkLst>
        <pc:spChg chg="mod">
          <ac:chgData name="Alla P" userId="90e0174a6fbe7931" providerId="LiveId" clId="{40F93BAE-88FF-4978-A7BF-C9B54283CCDA}" dt="2024-03-19T00:23:58.566" v="211" actId="207"/>
          <ac:spMkLst>
            <pc:docMk/>
            <pc:sldMk cId="2190735716" sldId="790"/>
            <ac:spMk id="3" creationId="{30D18655-C765-AA24-DBB5-6DA9885ABAC2}"/>
          </ac:spMkLst>
        </pc:spChg>
      </pc:sldChg>
      <pc:sldChg chg="modSp mod">
        <pc:chgData name="Alla P" userId="90e0174a6fbe7931" providerId="LiveId" clId="{40F93BAE-88FF-4978-A7BF-C9B54283CCDA}" dt="2024-03-19T00:05:27.437" v="73" actId="207"/>
        <pc:sldMkLst>
          <pc:docMk/>
          <pc:sldMk cId="2175918053" sldId="791"/>
        </pc:sldMkLst>
        <pc:spChg chg="mod">
          <ac:chgData name="Alla P" userId="90e0174a6fbe7931" providerId="LiveId" clId="{40F93BAE-88FF-4978-A7BF-C9B54283CCDA}" dt="2024-03-19T00:05:15.564" v="72" actId="207"/>
          <ac:spMkLst>
            <pc:docMk/>
            <pc:sldMk cId="2175918053" sldId="791"/>
            <ac:spMk id="2" creationId="{53BE86DD-25E6-4460-346F-6D49A1FC3CF5}"/>
          </ac:spMkLst>
        </pc:spChg>
        <pc:graphicFrameChg chg="modGraphic">
          <ac:chgData name="Alla P" userId="90e0174a6fbe7931" providerId="LiveId" clId="{40F93BAE-88FF-4978-A7BF-C9B54283CCDA}" dt="2024-03-19T00:05:27.437" v="73" actId="207"/>
          <ac:graphicFrameMkLst>
            <pc:docMk/>
            <pc:sldMk cId="2175918053" sldId="791"/>
            <ac:graphicFrameMk id="8" creationId="{114C8755-156D-DD17-8123-F5BCBDE977EF}"/>
          </ac:graphicFrameMkLst>
        </pc:graphicFrameChg>
      </pc:sldChg>
      <pc:sldChg chg="modSp mod">
        <pc:chgData name="Alla P" userId="90e0174a6fbe7931" providerId="LiveId" clId="{40F93BAE-88FF-4978-A7BF-C9B54283CCDA}" dt="2024-03-19T00:07:42.575" v="82" actId="207"/>
        <pc:sldMkLst>
          <pc:docMk/>
          <pc:sldMk cId="3528420006" sldId="792"/>
        </pc:sldMkLst>
        <pc:spChg chg="mod">
          <ac:chgData name="Alla P" userId="90e0174a6fbe7931" providerId="LiveId" clId="{40F93BAE-88FF-4978-A7BF-C9B54283CCDA}" dt="2024-03-19T00:07:07.812" v="80" actId="255"/>
          <ac:spMkLst>
            <pc:docMk/>
            <pc:sldMk cId="3528420006" sldId="792"/>
            <ac:spMk id="5" creationId="{EF4C403D-5B97-985F-5CF8-C94DDB646D91}"/>
          </ac:spMkLst>
        </pc:spChg>
        <pc:spChg chg="mod">
          <ac:chgData name="Alla P" userId="90e0174a6fbe7931" providerId="LiveId" clId="{40F93BAE-88FF-4978-A7BF-C9B54283CCDA}" dt="2024-03-19T00:07:42.575" v="82" actId="207"/>
          <ac:spMkLst>
            <pc:docMk/>
            <pc:sldMk cId="3528420006" sldId="792"/>
            <ac:spMk id="7" creationId="{99CC7EF9-04CC-EFDF-8C6D-472C04C9CCAE}"/>
          </ac:spMkLst>
        </pc:spChg>
        <pc:spChg chg="mod">
          <ac:chgData name="Alla P" userId="90e0174a6fbe7931" providerId="LiveId" clId="{40F93BAE-88FF-4978-A7BF-C9B54283CCDA}" dt="2024-03-19T00:06:06.212" v="74" actId="207"/>
          <ac:spMkLst>
            <pc:docMk/>
            <pc:sldMk cId="3528420006" sldId="792"/>
            <ac:spMk id="13" creationId="{BEBC4F98-F8EC-A3ED-65AF-18D16A84EE91}"/>
          </ac:spMkLst>
        </pc:spChg>
      </pc:sldChg>
      <pc:sldChg chg="modSp mod">
        <pc:chgData name="Alla P" userId="90e0174a6fbe7931" providerId="LiveId" clId="{40F93BAE-88FF-4978-A7BF-C9B54283CCDA}" dt="2024-03-19T00:26:56.926" v="217" actId="1076"/>
        <pc:sldMkLst>
          <pc:docMk/>
          <pc:sldMk cId="1458602428" sldId="793"/>
        </pc:sldMkLst>
        <pc:spChg chg="mod">
          <ac:chgData name="Alla P" userId="90e0174a6fbe7931" providerId="LiveId" clId="{40F93BAE-88FF-4978-A7BF-C9B54283CCDA}" dt="2024-03-19T00:08:29.100" v="88" actId="207"/>
          <ac:spMkLst>
            <pc:docMk/>
            <pc:sldMk cId="1458602428" sldId="793"/>
            <ac:spMk id="2" creationId="{71CCA49F-2967-7D6A-9A20-940C4126EC05}"/>
          </ac:spMkLst>
        </pc:spChg>
        <pc:spChg chg="mod">
          <ac:chgData name="Alla P" userId="90e0174a6fbe7931" providerId="LiveId" clId="{40F93BAE-88FF-4978-A7BF-C9B54283CCDA}" dt="2024-03-19T00:26:56.926" v="217" actId="1076"/>
          <ac:spMkLst>
            <pc:docMk/>
            <pc:sldMk cId="1458602428" sldId="793"/>
            <ac:spMk id="4" creationId="{3B49A70D-3AF7-6243-C7CB-460368F59DA9}"/>
          </ac:spMkLst>
        </pc:spChg>
        <pc:spChg chg="mod">
          <ac:chgData name="Alla P" userId="90e0174a6fbe7931" providerId="LiveId" clId="{40F93BAE-88FF-4978-A7BF-C9B54283CCDA}" dt="2024-03-19T00:08:38.821" v="89" actId="207"/>
          <ac:spMkLst>
            <pc:docMk/>
            <pc:sldMk cId="1458602428" sldId="793"/>
            <ac:spMk id="6" creationId="{1F5A9687-C404-60C5-8FA9-85B5E4C407EF}"/>
          </ac:spMkLst>
        </pc:spChg>
        <pc:spChg chg="mod">
          <ac:chgData name="Alla P" userId="90e0174a6fbe7931" providerId="LiveId" clId="{40F93BAE-88FF-4978-A7BF-C9B54283CCDA}" dt="2024-03-19T00:08:00.677" v="84" actId="14100"/>
          <ac:spMkLst>
            <pc:docMk/>
            <pc:sldMk cId="1458602428" sldId="793"/>
            <ac:spMk id="7" creationId="{1E2D11E9-7938-01FD-9510-0BEA579A12FF}"/>
          </ac:spMkLst>
        </pc:spChg>
        <pc:spChg chg="mod">
          <ac:chgData name="Alla P" userId="90e0174a6fbe7931" providerId="LiveId" clId="{40F93BAE-88FF-4978-A7BF-C9B54283CCDA}" dt="2024-03-19T00:09:04.291" v="93" actId="1076"/>
          <ac:spMkLst>
            <pc:docMk/>
            <pc:sldMk cId="1458602428" sldId="793"/>
            <ac:spMk id="8" creationId="{BB41CC41-4754-4ACC-660B-98DC84B86D0A}"/>
          </ac:spMkLst>
        </pc:spChg>
      </pc:sldChg>
      <pc:sldChg chg="modSp mod">
        <pc:chgData name="Alla P" userId="90e0174a6fbe7931" providerId="LiveId" clId="{40F93BAE-88FF-4978-A7BF-C9B54283CCDA}" dt="2024-03-19T00:09:59.514" v="100" actId="14100"/>
        <pc:sldMkLst>
          <pc:docMk/>
          <pc:sldMk cId="3578276485" sldId="794"/>
        </pc:sldMkLst>
        <pc:spChg chg="mod">
          <ac:chgData name="Alla P" userId="90e0174a6fbe7931" providerId="LiveId" clId="{40F93BAE-88FF-4978-A7BF-C9B54283CCDA}" dt="2024-03-19T00:09:59.514" v="100" actId="14100"/>
          <ac:spMkLst>
            <pc:docMk/>
            <pc:sldMk cId="3578276485" sldId="794"/>
            <ac:spMk id="5" creationId="{EF4C403D-5B97-985F-5CF8-C94DDB646D91}"/>
          </ac:spMkLst>
        </pc:spChg>
        <pc:spChg chg="mod">
          <ac:chgData name="Alla P" userId="90e0174a6fbe7931" providerId="LiveId" clId="{40F93BAE-88FF-4978-A7BF-C9B54283CCDA}" dt="2024-03-19T00:09:23.903" v="95" actId="207"/>
          <ac:spMkLst>
            <pc:docMk/>
            <pc:sldMk cId="3578276485" sldId="794"/>
            <ac:spMk id="13" creationId="{BEBC4F98-F8EC-A3ED-65AF-18D16A84EE91}"/>
          </ac:spMkLst>
        </pc:spChg>
      </pc:sldChg>
      <pc:sldChg chg="modSp mod">
        <pc:chgData name="Alla P" userId="90e0174a6fbe7931" providerId="LiveId" clId="{40F93BAE-88FF-4978-A7BF-C9B54283CCDA}" dt="2024-03-19T00:12:26.435" v="115" actId="14100"/>
        <pc:sldMkLst>
          <pc:docMk/>
          <pc:sldMk cId="2010714822" sldId="795"/>
        </pc:sldMkLst>
        <pc:spChg chg="mod">
          <ac:chgData name="Alla P" userId="90e0174a6fbe7931" providerId="LiveId" clId="{40F93BAE-88FF-4978-A7BF-C9B54283CCDA}" dt="2024-03-19T00:11:08.384" v="104" actId="207"/>
          <ac:spMkLst>
            <pc:docMk/>
            <pc:sldMk cId="2010714822" sldId="795"/>
            <ac:spMk id="2" creationId="{71CCA49F-2967-7D6A-9A20-940C4126EC05}"/>
          </ac:spMkLst>
        </pc:spChg>
        <pc:spChg chg="mod">
          <ac:chgData name="Alla P" userId="90e0174a6fbe7931" providerId="LiveId" clId="{40F93BAE-88FF-4978-A7BF-C9B54283CCDA}" dt="2024-03-19T00:12:26.435" v="115" actId="14100"/>
          <ac:spMkLst>
            <pc:docMk/>
            <pc:sldMk cId="2010714822" sldId="795"/>
            <ac:spMk id="6" creationId="{1F5A9687-C404-60C5-8FA9-85B5E4C407EF}"/>
          </ac:spMkLst>
        </pc:spChg>
        <pc:spChg chg="mod">
          <ac:chgData name="Alla P" userId="90e0174a6fbe7931" providerId="LiveId" clId="{40F93BAE-88FF-4978-A7BF-C9B54283CCDA}" dt="2024-03-19T00:10:52.528" v="102" actId="14100"/>
          <ac:spMkLst>
            <pc:docMk/>
            <pc:sldMk cId="2010714822" sldId="795"/>
            <ac:spMk id="7" creationId="{1E2D11E9-7938-01FD-9510-0BEA579A12FF}"/>
          </ac:spMkLst>
        </pc:spChg>
        <pc:spChg chg="mod">
          <ac:chgData name="Alla P" userId="90e0174a6fbe7931" providerId="LiveId" clId="{40F93BAE-88FF-4978-A7BF-C9B54283CCDA}" dt="2024-03-19T00:12:05.674" v="113" actId="1076"/>
          <ac:spMkLst>
            <pc:docMk/>
            <pc:sldMk cId="2010714822" sldId="795"/>
            <ac:spMk id="8" creationId="{BB41CC41-4754-4ACC-660B-98DC84B86D0A}"/>
          </ac:spMkLst>
        </pc:spChg>
      </pc:sldChg>
      <pc:sldChg chg="modSp mod">
        <pc:chgData name="Alla P" userId="90e0174a6fbe7931" providerId="LiveId" clId="{40F93BAE-88FF-4978-A7BF-C9B54283CCDA}" dt="2024-03-19T00:15:42.170" v="151" actId="14100"/>
        <pc:sldMkLst>
          <pc:docMk/>
          <pc:sldMk cId="817890510" sldId="796"/>
        </pc:sldMkLst>
        <pc:spChg chg="mod">
          <ac:chgData name="Alla P" userId="90e0174a6fbe7931" providerId="LiveId" clId="{40F93BAE-88FF-4978-A7BF-C9B54283CCDA}" dt="2024-03-19T00:14:52.755" v="149" actId="15"/>
          <ac:spMkLst>
            <pc:docMk/>
            <pc:sldMk cId="817890510" sldId="796"/>
            <ac:spMk id="2" creationId="{35F52352-1EF3-758D-3BFE-051BF5FA11F5}"/>
          </ac:spMkLst>
        </pc:spChg>
        <pc:spChg chg="mod">
          <ac:chgData name="Alla P" userId="90e0174a6fbe7931" providerId="LiveId" clId="{40F93BAE-88FF-4978-A7BF-C9B54283CCDA}" dt="2024-03-19T00:15:42.170" v="151" actId="14100"/>
          <ac:spMkLst>
            <pc:docMk/>
            <pc:sldMk cId="817890510" sldId="796"/>
            <ac:spMk id="5" creationId="{EF4C403D-5B97-985F-5CF8-C94DDB646D91}"/>
          </ac:spMkLst>
        </pc:spChg>
        <pc:spChg chg="mod">
          <ac:chgData name="Alla P" userId="90e0174a6fbe7931" providerId="LiveId" clId="{40F93BAE-88FF-4978-A7BF-C9B54283CCDA}" dt="2024-03-19T00:12:48.644" v="116" actId="207"/>
          <ac:spMkLst>
            <pc:docMk/>
            <pc:sldMk cId="817890510" sldId="796"/>
            <ac:spMk id="13" creationId="{BEBC4F98-F8EC-A3ED-65AF-18D16A84EE91}"/>
          </ac:spMkLst>
        </pc:spChg>
      </pc:sldChg>
      <pc:sldChg chg="modSp mod">
        <pc:chgData name="Alla P" userId="90e0174a6fbe7931" providerId="LiveId" clId="{40F93BAE-88FF-4978-A7BF-C9B54283CCDA}" dt="2024-03-19T00:18:41.766" v="165" actId="14100"/>
        <pc:sldMkLst>
          <pc:docMk/>
          <pc:sldMk cId="2660228513" sldId="797"/>
        </pc:sldMkLst>
        <pc:spChg chg="mod">
          <ac:chgData name="Alla P" userId="90e0174a6fbe7931" providerId="LiveId" clId="{40F93BAE-88FF-4978-A7BF-C9B54283CCDA}" dt="2024-03-19T00:18:05.545" v="164" actId="14100"/>
          <ac:spMkLst>
            <pc:docMk/>
            <pc:sldMk cId="2660228513" sldId="797"/>
            <ac:spMk id="2" creationId="{71CCA49F-2967-7D6A-9A20-940C4126EC05}"/>
          </ac:spMkLst>
        </pc:spChg>
        <pc:spChg chg="mod">
          <ac:chgData name="Alla P" userId="90e0174a6fbe7931" providerId="LiveId" clId="{40F93BAE-88FF-4978-A7BF-C9B54283CCDA}" dt="2024-03-19T00:18:41.766" v="165" actId="14100"/>
          <ac:spMkLst>
            <pc:docMk/>
            <pc:sldMk cId="2660228513" sldId="797"/>
            <ac:spMk id="6" creationId="{1F5A9687-C404-60C5-8FA9-85B5E4C407EF}"/>
          </ac:spMkLst>
        </pc:spChg>
        <pc:spChg chg="mod">
          <ac:chgData name="Alla P" userId="90e0174a6fbe7931" providerId="LiveId" clId="{40F93BAE-88FF-4978-A7BF-C9B54283CCDA}" dt="2024-03-19T00:16:19.241" v="153" actId="14100"/>
          <ac:spMkLst>
            <pc:docMk/>
            <pc:sldMk cId="2660228513" sldId="797"/>
            <ac:spMk id="7" creationId="{1E2D11E9-7938-01FD-9510-0BEA579A12FF}"/>
          </ac:spMkLst>
        </pc:spChg>
        <pc:spChg chg="mod">
          <ac:chgData name="Alla P" userId="90e0174a6fbe7931" providerId="LiveId" clId="{40F93BAE-88FF-4978-A7BF-C9B54283CCDA}" dt="2024-03-19T00:17:10.027" v="159" actId="14100"/>
          <ac:spMkLst>
            <pc:docMk/>
            <pc:sldMk cId="2660228513" sldId="797"/>
            <ac:spMk id="8" creationId="{BB41CC41-4754-4ACC-660B-98DC84B86D0A}"/>
          </ac:spMkLst>
        </pc:spChg>
      </pc:sldChg>
      <pc:sldChg chg="modSp mod">
        <pc:chgData name="Alla P" userId="90e0174a6fbe7931" providerId="LiveId" clId="{40F93BAE-88FF-4978-A7BF-C9B54283CCDA}" dt="2024-03-19T00:18:56.082" v="168" actId="207"/>
        <pc:sldMkLst>
          <pc:docMk/>
          <pc:sldMk cId="1812952824" sldId="798"/>
        </pc:sldMkLst>
        <pc:spChg chg="mod">
          <ac:chgData name="Alla P" userId="90e0174a6fbe7931" providerId="LiveId" clId="{40F93BAE-88FF-4978-A7BF-C9B54283CCDA}" dt="2024-03-19T00:18:56.082" v="168" actId="207"/>
          <ac:spMkLst>
            <pc:docMk/>
            <pc:sldMk cId="1812952824" sldId="798"/>
            <ac:spMk id="5" creationId="{EF4C403D-5B97-985F-5CF8-C94DDB646D91}"/>
          </ac:spMkLst>
        </pc:spChg>
      </pc:sldChg>
      <pc:sldChg chg="modSp mod">
        <pc:chgData name="Alla P" userId="90e0174a6fbe7931" providerId="LiveId" clId="{40F93BAE-88FF-4978-A7BF-C9B54283CCDA}" dt="2024-03-19T00:28:47.464" v="226" actId="207"/>
        <pc:sldMkLst>
          <pc:docMk/>
          <pc:sldMk cId="2998431608" sldId="799"/>
        </pc:sldMkLst>
        <pc:spChg chg="mod">
          <ac:chgData name="Alla P" userId="90e0174a6fbe7931" providerId="LiveId" clId="{40F93BAE-88FF-4978-A7BF-C9B54283CCDA}" dt="2024-03-19T00:20:13.390" v="177" actId="14100"/>
          <ac:spMkLst>
            <pc:docMk/>
            <pc:sldMk cId="2998431608" sldId="799"/>
            <ac:spMk id="2" creationId="{71CCA49F-2967-7D6A-9A20-940C4126EC05}"/>
          </ac:spMkLst>
        </pc:spChg>
        <pc:spChg chg="mod">
          <ac:chgData name="Alla P" userId="90e0174a6fbe7931" providerId="LiveId" clId="{40F93BAE-88FF-4978-A7BF-C9B54283CCDA}" dt="2024-03-19T00:20:27.120" v="180" actId="20578"/>
          <ac:spMkLst>
            <pc:docMk/>
            <pc:sldMk cId="2998431608" sldId="799"/>
            <ac:spMk id="6" creationId="{1F5A9687-C404-60C5-8FA9-85B5E4C407EF}"/>
          </ac:spMkLst>
        </pc:spChg>
        <pc:spChg chg="mod">
          <ac:chgData name="Alla P" userId="90e0174a6fbe7931" providerId="LiveId" clId="{40F93BAE-88FF-4978-A7BF-C9B54283CCDA}" dt="2024-03-19T00:19:17.091" v="170" actId="14100"/>
          <ac:spMkLst>
            <pc:docMk/>
            <pc:sldMk cId="2998431608" sldId="799"/>
            <ac:spMk id="7" creationId="{1E2D11E9-7938-01FD-9510-0BEA579A12FF}"/>
          </ac:spMkLst>
        </pc:spChg>
        <pc:spChg chg="mod">
          <ac:chgData name="Alla P" userId="90e0174a6fbe7931" providerId="LiveId" clId="{40F93BAE-88FF-4978-A7BF-C9B54283CCDA}" dt="2024-03-19T00:28:47.464" v="226" actId="207"/>
          <ac:spMkLst>
            <pc:docMk/>
            <pc:sldMk cId="2998431608" sldId="799"/>
            <ac:spMk id="8" creationId="{BB41CC41-4754-4ACC-660B-98DC84B86D0A}"/>
          </ac:spMkLst>
        </pc:spChg>
      </pc:sldChg>
      <pc:sldChg chg="modSp mod">
        <pc:chgData name="Alla P" userId="90e0174a6fbe7931" providerId="LiveId" clId="{40F93BAE-88FF-4978-A7BF-C9B54283CCDA}" dt="2024-03-19T00:20:47.733" v="187" actId="207"/>
        <pc:sldMkLst>
          <pc:docMk/>
          <pc:sldMk cId="417237728" sldId="800"/>
        </pc:sldMkLst>
        <pc:spChg chg="mod">
          <ac:chgData name="Alla P" userId="90e0174a6fbe7931" providerId="LiveId" clId="{40F93BAE-88FF-4978-A7BF-C9B54283CCDA}" dt="2024-03-19T00:20:47.733" v="187" actId="207"/>
          <ac:spMkLst>
            <pc:docMk/>
            <pc:sldMk cId="417237728" sldId="800"/>
            <ac:spMk id="5" creationId="{EF4C403D-5B97-985F-5CF8-C94DDB646D91}"/>
          </ac:spMkLst>
        </pc:spChg>
      </pc:sldChg>
      <pc:sldChg chg="modSp mod">
        <pc:chgData name="Alla P" userId="90e0174a6fbe7931" providerId="LiveId" clId="{40F93BAE-88FF-4978-A7BF-C9B54283CCDA}" dt="2024-03-19T00:22:55.769" v="205" actId="14100"/>
        <pc:sldMkLst>
          <pc:docMk/>
          <pc:sldMk cId="4060620694" sldId="801"/>
        </pc:sldMkLst>
        <pc:spChg chg="mod">
          <ac:chgData name="Alla P" userId="90e0174a6fbe7931" providerId="LiveId" clId="{40F93BAE-88FF-4978-A7BF-C9B54283CCDA}" dt="2024-03-19T00:22:55.769" v="205" actId="14100"/>
          <ac:spMkLst>
            <pc:docMk/>
            <pc:sldMk cId="4060620694" sldId="801"/>
            <ac:spMk id="2" creationId="{71CCA49F-2967-7D6A-9A20-940C4126EC05}"/>
          </ac:spMkLst>
        </pc:spChg>
        <pc:spChg chg="mod">
          <ac:chgData name="Alla P" userId="90e0174a6fbe7931" providerId="LiveId" clId="{40F93BAE-88FF-4978-A7BF-C9B54283CCDA}" dt="2024-03-19T00:22:22.072" v="199" actId="255"/>
          <ac:spMkLst>
            <pc:docMk/>
            <pc:sldMk cId="4060620694" sldId="801"/>
            <ac:spMk id="6" creationId="{1F5A9687-C404-60C5-8FA9-85B5E4C407EF}"/>
          </ac:spMkLst>
        </pc:spChg>
        <pc:spChg chg="mod">
          <ac:chgData name="Alla P" userId="90e0174a6fbe7931" providerId="LiveId" clId="{40F93BAE-88FF-4978-A7BF-C9B54283CCDA}" dt="2024-03-19T00:21:07.424" v="190" actId="14100"/>
          <ac:spMkLst>
            <pc:docMk/>
            <pc:sldMk cId="4060620694" sldId="801"/>
            <ac:spMk id="7" creationId="{1E2D11E9-7938-01FD-9510-0BEA579A12FF}"/>
          </ac:spMkLst>
        </pc:spChg>
        <pc:spChg chg="mod">
          <ac:chgData name="Alla P" userId="90e0174a6fbe7931" providerId="LiveId" clId="{40F93BAE-88FF-4978-A7BF-C9B54283CCDA}" dt="2024-03-19T00:21:24.818" v="192" actId="207"/>
          <ac:spMkLst>
            <pc:docMk/>
            <pc:sldMk cId="4060620694" sldId="801"/>
            <ac:spMk id="8" creationId="{BB41CC41-4754-4ACC-660B-98DC84B86D0A}"/>
          </ac:spMkLst>
        </pc:spChg>
      </pc:sldChg>
      <pc:sldChg chg="modSp mod">
        <pc:chgData name="Alla P" userId="90e0174a6fbe7931" providerId="LiveId" clId="{40F93BAE-88FF-4978-A7BF-C9B54283CCDA}" dt="2024-03-19T00:23:07.911" v="206" actId="207"/>
        <pc:sldMkLst>
          <pc:docMk/>
          <pc:sldMk cId="4062202257" sldId="802"/>
        </pc:sldMkLst>
        <pc:spChg chg="mod">
          <ac:chgData name="Alla P" userId="90e0174a6fbe7931" providerId="LiveId" clId="{40F93BAE-88FF-4978-A7BF-C9B54283CCDA}" dt="2024-03-19T00:23:07.911" v="206" actId="207"/>
          <ac:spMkLst>
            <pc:docMk/>
            <pc:sldMk cId="4062202257" sldId="802"/>
            <ac:spMk id="5" creationId="{EF4C403D-5B97-985F-5CF8-C94DDB646D91}"/>
          </ac:spMkLst>
        </pc:spChg>
      </pc:sldChg>
      <pc:sldChg chg="modSp mod">
        <pc:chgData name="Alla P" userId="90e0174a6fbe7931" providerId="LiveId" clId="{40F93BAE-88FF-4978-A7BF-C9B54283CCDA}" dt="2024-03-19T00:23:35.084" v="210" actId="255"/>
        <pc:sldMkLst>
          <pc:docMk/>
          <pc:sldMk cId="64947978" sldId="803"/>
        </pc:sldMkLst>
        <pc:spChg chg="mod">
          <ac:chgData name="Alla P" userId="90e0174a6fbe7931" providerId="LiveId" clId="{40F93BAE-88FF-4978-A7BF-C9B54283CCDA}" dt="2024-03-19T00:23:22.946" v="208" actId="207"/>
          <ac:spMkLst>
            <pc:docMk/>
            <pc:sldMk cId="64947978" sldId="803"/>
            <ac:spMk id="2" creationId="{71CCA49F-2967-7D6A-9A20-940C4126EC05}"/>
          </ac:spMkLst>
        </pc:spChg>
        <pc:spChg chg="mod">
          <ac:chgData name="Alla P" userId="90e0174a6fbe7931" providerId="LiveId" clId="{40F93BAE-88FF-4978-A7BF-C9B54283CCDA}" dt="2024-03-19T00:23:35.084" v="210" actId="255"/>
          <ac:spMkLst>
            <pc:docMk/>
            <pc:sldMk cId="64947978" sldId="803"/>
            <ac:spMk id="6" creationId="{1F5A9687-C404-60C5-8FA9-85B5E4C407EF}"/>
          </ac:spMkLst>
        </pc:spChg>
        <pc:spChg chg="mod">
          <ac:chgData name="Alla P" userId="90e0174a6fbe7931" providerId="LiveId" clId="{40F93BAE-88FF-4978-A7BF-C9B54283CCDA}" dt="2024-03-19T00:23:14.995" v="207" actId="14100"/>
          <ac:spMkLst>
            <pc:docMk/>
            <pc:sldMk cId="64947978" sldId="803"/>
            <ac:spMk id="7" creationId="{1E2D11E9-7938-01FD-9510-0BEA579A12FF}"/>
          </ac:spMkLst>
        </pc:spChg>
        <pc:spChg chg="mod">
          <ac:chgData name="Alla P" userId="90e0174a6fbe7931" providerId="LiveId" clId="{40F93BAE-88FF-4978-A7BF-C9B54283CCDA}" dt="2024-03-19T00:20:29.450" v="185" actId="27636"/>
          <ac:spMkLst>
            <pc:docMk/>
            <pc:sldMk cId="64947978" sldId="803"/>
            <ac:spMk id="8" creationId="{BB41CC41-4754-4ACC-660B-98DC84B86D0A}"/>
          </ac:spMkLst>
        </pc:spChg>
      </pc:sldChg>
      <pc:sldChg chg="modSp mod">
        <pc:chgData name="Alla P" userId="90e0174a6fbe7931" providerId="LiveId" clId="{40F93BAE-88FF-4978-A7BF-C9B54283CCDA}" dt="2024-03-19T00:24:59.440" v="214" actId="207"/>
        <pc:sldMkLst>
          <pc:docMk/>
          <pc:sldMk cId="176074480" sldId="804"/>
        </pc:sldMkLst>
        <pc:spChg chg="mod">
          <ac:chgData name="Alla P" userId="90e0174a6fbe7931" providerId="LiveId" clId="{40F93BAE-88FF-4978-A7BF-C9B54283CCDA}" dt="2024-03-19T00:24:10.699" v="212" actId="207"/>
          <ac:spMkLst>
            <pc:docMk/>
            <pc:sldMk cId="176074480" sldId="804"/>
            <ac:spMk id="2" creationId="{F08CC4F9-8F13-736A-DC05-412C12945A01}"/>
          </ac:spMkLst>
        </pc:spChg>
        <pc:spChg chg="mod">
          <ac:chgData name="Alla P" userId="90e0174a6fbe7931" providerId="LiveId" clId="{40F93BAE-88FF-4978-A7BF-C9B54283CCDA}" dt="2024-03-19T00:24:59.440" v="214" actId="207"/>
          <ac:spMkLst>
            <pc:docMk/>
            <pc:sldMk cId="176074480" sldId="804"/>
            <ac:spMk id="3" creationId="{C593CEE5-DD67-0BB4-CFC7-4CD4F49EFEAE}"/>
          </ac:spMkLst>
        </pc:spChg>
      </pc:sldChg>
      <pc:sldChg chg="modSp mod">
        <pc:chgData name="Alla P" userId="90e0174a6fbe7931" providerId="LiveId" clId="{40F93BAE-88FF-4978-A7BF-C9B54283CCDA}" dt="2024-03-19T00:02:29.323" v="58" actId="1076"/>
        <pc:sldMkLst>
          <pc:docMk/>
          <pc:sldMk cId="2191320604" sldId="805"/>
        </pc:sldMkLst>
        <pc:spChg chg="mod">
          <ac:chgData name="Alla P" userId="90e0174a6fbe7931" providerId="LiveId" clId="{40F93BAE-88FF-4978-A7BF-C9B54283CCDA}" dt="2024-03-18T23:59:52.442" v="46" actId="207"/>
          <ac:spMkLst>
            <pc:docMk/>
            <pc:sldMk cId="2191320604" sldId="805"/>
            <ac:spMk id="11" creationId="{8238BEB6-660C-D433-E94B-63EBDE0C0C48}"/>
          </ac:spMkLst>
        </pc:spChg>
        <pc:graphicFrameChg chg="mod modGraphic">
          <ac:chgData name="Alla P" userId="90e0174a6fbe7931" providerId="LiveId" clId="{40F93BAE-88FF-4978-A7BF-C9B54283CCDA}" dt="2024-03-19T00:02:29.323" v="58" actId="1076"/>
          <ac:graphicFrameMkLst>
            <pc:docMk/>
            <pc:sldMk cId="2191320604" sldId="805"/>
            <ac:graphicFrameMk id="14" creationId="{D88F053D-F09E-6146-1C32-B40D2876869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pPr/>
              <a:t>3/18/2024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pPr/>
              <a:t>‹#›</a:t>
            </a:fld>
            <a:endParaRPr lang="en-US"/>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vl1pPr>
          </a:lstStyle>
          <a:p>
            <a:fld id="{5C681A43-BE4C-4C0F-8F74-696F501D2834}" type="datetimeFigureOut">
              <a:rPr lang="en-US" smtClean="0"/>
              <a:pPr/>
              <a:t>3/18/2024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vl1pPr>
          </a:lstStyle>
          <a:p>
            <a:fld id="{1BCBBBD2-1254-4878-A9BA-51C58DCFCD72}" type="slidenum">
              <a:rPr lang="en-US" smtClean="0"/>
              <a:pPr/>
              <a:t>‹#›</a:t>
            </a:fld>
            <a:endParaRPr lang="en-US"/>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10</a:t>
            </a:fld>
            <a:endParaRPr lang="en-US"/>
          </a:p>
        </p:txBody>
      </p:sp>
    </p:spTree>
    <p:extLst>
      <p:ext uri="{BB962C8B-B14F-4D97-AF65-F5344CB8AC3E}">
        <p14:creationId xmlns:p14="http://schemas.microsoft.com/office/powerpoint/2010/main" val="186879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11</a:t>
            </a:fld>
            <a:endParaRPr lang="en-US"/>
          </a:p>
        </p:txBody>
      </p:sp>
    </p:spTree>
    <p:extLst>
      <p:ext uri="{BB962C8B-B14F-4D97-AF65-F5344CB8AC3E}">
        <p14:creationId xmlns:p14="http://schemas.microsoft.com/office/powerpoint/2010/main" val="1492388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12</a:t>
            </a:fld>
            <a:endParaRPr lang="en-US"/>
          </a:p>
        </p:txBody>
      </p:sp>
    </p:spTree>
    <p:extLst>
      <p:ext uri="{BB962C8B-B14F-4D97-AF65-F5344CB8AC3E}">
        <p14:creationId xmlns:p14="http://schemas.microsoft.com/office/powerpoint/2010/main" val="124075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14</a:t>
            </a:fld>
            <a:endParaRPr lang="en-US"/>
          </a:p>
        </p:txBody>
      </p:sp>
    </p:spTree>
    <p:extLst>
      <p:ext uri="{BB962C8B-B14F-4D97-AF65-F5344CB8AC3E}">
        <p14:creationId xmlns:p14="http://schemas.microsoft.com/office/powerpoint/2010/main" val="1482792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15</a:t>
            </a:fld>
            <a:endParaRPr lang="en-US"/>
          </a:p>
        </p:txBody>
      </p:sp>
    </p:spTree>
    <p:extLst>
      <p:ext uri="{BB962C8B-B14F-4D97-AF65-F5344CB8AC3E}">
        <p14:creationId xmlns:p14="http://schemas.microsoft.com/office/powerpoint/2010/main" val="2210285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16</a:t>
            </a:fld>
            <a:endParaRPr lang="en-US"/>
          </a:p>
        </p:txBody>
      </p:sp>
    </p:spTree>
    <p:extLst>
      <p:ext uri="{BB962C8B-B14F-4D97-AF65-F5344CB8AC3E}">
        <p14:creationId xmlns:p14="http://schemas.microsoft.com/office/powerpoint/2010/main" val="253734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17</a:t>
            </a:fld>
            <a:endParaRPr lang="en-US"/>
          </a:p>
        </p:txBody>
      </p:sp>
    </p:spTree>
    <p:extLst>
      <p:ext uri="{BB962C8B-B14F-4D97-AF65-F5344CB8AC3E}">
        <p14:creationId xmlns:p14="http://schemas.microsoft.com/office/powerpoint/2010/main" val="415908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Hello, my name is Marian Harkavy and I am the Director of Policy, Planning and Analysis at DOER. My team leads our work related to energy infrastructure, supply, and rates. </a:t>
            </a:r>
          </a:p>
          <a:p>
            <a:r>
              <a:rPr lang="en-US"/>
              <a:t>These are three of our key goals for 2024:</a:t>
            </a:r>
          </a:p>
          <a:p>
            <a:r>
              <a:rPr lang="en-US"/>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slide lists four of the key projects our team is working on in 2024 and highlights some opportunities for public input during the process. </a:t>
            </a:r>
          </a:p>
          <a:p>
            <a:r>
              <a:rPr lang="en-US" dirty="0"/>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dirty="0"/>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dirty="0"/>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dirty="0"/>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a:t>
            </a:fld>
            <a:endParaRPr lang="en-US"/>
          </a:p>
        </p:txBody>
      </p:sp>
    </p:spTree>
    <p:extLst>
      <p:ext uri="{BB962C8B-B14F-4D97-AF65-F5344CB8AC3E}">
        <p14:creationId xmlns:p14="http://schemas.microsoft.com/office/powerpoint/2010/main" val="344122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20</a:t>
            </a:fld>
            <a:endParaRPr lang="en-US"/>
          </a:p>
        </p:txBody>
      </p:sp>
    </p:spTree>
    <p:extLst>
      <p:ext uri="{BB962C8B-B14F-4D97-AF65-F5344CB8AC3E}">
        <p14:creationId xmlns:p14="http://schemas.microsoft.com/office/powerpoint/2010/main" val="330305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21</a:t>
            </a:fld>
            <a:endParaRPr lang="en-US"/>
          </a:p>
        </p:txBody>
      </p:sp>
    </p:spTree>
    <p:extLst>
      <p:ext uri="{BB962C8B-B14F-4D97-AF65-F5344CB8AC3E}">
        <p14:creationId xmlns:p14="http://schemas.microsoft.com/office/powerpoint/2010/main" val="3783834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4</a:t>
            </a:fld>
            <a:endParaRPr lang="en-US"/>
          </a:p>
        </p:txBody>
      </p:sp>
    </p:spTree>
    <p:extLst>
      <p:ext uri="{BB962C8B-B14F-4D97-AF65-F5344CB8AC3E}">
        <p14:creationId xmlns:p14="http://schemas.microsoft.com/office/powerpoint/2010/main" val="195894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5</a:t>
            </a:fld>
            <a:endParaRPr lang="en-US"/>
          </a:p>
        </p:txBody>
      </p:sp>
    </p:spTree>
    <p:extLst>
      <p:ext uri="{BB962C8B-B14F-4D97-AF65-F5344CB8AC3E}">
        <p14:creationId xmlns:p14="http://schemas.microsoft.com/office/powerpoint/2010/main" val="289123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6</a:t>
            </a:fld>
            <a:endParaRPr lang="en-US"/>
          </a:p>
        </p:txBody>
      </p:sp>
    </p:spTree>
    <p:extLst>
      <p:ext uri="{BB962C8B-B14F-4D97-AF65-F5344CB8AC3E}">
        <p14:creationId xmlns:p14="http://schemas.microsoft.com/office/powerpoint/2010/main" val="296366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7</a:t>
            </a:fld>
            <a:endParaRPr lang="en-US"/>
          </a:p>
        </p:txBody>
      </p:sp>
    </p:spTree>
    <p:extLst>
      <p:ext uri="{BB962C8B-B14F-4D97-AF65-F5344CB8AC3E}">
        <p14:creationId xmlns:p14="http://schemas.microsoft.com/office/powerpoint/2010/main" val="251432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8</a:t>
            </a:fld>
            <a:endParaRPr lang="en-US"/>
          </a:p>
        </p:txBody>
      </p:sp>
    </p:spTree>
    <p:extLst>
      <p:ext uri="{BB962C8B-B14F-4D97-AF65-F5344CB8AC3E}">
        <p14:creationId xmlns:p14="http://schemas.microsoft.com/office/powerpoint/2010/main" val="217624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9</a:t>
            </a:fld>
            <a:endParaRPr lang="en-US"/>
          </a:p>
        </p:txBody>
      </p:sp>
    </p:spTree>
    <p:extLst>
      <p:ext uri="{BB962C8B-B14F-4D97-AF65-F5344CB8AC3E}">
        <p14:creationId xmlns:p14="http://schemas.microsoft.com/office/powerpoint/2010/main" val="421081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dirty="0"/>
              <a:t>Click to edit Master text styles</a:t>
            </a:r>
          </a:p>
          <a:p>
            <a:pPr lvl="1"/>
            <a:r>
              <a:rPr lang="en-US" dirty="0"/>
              <a:t>Second level</a:t>
            </a:r>
          </a:p>
          <a:p>
            <a:pPr lvl="2"/>
            <a:r>
              <a:rPr lang="en-US" dirty="0"/>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9085B84C-3347-D4DA-B635-596F207402BB}"/>
              </a:ext>
            </a:extLst>
          </p:cNvPr>
          <p:cNvPicPr>
            <a:picLocks noChangeAspect="1"/>
          </p:cNvPicPr>
          <p:nvPr userDrawn="1"/>
        </p:nvPicPr>
        <p:blipFill>
          <a:blip r:embed="rId2"/>
          <a:stretch>
            <a:fillRect/>
          </a:stretch>
        </p:blipFill>
        <p:spPr>
          <a:xfrm>
            <a:off x="0" y="-6163"/>
            <a:ext cx="1706880" cy="1033975"/>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mj-lt"/>
                <a:ea typeface="+mj-ea"/>
                <a:cs typeface="+mj-cs"/>
              </a:defRPr>
            </a:lvl1pPr>
          </a:lstStyle>
          <a:p>
            <a:r>
              <a:rPr lang="en-US"/>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pic>
        <p:nvPicPr>
          <p:cNvPr id="9" name="Imagen 8">
            <a:extLst>
              <a:ext uri="{FF2B5EF4-FFF2-40B4-BE49-F238E27FC236}">
                <a16:creationId xmlns:a16="http://schemas.microsoft.com/office/drawing/2014/main" id="{7EF0B62A-292A-C775-4CE9-085F0210B8D0}"/>
              </a:ext>
            </a:extLst>
          </p:cNvPr>
          <p:cNvPicPr>
            <a:picLocks noChangeAspect="1"/>
          </p:cNvPicPr>
          <p:nvPr userDrawn="1"/>
        </p:nvPicPr>
        <p:blipFill>
          <a:blip r:embed="rId3"/>
          <a:stretch>
            <a:fillRect/>
          </a:stretch>
        </p:blipFill>
        <p:spPr>
          <a:xfrm>
            <a:off x="5283202" y="6575988"/>
            <a:ext cx="1361292" cy="326038"/>
          </a:xfrm>
          <a:prstGeom prst="rect">
            <a:avLst/>
          </a:prstGeom>
          <a:solidFill>
            <a:srgbClr val="003D7E"/>
          </a:solidFill>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userDrawn="1"/>
        </p:nvSpPr>
        <p:spPr>
          <a:xfrm>
            <a:off x="3728528" y="157460"/>
            <a:ext cx="8128000" cy="276999"/>
          </a:xfrm>
          <a:prstGeom prst="rect">
            <a:avLst/>
          </a:prstGeom>
        </p:spPr>
        <p:txBody>
          <a:bodyPr wrap="square">
            <a:spAutoFit/>
          </a:bodyPr>
          <a:lstStyle/>
          <a:p>
            <a:pPr>
              <a:defRPr/>
            </a:pPr>
            <a:r>
              <a:rPr lang="es-ES" sz="1200" b="1" i="1" dirty="0">
                <a:solidFill>
                  <a:srgbClr val="004B8D"/>
                </a:solidFill>
                <a:latin typeface="Calibri" pitchFamily="34" charset="0"/>
              </a:rPr>
              <a:t>Creación de un Futuro Energético Limpio, Asequible, Equitativo y Resiliente para el Estado</a:t>
            </a:r>
            <a:endParaRPr lang="en-US" sz="1200" b="1" i="1" dirty="0">
              <a:solidFill>
                <a:srgbClr val="004B8D"/>
              </a:solidFill>
              <a:latin typeface="Calibri" pitchFamily="34" charset="0"/>
            </a:endParaRP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grpSp>
        <p:nvGrpSpPr>
          <p:cNvPr id="7" name="Grupo 6">
            <a:extLst>
              <a:ext uri="{FF2B5EF4-FFF2-40B4-BE49-F238E27FC236}">
                <a16:creationId xmlns:a16="http://schemas.microsoft.com/office/drawing/2014/main" id="{F130E6A6-FBB8-16A6-25D5-97E92C81DCDF}"/>
              </a:ext>
            </a:extLst>
          </p:cNvPr>
          <p:cNvGrpSpPr/>
          <p:nvPr userDrawn="1"/>
        </p:nvGrpSpPr>
        <p:grpSpPr>
          <a:xfrm>
            <a:off x="1016001" y="619125"/>
            <a:ext cx="2539999" cy="1495015"/>
            <a:chOff x="1016001" y="619125"/>
            <a:chExt cx="2539999" cy="1495015"/>
          </a:xfrm>
        </p:grpSpPr>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2" name="Rectángulo: esquinas redondeadas 1">
              <a:extLst>
                <a:ext uri="{FF2B5EF4-FFF2-40B4-BE49-F238E27FC236}">
                  <a16:creationId xmlns:a16="http://schemas.microsoft.com/office/drawing/2014/main" id="{7B68D03F-B5BF-28C6-4228-8F8F2D56B33F}"/>
                </a:ext>
              </a:extLst>
            </p:cNvPr>
            <p:cNvSpPr/>
            <p:nvPr userDrawn="1"/>
          </p:nvSpPr>
          <p:spPr>
            <a:xfrm>
              <a:off x="1016001" y="1553918"/>
              <a:ext cx="2539999" cy="560222"/>
            </a:xfrm>
            <a:prstGeom prst="round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pt-BR" sz="1400" dirty="0">
                  <a:ln>
                    <a:noFill/>
                  </a:ln>
                  <a:latin typeface="Times New Roman" panose="02020603050405020304" pitchFamily="18" charset="0"/>
                  <a:cs typeface="Times New Roman" panose="02020603050405020304" pitchFamily="18" charset="0"/>
                </a:rPr>
                <a:t>Departamento </a:t>
              </a:r>
              <a:r>
                <a:rPr lang="pt-BR" sz="1400" i="1" dirty="0">
                  <a:ln>
                    <a:noFill/>
                  </a:ln>
                  <a:latin typeface="Times New Roman" panose="02020603050405020304" pitchFamily="18" charset="0"/>
                  <a:cs typeface="Times New Roman" panose="02020603050405020304" pitchFamily="18" charset="0"/>
                </a:rPr>
                <a:t>de</a:t>
              </a:r>
              <a:r>
                <a:rPr lang="pt-BR" sz="1400" dirty="0">
                  <a:ln>
                    <a:noFill/>
                  </a:ln>
                  <a:latin typeface="Times New Roman" panose="02020603050405020304" pitchFamily="18" charset="0"/>
                  <a:cs typeface="Times New Roman" panose="02020603050405020304" pitchFamily="18" charset="0"/>
                </a:rPr>
                <a:t> Recursos Energéticos de Massachussets</a:t>
              </a:r>
              <a:endParaRPr lang="en-US" sz="1400" dirty="0">
                <a:ln>
                  <a:noFill/>
                </a:ln>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4CC6-32EC-475C-B318-7AB464C0AE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Climate%20Leader%20Communiti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ass.gov/info-details/municipal-fossil-fuel-free-building-demonstration-progra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executive-orders/no-594-leading-by-example-decarbonizing-and-minimizing-environmental-impacts-of-state-government"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mass.gov/guides/charging-forward-energy-storage-in-a-net-zero-commonwealth" TargetMode="External"/><Relationship Id="rId4" Type="http://schemas.openxmlformats.org/officeDocument/2006/relationships/hyperlink" Target="https://www.mass.gov/info-details/massachusetts-solar-for-all-applicatio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www.mass.gov/info-details/interagency-rates-working-group" TargetMode="External"/><Relationship Id="rId4" Type="http://schemas.openxmlformats.org/officeDocument/2006/relationships/hyperlink" Target="https://macleanenergy.com/83c-iv/83c-iv-timelin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svg"/><Relationship Id="rId1" Type="http://schemas.openxmlformats.org/officeDocument/2006/relationships/slideLayout" Target="../slideLayouts/slideLayout1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5.sv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1.svg"/><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26.png"/><Relationship Id="rId5" Type="http://schemas.openxmlformats.org/officeDocument/2006/relationships/image" Target="../media/image32.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hyperlink" Target="https://urldefense.com/v3/__https:/t.e2ma.net/click/star4h/wotl2g/sdeflp__;!!CPANwP4y!TcYz-RWBliQy8zx5YHhBaKG4teGBTevhkHw9xgbUkEcu_M0kNELdOTYXxH4cDvM6wCamkcPkRHYvNhSDm_SA9nH_CC7Ghw$"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4514130" y="3473369"/>
            <a:ext cx="7388502" cy="2743201"/>
          </a:xfrm>
        </p:spPr>
        <p:txBody>
          <a:bodyPr>
            <a:normAutofit/>
          </a:bodyPr>
          <a:lstStyle/>
          <a:p>
            <a:pPr algn="r">
              <a:defRPr/>
            </a:pPr>
            <a:r>
              <a:rPr lang="en-US" sz="3400" dirty="0">
                <a:solidFill>
                  <a:schemeClr val="tx2"/>
                </a:solidFill>
              </a:rPr>
              <a:t>DOER 2024 </a:t>
            </a:r>
            <a:r>
              <a:rPr lang="es-419" sz="3400" dirty="0">
                <a:solidFill>
                  <a:schemeClr val="tx2"/>
                </a:solidFill>
              </a:rPr>
              <a:t>en</a:t>
            </a:r>
            <a:r>
              <a:rPr lang="en-US" sz="3400" dirty="0">
                <a:solidFill>
                  <a:schemeClr val="tx2"/>
                </a:solidFill>
              </a:rPr>
              <a:t> el </a:t>
            </a:r>
            <a:r>
              <a:rPr lang="es-CO" sz="3400" dirty="0">
                <a:solidFill>
                  <a:schemeClr val="tx2"/>
                </a:solidFill>
              </a:rPr>
              <a:t>Ayuntamiento</a:t>
            </a:r>
            <a:endParaRPr lang="en-US" sz="3400" dirty="0">
              <a:solidFill>
                <a:schemeClr val="tx2"/>
              </a:solidFill>
              <a:latin typeface="+mn-lt"/>
            </a:endParaRPr>
          </a:p>
        </p:txBody>
      </p:sp>
      <p:sp>
        <p:nvSpPr>
          <p:cNvPr id="4" name="TextBox 3"/>
          <p:cNvSpPr txBox="1"/>
          <p:nvPr/>
        </p:nvSpPr>
        <p:spPr>
          <a:xfrm>
            <a:off x="6723020" y="1210270"/>
            <a:ext cx="4706980" cy="923330"/>
          </a:xfrm>
          <a:prstGeom prst="rect">
            <a:avLst/>
          </a:prstGeom>
          <a:noFill/>
        </p:spPr>
        <p:txBody>
          <a:bodyPr wrap="square" rtlCol="0">
            <a:spAutoFit/>
          </a:bodyPr>
          <a:lstStyle/>
          <a:p>
            <a:pPr algn="r">
              <a:defRPr/>
            </a:pPr>
            <a:r>
              <a:rPr lang="en-US" b="1" dirty="0">
                <a:solidFill>
                  <a:srgbClr val="1F497D"/>
                </a:solidFill>
              </a:rPr>
              <a:t>DEPARTAMENTO DE RECURSOS ENERGÉTICOS DEL ESTADO DE MASSACHUSETTS</a:t>
            </a:r>
          </a:p>
          <a:p>
            <a:pPr algn="r">
              <a:defRPr/>
            </a:pPr>
            <a:r>
              <a:rPr lang="en-US" i="1" dirty="0">
                <a:solidFill>
                  <a:schemeClr val="tx2"/>
                </a:solidFill>
              </a:rPr>
              <a:t>Elizabeth Mahony, </a:t>
            </a:r>
            <a:r>
              <a:rPr lang="en-US" i="1" dirty="0" err="1">
                <a:solidFill>
                  <a:schemeClr val="tx2"/>
                </a:solidFill>
              </a:rPr>
              <a:t>Comisionada</a:t>
            </a:r>
            <a:endParaRPr lang="en-US" i="1" dirty="0">
              <a:solidFill>
                <a:schemeClr val="tx2"/>
              </a:solidFill>
            </a:endParaRP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5987005"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s-419" dirty="0"/>
              <a:t>Comunidades</a:t>
            </a:r>
            <a:r>
              <a:rPr lang="en-US" dirty="0"/>
              <a:t> Verdes</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155438" y="990600"/>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Objetivos</a:t>
            </a:r>
            <a:r>
              <a:rPr lang="en-US" sz="3200" dirty="0">
                <a:solidFill>
                  <a:srgbClr val="004B8D"/>
                </a:solidFill>
                <a:latin typeface="Aptos Black" panose="020B0004020202020204" pitchFamily="34" charset="0"/>
              </a:rPr>
              <a:t>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1" y="5448564"/>
            <a:ext cx="1312545" cy="1299641"/>
          </a:xfrm>
          <a:prstGeom prst="rect">
            <a:avLst/>
          </a:prstGeom>
        </p:spPr>
      </p:pic>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399588"/>
            <a:ext cx="11411081" cy="4048976"/>
          </a:xfrm>
        </p:spPr>
        <p:txBody>
          <a:bodyPr vert="horz" lIns="91440" tIns="45720" rIns="91440" bIns="45720" rtlCol="0" anchor="t">
            <a:noAutofit/>
          </a:bodyPr>
          <a:lstStyle/>
          <a:p>
            <a:r>
              <a:rPr lang="es-ES" sz="2500" dirty="0">
                <a:latin typeface="Aptos Narrow"/>
              </a:rPr>
              <a:t>Apoyar y fomentar los esfuerzos municipales equitativos de descarbonización para promover los objetivos climáticos del estado</a:t>
            </a:r>
          </a:p>
          <a:p>
            <a:r>
              <a:rPr lang="es-ES" sz="2500" dirty="0">
                <a:latin typeface="Aptos Narrow"/>
              </a:rPr>
              <a:t>Proporcionar las herramientas y los recursos para ayudar a los municipios "donde se encuentran actualmente"</a:t>
            </a:r>
          </a:p>
          <a:p>
            <a:r>
              <a:rPr lang="es-ES" sz="2500" dirty="0">
                <a:latin typeface="Aptos Narrow"/>
              </a:rPr>
              <a:t>Implementar nuevas funciones de </a:t>
            </a:r>
            <a:r>
              <a:rPr lang="es-ES" sz="2500" dirty="0" err="1">
                <a:latin typeface="Aptos Narrow"/>
              </a:rPr>
              <a:t>MassEnergyInsight</a:t>
            </a:r>
            <a:r>
              <a:rPr lang="es-ES" sz="2500" dirty="0">
                <a:latin typeface="Aptos Narrow"/>
              </a:rPr>
              <a:t> (MEI) para predecir y analizar las emisiones de edificios </a:t>
            </a:r>
          </a:p>
          <a:p>
            <a:r>
              <a:rPr lang="es-ES" sz="2500" dirty="0">
                <a:latin typeface="Aptos Narrow"/>
              </a:rPr>
              <a:t>Certificar el primer grupo de </a:t>
            </a:r>
            <a:r>
              <a:rPr lang="es-ES" sz="2500" dirty="0">
                <a:latin typeface="Aptos Narrow"/>
                <a:hlinkClick r:id="rId4" action="ppaction://hlinkfile"/>
              </a:rPr>
              <a:t>Comunidades Líderes Climáticas </a:t>
            </a:r>
            <a:endParaRPr lang="es-ES" sz="2500" dirty="0">
              <a:latin typeface="Aptos Narrow"/>
            </a:endParaRPr>
          </a:p>
          <a:p>
            <a:r>
              <a:rPr lang="es-ES" sz="2500" dirty="0">
                <a:latin typeface="Aptos Narrow"/>
              </a:rPr>
              <a:t>Organizar nuestra primera Cumbre de Comunidades Verdes</a:t>
            </a:r>
          </a:p>
          <a:p>
            <a:r>
              <a:rPr lang="es-ES" sz="2500" dirty="0">
                <a:latin typeface="Aptos Narrow"/>
              </a:rPr>
              <a:t>Desarrollar un estatuto modelo para los Sistemas de Almacenamiento de Energía en Baterías</a:t>
            </a:r>
          </a:p>
          <a:p>
            <a:endParaRPr lang="en-US" sz="2450" dirty="0"/>
          </a:p>
          <a:p>
            <a:endParaRPr lang="en-US" sz="2450" dirty="0"/>
          </a:p>
          <a:p>
            <a:endParaRPr lang="en-US" sz="2450" dirty="0"/>
          </a:p>
          <a:p>
            <a:endParaRPr lang="en-US" sz="2450" dirty="0">
              <a:latin typeface="Aptos Narrow" panose="020B0004020202020204" pitchFamily="34" charset="0"/>
            </a:endParaRPr>
          </a:p>
          <a:p>
            <a:endParaRPr lang="en-US" sz="2450" dirty="0">
              <a:latin typeface="Aptos Narrow" panose="020B0004020202020204" pitchFamily="34" charset="0"/>
            </a:endParaRPr>
          </a:p>
          <a:p>
            <a:endParaRPr lang="en-US" sz="2450" dirty="0">
              <a:latin typeface="Aptos Narrow" panose="020B0004020202020204" pitchFamily="34" charset="0"/>
            </a:endParaRPr>
          </a:p>
          <a:p>
            <a:pPr lvl="1"/>
            <a:endParaRPr lang="en-US" sz="2450" dirty="0">
              <a:latin typeface="Aptos Narrow" panose="020B0004020202020204" pitchFamily="34" charset="0"/>
            </a:endParaRPr>
          </a:p>
        </p:txBody>
      </p:sp>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5A9687-C404-60C5-8FA9-85B5E4C407EF}"/>
              </a:ext>
            </a:extLst>
          </p:cNvPr>
          <p:cNvSpPr/>
          <p:nvPr/>
        </p:nvSpPr>
        <p:spPr>
          <a:xfrm>
            <a:off x="7676913" y="4556760"/>
            <a:ext cx="4137660" cy="20244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es-419" b="1" u="sng" dirty="0">
                <a:latin typeface="Aptos Narrow"/>
              </a:rPr>
              <a:t>Oportunidades de Participación Pública</a:t>
            </a:r>
          </a:p>
          <a:p>
            <a:pPr marL="285750" indent="-285750">
              <a:buFont typeface="Arial" panose="020B0604020202020204" pitchFamily="34" charset="0"/>
              <a:buChar char="•"/>
            </a:pPr>
            <a:r>
              <a:rPr lang="es-ES" sz="1550" dirty="0">
                <a:latin typeface="Aptos Narrow" panose="020B0004020202020204" pitchFamily="34" charset="0"/>
              </a:rPr>
              <a:t>Primavera/verano - Horario de oficina para las Comunidades de Líderes Climáticos</a:t>
            </a:r>
          </a:p>
          <a:p>
            <a:pPr marL="285750" indent="-285750">
              <a:buFont typeface="Arial" panose="020B0604020202020204" pitchFamily="34" charset="0"/>
              <a:buChar char="•"/>
            </a:pPr>
            <a:r>
              <a:rPr lang="es-ES" sz="1550" dirty="0">
                <a:latin typeface="Aptos Narrow" panose="020B0004020202020204" pitchFamily="34" charset="0"/>
              </a:rPr>
              <a:t>Verano/otoño- comentarios sobre el anteproyecto </a:t>
            </a:r>
            <a:r>
              <a:rPr lang="es-ES" sz="1550" dirty="0">
                <a:solidFill>
                  <a:schemeClr val="tx1"/>
                </a:solidFill>
                <a:latin typeface="Aptos Narrow" panose="020B0004020202020204" pitchFamily="34" charset="0"/>
              </a:rPr>
              <a:t>del </a:t>
            </a:r>
            <a:r>
              <a:rPr lang="es-ES" sz="1550" dirty="0">
                <a:latin typeface="Aptos Narrow" panose="020B0004020202020204" pitchFamily="34" charset="0"/>
              </a:rPr>
              <a:t>reglamento de BESS</a:t>
            </a:r>
          </a:p>
          <a:p>
            <a:pPr marL="285750" indent="-285750">
              <a:buFont typeface="Arial" panose="020B0604020202020204" pitchFamily="34" charset="0"/>
              <a:buChar char="•"/>
            </a:pPr>
            <a:r>
              <a:rPr lang="es-ES" sz="1550" dirty="0">
                <a:latin typeface="Aptos Narrow" panose="020B0004020202020204" pitchFamily="34" charset="0"/>
              </a:rPr>
              <a:t>Otoño - Cumbre de Comunidades Verdes</a:t>
            </a:r>
            <a:endParaRPr lang="en-US" sz="1550"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76913" y="1047295"/>
            <a:ext cx="4137660" cy="3306341"/>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es-419" b="1" u="sng" dirty="0">
                <a:solidFill>
                  <a:schemeClr val="tx1"/>
                </a:solidFill>
                <a:latin typeface="Aptos Narrow" panose="020B0004020202020204" pitchFamily="34" charset="0"/>
              </a:rPr>
              <a:t>Plazos</a:t>
            </a:r>
            <a:r>
              <a:rPr lang="en-US" b="1" u="sng" dirty="0">
                <a:solidFill>
                  <a:schemeClr val="tx1"/>
                </a:solidFill>
                <a:latin typeface="Aptos Narrow" panose="020B0004020202020204" pitchFamily="34" charset="0"/>
              </a:rPr>
              <a:t> 2024</a:t>
            </a:r>
          </a:p>
          <a:p>
            <a:pPr marL="285750" indent="-285750">
              <a:buFont typeface="Arial" panose="020B0604020202020204" pitchFamily="34" charset="0"/>
              <a:buChar char="•"/>
            </a:pPr>
            <a:r>
              <a:rPr lang="es-ES" sz="1300" dirty="0">
                <a:solidFill>
                  <a:schemeClr val="tx1"/>
                </a:solidFill>
                <a:latin typeface="Aptos Narrow"/>
              </a:rPr>
              <a:t>Al inicio de la primavera - Plazo de la solicitud de ayuda para la Hoja de Ruta para la Descarbonización Municipal</a:t>
            </a:r>
          </a:p>
          <a:p>
            <a:pPr marL="285750" indent="-285750">
              <a:buFont typeface="Arial" panose="020B0604020202020204" pitchFamily="34" charset="0"/>
              <a:buChar char="•"/>
            </a:pPr>
            <a:r>
              <a:rPr lang="es-ES" sz="1300" dirty="0">
                <a:solidFill>
                  <a:schemeClr val="tx1"/>
                </a:solidFill>
                <a:latin typeface="Aptos Narrow"/>
              </a:rPr>
              <a:t>Primavera - Publicación del PON de EECBG</a:t>
            </a:r>
          </a:p>
          <a:p>
            <a:pPr marL="285750" indent="-285750">
              <a:buFont typeface="Arial" panose="020B0604020202020204" pitchFamily="34" charset="0"/>
              <a:buChar char="•"/>
            </a:pPr>
            <a:r>
              <a:rPr lang="es-ES" sz="1300" dirty="0">
                <a:solidFill>
                  <a:schemeClr val="tx1"/>
                </a:solidFill>
                <a:latin typeface="Aptos Narrow"/>
              </a:rPr>
              <a:t>Primavera - Plazo para la Subvención Competitiva 1er Bloque </a:t>
            </a:r>
          </a:p>
          <a:p>
            <a:pPr marL="285750" indent="-285750">
              <a:buFont typeface="Arial" panose="020B0604020202020204" pitchFamily="34" charset="0"/>
              <a:buChar char="•"/>
            </a:pPr>
            <a:r>
              <a:rPr lang="es-ES" sz="1300" dirty="0">
                <a:solidFill>
                  <a:schemeClr val="tx1"/>
                </a:solidFill>
                <a:latin typeface="Aptos Narrow"/>
              </a:rPr>
              <a:t>28 de junio - Fecha límite para la 1ª Designación de Comunidades Verdes</a:t>
            </a:r>
          </a:p>
          <a:p>
            <a:pPr marL="285750" indent="-285750">
              <a:buFont typeface="Arial" panose="020B0604020202020204" pitchFamily="34" charset="0"/>
              <a:buChar char="•"/>
            </a:pPr>
            <a:r>
              <a:rPr lang="es-ES" sz="1300" dirty="0">
                <a:solidFill>
                  <a:schemeClr val="tx1"/>
                </a:solidFill>
                <a:latin typeface="Aptos Narrow"/>
              </a:rPr>
              <a:t>19 de julio - 1er plazo para la Certificación de Comunidades de Líderes Climáticos</a:t>
            </a:r>
          </a:p>
          <a:p>
            <a:pPr marL="285750" indent="-285750">
              <a:buFont typeface="Arial" panose="020B0604020202020204" pitchFamily="34" charset="0"/>
              <a:buChar char="•"/>
            </a:pPr>
            <a:r>
              <a:rPr lang="es-ES" sz="1300" dirty="0">
                <a:solidFill>
                  <a:schemeClr val="tx1"/>
                </a:solidFill>
                <a:latin typeface="Aptos Narrow"/>
              </a:rPr>
              <a:t>Otoño - Plazo para la Subvención Competitiva 2do Bloque </a:t>
            </a:r>
          </a:p>
          <a:p>
            <a:pPr marL="285750" indent="-285750">
              <a:buFont typeface="Arial" panose="020B0604020202020204" pitchFamily="34" charset="0"/>
              <a:buChar char="•"/>
            </a:pPr>
            <a:r>
              <a:rPr lang="es-ES" sz="1300" dirty="0">
                <a:solidFill>
                  <a:schemeClr val="tx1"/>
                </a:solidFill>
                <a:latin typeface="Aptos Narrow"/>
              </a:rPr>
              <a:t>31 de diciembre - 2º plazo para la Certificación de Comunidades de Líderes Climáticos</a:t>
            </a:r>
            <a:endParaRPr lang="en-US" sz="1300" dirty="0">
              <a:solidFill>
                <a:schemeClr val="tx1"/>
              </a:solidFill>
              <a:latin typeface="Aptos Narrow" panose="020B0004020202020204" pitchFamily="34" charset="0"/>
            </a:endParaRPr>
          </a:p>
          <a:p>
            <a:endParaRPr lang="en-US" dirty="0">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900752" y="1047295"/>
            <a:ext cx="6079167" cy="584775"/>
          </a:xfrm>
          <a:prstGeom prst="rect">
            <a:avLst/>
          </a:prstGeom>
          <a:noFill/>
        </p:spPr>
        <p:txBody>
          <a:bodyPr wrap="square" lIns="91440" tIns="45720" rIns="91440" bIns="45720" anchor="t">
            <a:spAutoFit/>
          </a:bodyPr>
          <a:lstStyle/>
          <a:p>
            <a:pPr algn="ctr"/>
            <a:r>
              <a:rPr lang="en-US" sz="3200" dirty="0">
                <a:solidFill>
                  <a:srgbClr val="004B8D"/>
                </a:solidFill>
                <a:latin typeface="Aptos Black"/>
                <a:ea typeface="+mn-lt"/>
                <a:cs typeface="+mn-lt"/>
              </a:rPr>
              <a:t>Proyectos Clave </a:t>
            </a:r>
            <a:r>
              <a:rPr lang="en-US" sz="3200" dirty="0">
                <a:solidFill>
                  <a:srgbClr val="1F4994"/>
                </a:solidFill>
                <a:latin typeface="Aptos Black"/>
                <a:ea typeface="+mn-lt"/>
                <a:cs typeface="+mn-lt"/>
              </a:rPr>
              <a:t>para el </a:t>
            </a:r>
            <a:r>
              <a:rPr lang="en-US" sz="3200" dirty="0">
                <a:solidFill>
                  <a:srgbClr val="004B8D"/>
                </a:solidFill>
                <a:latin typeface="Aptos Black"/>
                <a:ea typeface="+mn-lt"/>
                <a:cs typeface="+mn-lt"/>
              </a:rPr>
              <a:t>2024</a:t>
            </a:r>
            <a:endParaRPr lang="en-US" dirty="0">
              <a:ea typeface="+mn-lt"/>
              <a:cs typeface="+mn-lt"/>
            </a:endParaRP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34705" y="1632070"/>
            <a:ext cx="7604760" cy="494915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s-419" sz="2100" dirty="0">
                <a:latin typeface="Aptos Narrow"/>
              </a:rPr>
              <a:t>Implementar el </a:t>
            </a:r>
            <a:r>
              <a:rPr lang="es-419" sz="2100" u="sng" dirty="0">
                <a:latin typeface="Aptos Narrow"/>
                <a:hlinkClick r:id="rId3"/>
              </a:rPr>
              <a:t>Programa Piloto de Demostración Libre de Combustibles Fósiles</a:t>
            </a:r>
            <a:endParaRPr lang="es-419" sz="2100" dirty="0"/>
          </a:p>
          <a:p>
            <a:pPr>
              <a:lnSpc>
                <a:spcPct val="120000"/>
              </a:lnSpc>
            </a:pPr>
            <a:r>
              <a:rPr lang="es-419" sz="2100" dirty="0">
                <a:latin typeface="Aptos Narrow"/>
              </a:rPr>
              <a:t>Lanzar el Programa de Comunidades de Líderes Climáticos</a:t>
            </a:r>
            <a:endParaRPr lang="es-419" sz="2100" dirty="0"/>
          </a:p>
          <a:p>
            <a:pPr>
              <a:lnSpc>
                <a:spcPct val="120000"/>
              </a:lnSpc>
            </a:pPr>
            <a:r>
              <a:rPr lang="es-419" sz="2100" dirty="0">
                <a:latin typeface="Aptos Narrow"/>
              </a:rPr>
              <a:t>Gestionar las subvenciones federales para municipios y escuelas</a:t>
            </a:r>
            <a:endParaRPr lang="es-419" sz="2100" dirty="0"/>
          </a:p>
          <a:p>
            <a:pPr>
              <a:lnSpc>
                <a:spcPct val="120000"/>
              </a:lnSpc>
            </a:pPr>
            <a:r>
              <a:rPr lang="es-419" sz="2100" dirty="0">
                <a:latin typeface="Aptos Narrow"/>
              </a:rPr>
              <a:t>Apoyar los esfuerzos de los municipios para adoptar los códigos de construcción energéticamente especializados y flexibles</a:t>
            </a:r>
            <a:endParaRPr lang="es-419" sz="2100" dirty="0"/>
          </a:p>
          <a:p>
            <a:pPr>
              <a:lnSpc>
                <a:spcPct val="120000"/>
              </a:lnSpc>
            </a:pPr>
            <a:r>
              <a:rPr lang="es-419" sz="2100" dirty="0">
                <a:latin typeface="Aptos Narrow"/>
              </a:rPr>
              <a:t>Colaborar con </a:t>
            </a:r>
            <a:r>
              <a:rPr lang="es-419" sz="2100" dirty="0" err="1">
                <a:latin typeface="Aptos Narrow"/>
              </a:rPr>
              <a:t>MassCEC</a:t>
            </a:r>
            <a:r>
              <a:rPr lang="es-419" sz="2100" dirty="0">
                <a:latin typeface="Aptos Narrow"/>
              </a:rPr>
              <a:t> en la iniciativa de recarga en la vía pública</a:t>
            </a:r>
            <a:endParaRPr lang="es-419" sz="2100" dirty="0"/>
          </a:p>
          <a:p>
            <a:pPr>
              <a:lnSpc>
                <a:spcPct val="120000"/>
              </a:lnSpc>
            </a:pPr>
            <a:r>
              <a:rPr lang="es-419" sz="2100" dirty="0">
                <a:latin typeface="Aptos Narrow"/>
              </a:rPr>
              <a:t>Aplicación de las herramientas MEI para potenciar las herramientas del DOE de los EE.UU. con el fin de identificar las instalaciones de bajo rendimiento y priorizar las acciones de eficiencia energética y descarbonización</a:t>
            </a:r>
            <a:endParaRPr lang="es-419" sz="2100" dirty="0"/>
          </a:p>
          <a:p>
            <a:endParaRPr lang="en-US" sz="2000" dirty="0"/>
          </a:p>
          <a:p>
            <a:endParaRPr lang="en-US" sz="2000" dirty="0"/>
          </a:p>
          <a:p>
            <a:endParaRPr lang="en-US" sz="2000" dirty="0">
              <a:latin typeface="Aptos Narrow" panose="020B0004020202020204" pitchFamily="34" charset="0"/>
            </a:endParaRPr>
          </a:p>
          <a:p>
            <a:pPr lvl="1"/>
            <a:endParaRPr lang="en-US" sz="2000" dirty="0"/>
          </a:p>
        </p:txBody>
      </p:sp>
      <p:sp>
        <p:nvSpPr>
          <p:cNvPr id="5" name="Title 4">
            <a:extLst>
              <a:ext uri="{FF2B5EF4-FFF2-40B4-BE49-F238E27FC236}">
                <a16:creationId xmlns:a16="http://schemas.microsoft.com/office/drawing/2014/main" id="{93E9BBD8-B626-D3E3-9A40-7FE086C372F4}"/>
              </a:ext>
            </a:extLst>
          </p:cNvPr>
          <p:cNvSpPr>
            <a:spLocks noGrp="1"/>
          </p:cNvSpPr>
          <p:nvPr>
            <p:ph type="title"/>
          </p:nvPr>
        </p:nvSpPr>
        <p:spPr>
          <a:xfrm>
            <a:off x="1879600" y="200465"/>
            <a:ext cx="9702800" cy="762000"/>
          </a:xfrm>
        </p:spPr>
        <p:txBody>
          <a:bodyPr/>
          <a:lstStyle/>
          <a:p>
            <a:r>
              <a:rPr lang="es-419" dirty="0">
                <a:latin typeface="Aptos Black"/>
              </a:rPr>
              <a:t>Comunidades</a:t>
            </a:r>
            <a:r>
              <a:rPr lang="en-US" dirty="0">
                <a:latin typeface="Aptos Black"/>
              </a:rPr>
              <a:t> Verdes</a:t>
            </a:r>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s-419" dirty="0"/>
              <a:t>Liderar con el Ejemplo</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60568" y="1516868"/>
            <a:ext cx="6323112" cy="4966063"/>
          </a:xfrm>
        </p:spPr>
        <p:txBody>
          <a:bodyPr vert="horz" lIns="91440" tIns="45720" rIns="91440" bIns="45720" rtlCol="0" anchor="t">
            <a:noAutofit/>
          </a:bodyPr>
          <a:lstStyle/>
          <a:p>
            <a:pPr marL="0" indent="0">
              <a:buNone/>
            </a:pPr>
            <a:r>
              <a:rPr lang="es-ES" sz="2100" b="1" dirty="0"/>
              <a:t>Implementación de la </a:t>
            </a:r>
            <a:r>
              <a:rPr lang="es-ES" sz="2100" b="1" dirty="0">
                <a:hlinkClick r:id="rId3"/>
              </a:rPr>
              <a:t>Orden Ejecutiva 594</a:t>
            </a:r>
            <a:r>
              <a:rPr lang="es-ES" sz="2100" dirty="0"/>
              <a:t> </a:t>
            </a:r>
            <a:r>
              <a:rPr lang="es-ES" sz="2100" b="1" dirty="0"/>
              <a:t>de LBE</a:t>
            </a:r>
            <a:r>
              <a:rPr lang="es-ES" sz="2100" dirty="0"/>
              <a:t> </a:t>
            </a:r>
            <a:endParaRPr lang="es-ES" sz="2000" dirty="0"/>
          </a:p>
          <a:p>
            <a:pPr>
              <a:spcBef>
                <a:spcPts val="0"/>
              </a:spcBef>
            </a:pPr>
            <a:r>
              <a:rPr lang="es-ES" sz="2000" dirty="0"/>
              <a:t>Aplicar la utilización de la carga para apoyar la electrificación de flotas</a:t>
            </a:r>
          </a:p>
          <a:p>
            <a:pPr>
              <a:spcBef>
                <a:spcPts val="0"/>
              </a:spcBef>
            </a:pPr>
            <a:r>
              <a:rPr lang="es-ES" sz="2000" dirty="0"/>
              <a:t>Coordinar la planificación de la electrificación de la flota de vehículos estatales</a:t>
            </a:r>
          </a:p>
          <a:p>
            <a:pPr>
              <a:spcBef>
                <a:spcPts val="0"/>
              </a:spcBef>
            </a:pPr>
            <a:r>
              <a:rPr lang="es-ES" sz="2000" dirty="0"/>
              <a:t>Poner en marcha el requisito de emisiones cero para vehículos de carga mediana (entrada en vigor el 1º  de julio de 2024)</a:t>
            </a:r>
          </a:p>
          <a:p>
            <a:pPr>
              <a:spcBef>
                <a:spcPts val="0"/>
              </a:spcBef>
            </a:pPr>
            <a:r>
              <a:rPr lang="es-ES" sz="2000" dirty="0"/>
              <a:t>Apoyar la reducción continua del uso de combustibles fósiles en las instalaciones estatales mediante asistencia técnica y financiera</a:t>
            </a:r>
          </a:p>
          <a:p>
            <a:pPr>
              <a:spcBef>
                <a:spcPts val="0"/>
              </a:spcBef>
            </a:pPr>
            <a:r>
              <a:rPr lang="es-ES" sz="2000" dirty="0"/>
              <a:t>Implementar la Iniciativa </a:t>
            </a:r>
            <a:r>
              <a:rPr lang="es-ES" sz="2000" dirty="0" err="1"/>
              <a:t>Buy</a:t>
            </a:r>
            <a:r>
              <a:rPr lang="es-ES" sz="2000" dirty="0"/>
              <a:t> </a:t>
            </a:r>
            <a:r>
              <a:rPr lang="es-ES" sz="2000" dirty="0" err="1"/>
              <a:t>Clean</a:t>
            </a:r>
            <a:r>
              <a:rPr lang="es-ES" sz="2000" dirty="0"/>
              <a:t> para reducir el carbono emitido en los proyectos de construcción  estatal</a:t>
            </a:r>
          </a:p>
          <a:p>
            <a:pPr>
              <a:spcBef>
                <a:spcPts val="0"/>
              </a:spcBef>
            </a:pPr>
            <a:r>
              <a:rPr lang="es-ES" sz="2000" dirty="0"/>
              <a:t>Facilitar el proceso para que los proyectos públicos aprovechen los créditos de los impuestos federales a las energías limpias</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164581" y="971366"/>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Objetivos</a:t>
            </a:r>
            <a:r>
              <a:rPr lang="en-US" sz="3200" dirty="0">
                <a:solidFill>
                  <a:srgbClr val="004B8D"/>
                </a:solidFill>
                <a:latin typeface="Aptos Black" panose="020B0004020202020204" pitchFamily="34" charset="0"/>
              </a:rPr>
              <a:t>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422998" y="1536906"/>
            <a:ext cx="5637319" cy="49660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100" b="1" dirty="0">
                <a:latin typeface="Aptos Narrow"/>
              </a:rPr>
              <a:t>Programa de Reembolsos MOR-EV</a:t>
            </a:r>
          </a:p>
          <a:p>
            <a:r>
              <a:rPr lang="es-ES" sz="2000" dirty="0">
                <a:latin typeface="Aptos Narrow"/>
              </a:rPr>
              <a:t>Reforzar el acceso de vehículos eléctricos (VE) a los residentes con ingresos limitados</a:t>
            </a:r>
          </a:p>
          <a:p>
            <a:r>
              <a:rPr lang="es-ES" sz="2000" dirty="0">
                <a:latin typeface="Aptos Narrow"/>
              </a:rPr>
              <a:t>Avanzar en la electrificación de los vehículos de carga mediana y pesada</a:t>
            </a:r>
          </a:p>
          <a:p>
            <a:pPr lvl="1"/>
            <a:r>
              <a:rPr lang="es-ES" sz="2000" dirty="0">
                <a:latin typeface="Aptos Narrow"/>
              </a:rPr>
              <a:t>Énfasis en las pequeñas empresas y las    comunidades de justicia medioambiental</a:t>
            </a:r>
            <a:endParaRPr lang="en-US" sz="2000" dirty="0">
              <a:latin typeface="Aptos Narrow"/>
            </a:endParaRP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879600" y="200465"/>
            <a:ext cx="9702800" cy="762000"/>
          </a:xfrm>
        </p:spPr>
        <p:txBody>
          <a:bodyPr>
            <a:normAutofit/>
          </a:bodyPr>
          <a:lstStyle/>
          <a:p>
            <a:r>
              <a:rPr lang="es-419" dirty="0"/>
              <a:t>Liderar con el Ejemplo</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316494"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en-US" b="1" u="sng" dirty="0" err="1">
                <a:latin typeface="Aptos Narrow"/>
              </a:rPr>
              <a:t>Oportunidades</a:t>
            </a:r>
            <a:r>
              <a:rPr lang="en-US" b="1" u="sng" dirty="0">
                <a:latin typeface="Aptos Narrow"/>
              </a:rPr>
              <a:t> de Participación Pública</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Otoño - Apertura de las solicitudes de premios LBE para organismos estatales, ciudades universitarias </a:t>
            </a:r>
            <a:r>
              <a:rPr lang="es-ES" dirty="0">
                <a:latin typeface="Aptos Narrow" panose="020B0004020202020204" pitchFamily="34" charset="0"/>
              </a:rPr>
              <a:t>y particulares </a:t>
            </a:r>
          </a:p>
          <a:p>
            <a:pPr marL="285750" indent="-285750">
              <a:buFont typeface="Arial" panose="020B0604020202020204" pitchFamily="34" charset="0"/>
              <a:buChar char="•"/>
            </a:pPr>
            <a:r>
              <a:rPr lang="es-ES" dirty="0">
                <a:latin typeface="Aptos Narrow" panose="020B0004020202020204" pitchFamily="34" charset="0"/>
              </a:rPr>
              <a:t>Septiembre - Publicación del informe MOR-EV para la legislatura</a:t>
            </a:r>
            <a:endParaRPr lang="en-US"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76912" y="1122851"/>
            <a:ext cx="4316495" cy="3271727"/>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es-419" sz="1700" b="1" u="sng" dirty="0">
                <a:solidFill>
                  <a:schemeClr val="tx1"/>
                </a:solidFill>
                <a:latin typeface="Aptos Narrow" panose="020B0004020202020204" pitchFamily="34" charset="0"/>
              </a:rPr>
              <a:t>Plazos </a:t>
            </a:r>
            <a:r>
              <a:rPr lang="en-US" sz="1700" b="1" u="sng" dirty="0">
                <a:solidFill>
                  <a:schemeClr val="tx1"/>
                </a:solidFill>
                <a:latin typeface="Aptos Narrow" panose="020B0004020202020204" pitchFamily="34" charset="0"/>
              </a:rPr>
              <a:t>2024</a:t>
            </a:r>
          </a:p>
          <a:p>
            <a:pPr marL="285750" indent="-285750">
              <a:buFont typeface="Arial" panose="020B0604020202020204" pitchFamily="34" charset="0"/>
              <a:buChar char="•"/>
            </a:pPr>
            <a:r>
              <a:rPr lang="es-ES" sz="1700" dirty="0">
                <a:solidFill>
                  <a:schemeClr val="tx1"/>
                </a:solidFill>
                <a:latin typeface="Aptos Narrow" panose="020B0004020202020204" pitchFamily="34" charset="0"/>
              </a:rPr>
              <a:t>Primavera - Lanzamiento de subvenciones estatales para la recarga de flotas y la descarbonización; presentación de la solicitud CPRG a la EPA de los EE.UU.</a:t>
            </a:r>
          </a:p>
          <a:p>
            <a:pPr marL="285750" indent="-285750">
              <a:buFont typeface="Arial" panose="020B0604020202020204" pitchFamily="34" charset="0"/>
              <a:buChar char="•"/>
            </a:pPr>
            <a:r>
              <a:rPr lang="es-ES" sz="1700" dirty="0">
                <a:solidFill>
                  <a:schemeClr val="tx1"/>
                </a:solidFill>
                <a:latin typeface="Aptos Narrow" panose="020B0004020202020204" pitchFamily="34" charset="0"/>
              </a:rPr>
              <a:t>Verano - Lanzamiento de la subvención solar + descarbonización; convocatoria del grupo interinstitucional </a:t>
            </a:r>
            <a:r>
              <a:rPr lang="es-ES" sz="1700" dirty="0" err="1">
                <a:solidFill>
                  <a:schemeClr val="tx1"/>
                </a:solidFill>
                <a:latin typeface="Aptos Narrow" panose="020B0004020202020204" pitchFamily="34" charset="0"/>
              </a:rPr>
              <a:t>Buy</a:t>
            </a:r>
            <a:r>
              <a:rPr lang="es-ES" sz="1700" dirty="0">
                <a:solidFill>
                  <a:schemeClr val="tx1"/>
                </a:solidFill>
                <a:latin typeface="Aptos Narrow" panose="020B0004020202020204" pitchFamily="34" charset="0"/>
              </a:rPr>
              <a:t> </a:t>
            </a:r>
            <a:r>
              <a:rPr lang="es-ES" sz="1700" dirty="0" err="1">
                <a:solidFill>
                  <a:schemeClr val="tx1"/>
                </a:solidFill>
                <a:latin typeface="Aptos Narrow" panose="020B0004020202020204" pitchFamily="34" charset="0"/>
              </a:rPr>
              <a:t>Clean</a:t>
            </a:r>
            <a:endParaRPr lang="es-ES" sz="1700" dirty="0">
              <a:solidFill>
                <a:schemeClr val="tx1"/>
              </a:solidFill>
              <a:latin typeface="Aptos Narrow" panose="020B0004020202020204" pitchFamily="34" charset="0"/>
            </a:endParaRPr>
          </a:p>
          <a:p>
            <a:pPr marL="285750" indent="-285750">
              <a:buFont typeface="Arial" panose="020B0604020202020204" pitchFamily="34" charset="0"/>
              <a:buChar char="•"/>
            </a:pPr>
            <a:r>
              <a:rPr lang="es-ES" sz="1700" dirty="0">
                <a:solidFill>
                  <a:schemeClr val="tx1"/>
                </a:solidFill>
                <a:latin typeface="Aptos Narrow" panose="020B0004020202020204" pitchFamily="34" charset="0"/>
              </a:rPr>
              <a:t>Otoño - Inicio del programa de electrificación MD/HD (si se conceden los </a:t>
            </a:r>
            <a:r>
              <a:rPr lang="es-ES" sz="1700" dirty="0">
                <a:latin typeface="Aptos Narrow" panose="020B0004020202020204" pitchFamily="34" charset="0"/>
              </a:rPr>
              <a:t>fondos CPRG)</a:t>
            </a:r>
          </a:p>
          <a:p>
            <a:pPr marL="285750" indent="-285750">
              <a:buFont typeface="Arial" panose="020B0604020202020204" pitchFamily="34" charset="0"/>
              <a:buChar char="•"/>
            </a:pPr>
            <a:r>
              <a:rPr lang="es-ES" sz="1700" dirty="0">
                <a:latin typeface="Aptos Narrow" panose="020B0004020202020204" pitchFamily="34" charset="0"/>
              </a:rPr>
              <a:t>Invierno - Celebración de los premios anuales Liderar con el Ejemplo</a:t>
            </a:r>
            <a:endParaRPr lang="en-US" sz="1700" dirty="0">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365606" y="927313"/>
            <a:ext cx="5309514" cy="523220"/>
          </a:xfrm>
          <a:prstGeom prst="rect">
            <a:avLst/>
          </a:prstGeom>
          <a:noFill/>
        </p:spPr>
        <p:txBody>
          <a:bodyPr wrap="square">
            <a:spAutoFit/>
          </a:bodyPr>
          <a:lstStyle/>
          <a:p>
            <a:pPr algn="ctr"/>
            <a:r>
              <a:rPr lang="es-419" sz="2800" dirty="0">
                <a:solidFill>
                  <a:srgbClr val="004B8D"/>
                </a:solidFill>
                <a:latin typeface="Aptos Black" panose="020B0004020202020204" pitchFamily="34" charset="0"/>
              </a:rPr>
              <a:t>Proyectos</a:t>
            </a:r>
            <a:r>
              <a:rPr lang="en-US" sz="2800" dirty="0">
                <a:solidFill>
                  <a:srgbClr val="004B8D"/>
                </a:solidFill>
                <a:latin typeface="Aptos Black" panose="020B0004020202020204" pitchFamily="34" charset="0"/>
              </a:rPr>
              <a:t> Clave </a:t>
            </a:r>
            <a:r>
              <a:rPr lang="en-US" sz="2800" dirty="0">
                <a:solidFill>
                  <a:srgbClr val="1F4994"/>
                </a:solidFill>
                <a:latin typeface="Aptos Black" panose="020B0004020202020204" pitchFamily="34" charset="0"/>
              </a:rPr>
              <a:t>para el </a:t>
            </a:r>
            <a:r>
              <a:rPr lang="en-US" sz="2800" dirty="0">
                <a:solidFill>
                  <a:srgbClr val="004B8D"/>
                </a:solidFill>
                <a:latin typeface="Aptos Black" panose="020B0004020202020204" pitchFamily="34" charset="0"/>
              </a:rPr>
              <a:t>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2" y="1369797"/>
            <a:ext cx="7619527" cy="501265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b="1" dirty="0">
                <a:latin typeface="Aptos Narrow"/>
              </a:rPr>
              <a:t> </a:t>
            </a:r>
            <a:r>
              <a:rPr lang="es-ES" sz="1500" b="1" dirty="0"/>
              <a:t> Implementación de</a:t>
            </a:r>
            <a:r>
              <a:rPr lang="es-ES" sz="1500" dirty="0"/>
              <a:t> </a:t>
            </a:r>
            <a:r>
              <a:rPr lang="en-US" sz="1500" b="1" dirty="0">
                <a:latin typeface="Aptos Narrow"/>
              </a:rPr>
              <a:t>LBE EO 594 </a:t>
            </a:r>
            <a:endParaRPr lang="en-US" sz="1500" b="1" dirty="0">
              <a:latin typeface="Aptos Narrow" panose="020B0004020202020204" pitchFamily="34" charset="0"/>
            </a:endParaRPr>
          </a:p>
          <a:p>
            <a:r>
              <a:rPr lang="es-ES" sz="1600" dirty="0">
                <a:latin typeface="Aptos Narrow"/>
              </a:rPr>
              <a:t>Lanzamiento de un programa de subvenciones multimillonarias para la recarga de vehículos eléctricos en flotas estatales. </a:t>
            </a:r>
          </a:p>
          <a:p>
            <a:r>
              <a:rPr lang="es-ES" sz="1600" dirty="0">
                <a:latin typeface="Aptos Narrow"/>
              </a:rPr>
              <a:t>Lanzamiento de programas de subvenciones para la descarbonización de edificios y la energía solar in situ</a:t>
            </a:r>
          </a:p>
          <a:p>
            <a:r>
              <a:rPr lang="es-ES" sz="1600" dirty="0">
                <a:latin typeface="Aptos Narrow"/>
              </a:rPr>
              <a:t>Desarrollar los planes de transición de la flota de vehículos eléctricos y el programa de recarga de vehículos eléctricos a domicilio</a:t>
            </a:r>
          </a:p>
          <a:p>
            <a:r>
              <a:rPr lang="es-ES" sz="1600" dirty="0">
                <a:latin typeface="Aptos Narrow"/>
              </a:rPr>
              <a:t>Seguimiento y ampliación de la iniciativa </a:t>
            </a:r>
            <a:r>
              <a:rPr lang="es-ES" sz="1600" dirty="0" err="1">
                <a:latin typeface="Aptos Narrow"/>
              </a:rPr>
              <a:t>Buy</a:t>
            </a:r>
            <a:r>
              <a:rPr lang="es-ES" sz="1600" dirty="0">
                <a:latin typeface="Aptos Narrow"/>
              </a:rPr>
              <a:t> </a:t>
            </a:r>
            <a:r>
              <a:rPr lang="es-ES" sz="1600" dirty="0" err="1">
                <a:latin typeface="Aptos Narrow"/>
              </a:rPr>
              <a:t>Clean</a:t>
            </a:r>
            <a:r>
              <a:rPr lang="es-ES" sz="1600" dirty="0">
                <a:latin typeface="Aptos Narrow"/>
              </a:rPr>
              <a:t> para la construcción estatal</a:t>
            </a:r>
          </a:p>
          <a:p>
            <a:r>
              <a:rPr lang="es-ES" sz="1600" dirty="0">
                <a:latin typeface="Aptos Narrow"/>
              </a:rPr>
              <a:t>Seguimiento y publicación de los datos de la cartera estatal de energía/emisiones disponibles públicamente</a:t>
            </a:r>
          </a:p>
          <a:p>
            <a:pPr marL="0" indent="0">
              <a:buNone/>
            </a:pPr>
            <a:r>
              <a:rPr lang="es-ES" sz="1500" b="1" dirty="0">
                <a:latin typeface="Aptos Narrow"/>
              </a:rPr>
              <a:t>Programa MOR-EV</a:t>
            </a:r>
          </a:p>
          <a:p>
            <a:r>
              <a:rPr lang="es-ES" sz="1600" dirty="0">
                <a:latin typeface="Aptos Narrow"/>
              </a:rPr>
              <a:t>Desarrollar la incorporación de programas multianuales + previsiones de adopción de vehículos eléctricos y trabajar en identificar opciones de financiación </a:t>
            </a:r>
          </a:p>
          <a:p>
            <a:r>
              <a:rPr lang="es-ES" sz="1600" dirty="0">
                <a:latin typeface="Aptos Narrow"/>
              </a:rPr>
              <a:t>Ampliar las estrategias de divulgación con organizaciones comunitarias para promover el acceso a los vehículos eléctricos para las comunidades desfavorecidas y de escasos recursos además de las poblaciones prioritarias </a:t>
            </a:r>
          </a:p>
          <a:p>
            <a:r>
              <a:rPr lang="es-ES" sz="1600" dirty="0">
                <a:latin typeface="Aptos Narrow"/>
              </a:rPr>
              <a:t>Presentar una propuesta de subvención para la reducción de la contaminación climática (CPRG, por sus siglas en inglés) de la Agencia de Protección del Medio Ambiente de los Estados Unidos (EPA, por sus siglas en inglés) para electrificar los vehículos de carga mediana y pesada (MD/HD) en todo el estado </a:t>
            </a:r>
            <a:endParaRPr lang="en-US" sz="1600" dirty="0"/>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879600" y="228600"/>
            <a:ext cx="10312400" cy="762000"/>
          </a:xfrm>
        </p:spPr>
        <p:txBody>
          <a:bodyPr>
            <a:normAutofit/>
          </a:bodyPr>
          <a:lstStyle/>
          <a:p>
            <a:r>
              <a:rPr lang="es-419" dirty="0"/>
              <a:t>Energía</a:t>
            </a:r>
            <a:r>
              <a:rPr lang="en-US" dirty="0"/>
              <a:t> </a:t>
            </a:r>
            <a:r>
              <a:rPr lang="es-419" dirty="0"/>
              <a:t>Renovable</a:t>
            </a:r>
            <a:r>
              <a:rPr lang="en-US" dirty="0"/>
              <a:t> y Alternativa</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481295" y="1922996"/>
            <a:ext cx="11014841" cy="4263250"/>
          </a:xfrm>
        </p:spPr>
        <p:txBody>
          <a:bodyPr>
            <a:normAutofit/>
          </a:bodyPr>
          <a:lstStyle/>
          <a:p>
            <a:r>
              <a:rPr lang="es-ES" dirty="0">
                <a:latin typeface="Aptos Narrow" panose="020B0004020202020204" pitchFamily="34" charset="0"/>
              </a:rPr>
              <a:t>Revisar y mejorar los programas de incentivos existentes para:</a:t>
            </a:r>
            <a:endParaRPr lang="en-US" dirty="0">
              <a:latin typeface="Aptos Narrow" panose="020B0004020202020204" pitchFamily="34" charset="0"/>
            </a:endParaRPr>
          </a:p>
          <a:p>
            <a:pPr lvl="1"/>
            <a:r>
              <a:rPr lang="es-ES" dirty="0"/>
              <a:t>Gestionar responsablemente los fondos de los contribuyentes</a:t>
            </a:r>
          </a:p>
          <a:p>
            <a:pPr lvl="1"/>
            <a:r>
              <a:rPr lang="es-ES" dirty="0"/>
              <a:t>Garantizar una amplia participación de clientes de ingresos bajos y moderados y de beneficios equitativos</a:t>
            </a:r>
          </a:p>
          <a:p>
            <a:pPr lvl="1"/>
            <a:r>
              <a:rPr lang="es-ES" dirty="0"/>
              <a:t>Agilizar los requisitos del programa y los procesos de solicitud</a:t>
            </a:r>
          </a:p>
          <a:p>
            <a:pPr lvl="1"/>
            <a:r>
              <a:rPr lang="es-ES" dirty="0"/>
              <a:t>Proporcionar flujos de ingresos seguros a los promotores de proyectos</a:t>
            </a:r>
          </a:p>
          <a:p>
            <a:r>
              <a:rPr lang="es-ES" dirty="0"/>
              <a:t>Desarrollar nuevos programas de incentivos para facilitar el despliegue de energías renovables en zonas clave </a:t>
            </a:r>
            <a:endParaRPr lang="en-US" dirty="0">
              <a:latin typeface="Aptos Narrow" panose="020B0004020202020204" pitchFamily="34" charset="0"/>
            </a:endParaRPr>
          </a:p>
          <a:p>
            <a:pPr lvl="1"/>
            <a:endParaRPr lang="en-US" dirty="0">
              <a:latin typeface="Aptos Narrow" panose="020B0004020202020204" pitchFamily="34" charset="0"/>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543801" y="1146207"/>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Logros</a:t>
            </a:r>
            <a:r>
              <a:rPr lang="en-US" sz="3200" dirty="0">
                <a:solidFill>
                  <a:srgbClr val="004B8D"/>
                </a:solidFill>
                <a:latin typeface="Aptos Black" panose="020B0004020202020204" pitchFamily="34" charset="0"/>
              </a:rPr>
              <a:t> para el 2024</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s-419" dirty="0"/>
              <a:t>Energía</a:t>
            </a:r>
            <a:r>
              <a:rPr lang="en-US" dirty="0"/>
              <a:t> </a:t>
            </a:r>
            <a:r>
              <a:rPr lang="es-419" dirty="0"/>
              <a:t>Renovable</a:t>
            </a:r>
            <a:r>
              <a:rPr lang="en-US" dirty="0"/>
              <a:t> y Alternativa</a:t>
            </a:r>
          </a:p>
        </p:txBody>
      </p:sp>
      <p:sp>
        <p:nvSpPr>
          <p:cNvPr id="6" name="Rectangle 5">
            <a:extLst>
              <a:ext uri="{FF2B5EF4-FFF2-40B4-BE49-F238E27FC236}">
                <a16:creationId xmlns:a16="http://schemas.microsoft.com/office/drawing/2014/main" id="{1F5A9687-C404-60C5-8FA9-85B5E4C407EF}"/>
              </a:ext>
            </a:extLst>
          </p:cNvPr>
          <p:cNvSpPr/>
          <p:nvPr/>
        </p:nvSpPr>
        <p:spPr>
          <a:xfrm>
            <a:off x="7328848" y="3861774"/>
            <a:ext cx="4489772" cy="2867841"/>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es-419" b="1" u="sng" dirty="0">
                <a:latin typeface="Aptos Narrow"/>
              </a:rPr>
              <a:t>Oportunidades </a:t>
            </a:r>
            <a:r>
              <a:rPr lang="en-US" b="1" u="sng" dirty="0">
                <a:latin typeface="Aptos Narrow"/>
              </a:rPr>
              <a:t>de </a:t>
            </a:r>
            <a:r>
              <a:rPr lang="en-US" b="1" u="sng" dirty="0" err="1">
                <a:latin typeface="Aptos Narrow"/>
              </a:rPr>
              <a:t>Participación</a:t>
            </a:r>
            <a:r>
              <a:rPr lang="en-US" b="1" u="sng" dirty="0">
                <a:latin typeface="Aptos Narrow"/>
              </a:rPr>
              <a:t> </a:t>
            </a:r>
            <a:r>
              <a:rPr lang="en-US" b="1" u="sng" dirty="0" err="1">
                <a:latin typeface="Aptos Narrow"/>
              </a:rPr>
              <a:t>Pública</a:t>
            </a:r>
            <a:endParaRPr lang="en-US" b="1" u="sng" dirty="0">
              <a:latin typeface="Aptos Narrow"/>
            </a:endParaRPr>
          </a:p>
          <a:p>
            <a:pPr marL="285750" indent="-285750">
              <a:buFont typeface="Arial" panose="020B0604020202020204" pitchFamily="34" charset="0"/>
              <a:buChar char="•"/>
            </a:pPr>
            <a:r>
              <a:rPr lang="es-ES" sz="1700" dirty="0">
                <a:latin typeface="Aptos Narrow" panose="020B0004020202020204" pitchFamily="34" charset="0"/>
              </a:rPr>
              <a:t>Primavera - Periodo de comentarios de la revisión de CPS por las partes interesadas</a:t>
            </a:r>
          </a:p>
          <a:p>
            <a:pPr marL="285750" indent="-285750">
              <a:buFont typeface="Arial" panose="020B0604020202020204" pitchFamily="34" charset="0"/>
              <a:buChar char="•"/>
            </a:pPr>
            <a:r>
              <a:rPr lang="es-ES" sz="1700" dirty="0">
                <a:latin typeface="Aptos Narrow" panose="020B0004020202020204" pitchFamily="34" charset="0"/>
              </a:rPr>
              <a:t>Verano - Periodo de comentarios públicos de la Propuesta Preliminar SMART</a:t>
            </a:r>
          </a:p>
          <a:p>
            <a:pPr marL="285750" indent="-285750">
              <a:buFont typeface="Arial" panose="020B0604020202020204" pitchFamily="34" charset="0"/>
              <a:buChar char="•"/>
            </a:pPr>
            <a:r>
              <a:rPr lang="es-ES" sz="1700" dirty="0">
                <a:latin typeface="Aptos Narrow" panose="020B0004020202020204" pitchFamily="34" charset="0"/>
              </a:rPr>
              <a:t>Verano - Periodo de comentarios públicos de la Propuesta Preliminar de Subvenciones para el Almacenamiento de Energía</a:t>
            </a:r>
            <a:endParaRPr lang="en-US" sz="1700"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328847" y="1228506"/>
            <a:ext cx="4489771"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es-419" b="1" u="sng" dirty="0">
                <a:solidFill>
                  <a:schemeClr val="tx1"/>
                </a:solidFill>
                <a:latin typeface="Aptos Narrow" panose="020B0004020202020204" pitchFamily="34" charset="0"/>
              </a:rPr>
              <a:t>Plazos</a:t>
            </a:r>
            <a:r>
              <a:rPr lang="en-US" b="1" u="sng" dirty="0">
                <a:solidFill>
                  <a:schemeClr val="tx1"/>
                </a:solidFill>
                <a:latin typeface="Aptos Narrow" panose="020B0004020202020204" pitchFamily="34" charset="0"/>
              </a:rPr>
              <a:t> </a:t>
            </a:r>
            <a:r>
              <a:rPr lang="en-US" b="1" u="sng" dirty="0">
                <a:latin typeface="Aptos Narrow" panose="020B0004020202020204" pitchFamily="34" charset="0"/>
              </a:rPr>
              <a:t>2024</a:t>
            </a:r>
          </a:p>
          <a:p>
            <a:pPr marL="285750" indent="-285750">
              <a:buFont typeface="Arial" panose="020B0604020202020204" pitchFamily="34" charset="0"/>
              <a:buChar char="•"/>
            </a:pPr>
            <a:r>
              <a:rPr lang="es-ES" sz="1700" dirty="0">
                <a:latin typeface="Aptos Narrow" panose="020B0004020202020204" pitchFamily="34" charset="0"/>
              </a:rPr>
              <a:t>Primavera - Presentación de los premios Solar for </a:t>
            </a:r>
            <a:r>
              <a:rPr lang="es-ES" sz="1700" dirty="0" err="1">
                <a:latin typeface="Aptos Narrow" panose="020B0004020202020204" pitchFamily="34" charset="0"/>
              </a:rPr>
              <a:t>All</a:t>
            </a:r>
            <a:r>
              <a:rPr lang="es-ES" sz="1700" dirty="0">
                <a:latin typeface="Aptos Narrow" panose="020B0004020202020204" pitchFamily="34" charset="0"/>
              </a:rPr>
              <a:t> </a:t>
            </a:r>
          </a:p>
          <a:p>
            <a:pPr marL="285750" indent="-285750">
              <a:buFont typeface="Arial" panose="020B0604020202020204" pitchFamily="34" charset="0"/>
              <a:buChar char="•"/>
            </a:pPr>
            <a:r>
              <a:rPr lang="es-ES" sz="1700" dirty="0">
                <a:latin typeface="Aptos Narrow" panose="020B0004020202020204" pitchFamily="34" charset="0"/>
              </a:rPr>
              <a:t>Verano - Propuesta preliminar SMART</a:t>
            </a:r>
          </a:p>
          <a:p>
            <a:pPr marL="285750" indent="-285750">
              <a:buFont typeface="Arial" panose="020B0604020202020204" pitchFamily="34" charset="0"/>
              <a:buChar char="•"/>
            </a:pPr>
            <a:r>
              <a:rPr lang="es-ES" sz="1700" dirty="0">
                <a:latin typeface="Aptos Narrow" panose="020B0004020202020204" pitchFamily="34" charset="0"/>
              </a:rPr>
              <a:t>Verano - Propuesta Preliminar del Programa de Subvenciones para el Almacenamiento de Energía</a:t>
            </a:r>
          </a:p>
          <a:p>
            <a:pPr marL="285750" indent="-285750">
              <a:buFont typeface="Arial" panose="020B0604020202020204" pitchFamily="34" charset="0"/>
              <a:buChar char="•"/>
            </a:pPr>
            <a:r>
              <a:rPr lang="es-ES" sz="1700" dirty="0">
                <a:latin typeface="Aptos Narrow" panose="020B0004020202020204" pitchFamily="34" charset="0"/>
              </a:rPr>
              <a:t>Otoño: Apertura de las solicitudes para el LISSP</a:t>
            </a:r>
            <a:endParaRPr lang="en-US" sz="1700" dirty="0">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078172" y="1132551"/>
            <a:ext cx="5916987" cy="584775"/>
          </a:xfrm>
          <a:prstGeom prst="rect">
            <a:avLst/>
          </a:prstGeom>
          <a:noFill/>
        </p:spPr>
        <p:txBody>
          <a:bodyPr wrap="square">
            <a:spAutoFit/>
          </a:bodyPr>
          <a:lstStyle/>
          <a:p>
            <a:pPr algn="ctr"/>
            <a:r>
              <a:rPr lang="en-US" sz="3200" dirty="0">
                <a:solidFill>
                  <a:srgbClr val="004B8D"/>
                </a:solidFill>
                <a:latin typeface="Aptos Black" panose="020B0004020202020204" pitchFamily="34" charset="0"/>
              </a:rPr>
              <a:t>Proyectos Clave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6" y="1717326"/>
            <a:ext cx="6951421" cy="434711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dirty="0">
                <a:solidFill>
                  <a:srgbClr val="0000FF"/>
                </a:solidFill>
                <a:hlinkClick r:id="rId3">
                  <a:extLst>
                    <a:ext uri="{A12FA001-AC4F-418D-AE19-62706E023703}">
                      <ahyp:hlinkClr xmlns:ahyp="http://schemas.microsoft.com/office/drawing/2018/hyperlinkcolor" val="tx"/>
                    </a:ext>
                  </a:extLst>
                </a:hlinkClick>
              </a:rPr>
              <a:t>Revisión del Programa Solar Massachusetts </a:t>
            </a:r>
            <a:r>
              <a:rPr lang="es-ES" dirty="0" err="1">
                <a:solidFill>
                  <a:srgbClr val="0000FF"/>
                </a:solidFill>
                <a:hlinkClick r:id="rId3">
                  <a:extLst>
                    <a:ext uri="{A12FA001-AC4F-418D-AE19-62706E023703}">
                      <ahyp:hlinkClr xmlns:ahyp="http://schemas.microsoft.com/office/drawing/2018/hyperlinkcolor" val="tx"/>
                    </a:ext>
                  </a:extLst>
                </a:hlinkClick>
              </a:rPr>
              <a:t>Renewable</a:t>
            </a:r>
            <a:r>
              <a:rPr lang="es-ES" dirty="0">
                <a:solidFill>
                  <a:srgbClr val="0000FF"/>
                </a:solidFill>
                <a:hlinkClick r:id="rId3">
                  <a:extLst>
                    <a:ext uri="{A12FA001-AC4F-418D-AE19-62706E023703}">
                      <ahyp:hlinkClr xmlns:ahyp="http://schemas.microsoft.com/office/drawing/2018/hyperlinkcolor" val="tx"/>
                    </a:ext>
                  </a:extLst>
                </a:hlinkClick>
              </a:rPr>
              <a:t> Target (SMART) y Propuesta Preliminar   </a:t>
            </a:r>
          </a:p>
          <a:p>
            <a:r>
              <a:rPr lang="es-ES" dirty="0">
                <a:solidFill>
                  <a:srgbClr val="0000FF"/>
                </a:solidFill>
                <a:hlinkClick r:id="rId3">
                  <a:extLst>
                    <a:ext uri="{A12FA001-AC4F-418D-AE19-62706E023703}">
                      <ahyp:hlinkClr xmlns:ahyp="http://schemas.microsoft.com/office/drawing/2018/hyperlinkcolor" val="tx"/>
                    </a:ext>
                  </a:extLst>
                </a:hlinkClick>
              </a:rPr>
              <a:t>Programa </a:t>
            </a:r>
            <a:r>
              <a:rPr lang="es-ES" dirty="0">
                <a:solidFill>
                  <a:srgbClr val="3333FF"/>
                </a:solidFill>
                <a:hlinkClick r:id="rId3">
                  <a:extLst>
                    <a:ext uri="{A12FA001-AC4F-418D-AE19-62706E023703}">
                      <ahyp:hlinkClr xmlns:ahyp="http://schemas.microsoft.com/office/drawing/2018/hyperlinkcolor" val="tx"/>
                    </a:ext>
                  </a:extLst>
                </a:hlinkClick>
              </a:rPr>
              <a:t>para Servicios Solares para Personas de Escasos Recursos (LISSP)</a:t>
            </a:r>
            <a:endParaRPr lang="es-ES" dirty="0">
              <a:solidFill>
                <a:srgbClr val="3333FF"/>
              </a:solidFill>
            </a:endParaRPr>
          </a:p>
          <a:p>
            <a:r>
              <a:rPr lang="es-ES" dirty="0">
                <a:hlinkClick r:id="rId4"/>
              </a:rPr>
              <a:t>Solar </a:t>
            </a:r>
            <a:r>
              <a:rPr lang="es-ES" dirty="0" err="1">
                <a:hlinkClick r:id="rId4"/>
              </a:rPr>
              <a:t>for</a:t>
            </a:r>
            <a:r>
              <a:rPr lang="es-ES" dirty="0">
                <a:hlinkClick r:id="rId4"/>
              </a:rPr>
              <a:t> </a:t>
            </a:r>
            <a:r>
              <a:rPr lang="es-ES" dirty="0" err="1">
                <a:hlinkClick r:id="rId4"/>
              </a:rPr>
              <a:t>All</a:t>
            </a:r>
            <a:r>
              <a:rPr lang="es-ES" dirty="0">
                <a:hlinkClick r:id="rId4"/>
              </a:rPr>
              <a:t> (</a:t>
            </a:r>
            <a:r>
              <a:rPr lang="es-ES" dirty="0">
                <a:solidFill>
                  <a:srgbClr val="FF0000"/>
                </a:solidFill>
                <a:hlinkClick r:id="rId4"/>
              </a:rPr>
              <a:t>Aplicación Solar para Todos)</a:t>
            </a:r>
            <a:r>
              <a:rPr lang="es-ES" dirty="0">
                <a:hlinkClick r:id="rId4"/>
              </a:rPr>
              <a:t> </a:t>
            </a:r>
            <a:r>
              <a:rPr lang="es-ES" sz="1900" dirty="0"/>
              <a:t>(pendiente de adjudicación por la EPA)</a:t>
            </a:r>
          </a:p>
          <a:p>
            <a:r>
              <a:rPr lang="es-ES" dirty="0"/>
              <a:t>Revisión del Estándar de Energía Pico Limpia (CPS, por sus siglas en inglés) </a:t>
            </a:r>
          </a:p>
          <a:p>
            <a:r>
              <a:rPr lang="es-ES" dirty="0">
                <a:hlinkClick r:id="rId5"/>
              </a:rPr>
              <a:t>Programa de Subvenciones para el Almacenamiento de Energía </a:t>
            </a:r>
            <a:endParaRPr lang="es-ES" dirty="0"/>
          </a:p>
          <a:p>
            <a:r>
              <a:rPr lang="es-ES" dirty="0"/>
              <a:t>Desarrollo del Portal del Estándar del Portafolio de Energías Renovables (RPS, por sus siglas en inglés) </a:t>
            </a:r>
          </a:p>
          <a:p>
            <a:r>
              <a:rPr lang="es-ES" dirty="0"/>
              <a:t>Mapa de Ruta del Hidrógeno en Massachusetts </a:t>
            </a:r>
            <a:endParaRPr lang="en-US" dirty="0"/>
          </a:p>
          <a:p>
            <a:pPr lvl="1"/>
            <a:endParaRPr lang="en-US" dirty="0"/>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s-419" dirty="0"/>
              <a:t>Eficiencia Energética</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194673"/>
          </a:xfrm>
        </p:spPr>
        <p:txBody>
          <a:bodyPr vert="horz" lIns="91440" tIns="45720" rIns="91440" bIns="45720" rtlCol="0" anchor="t">
            <a:normAutofit fontScale="92500" lnSpcReduction="10000"/>
          </a:bodyPr>
          <a:lstStyle/>
          <a:p>
            <a:r>
              <a:rPr lang="es-ES" dirty="0">
                <a:latin typeface="Aptos Narrow"/>
              </a:rPr>
              <a:t>Apoyar y fomentar el suministro equitativo de las inversiones para la eficiencia energética y descarbonización para promover los objetivos climáticos del estado. </a:t>
            </a:r>
          </a:p>
          <a:p>
            <a:r>
              <a:rPr lang="es-ES" dirty="0">
                <a:latin typeface="Aptos Narrow"/>
              </a:rPr>
              <a:t>Avanzar en la descarbonización de los edificios mediante el desarrollo de informes sobre la energía en los edificios. </a:t>
            </a:r>
          </a:p>
          <a:p>
            <a:r>
              <a:rPr lang="es-ES" dirty="0">
                <a:latin typeface="Aptos Narrow"/>
              </a:rPr>
              <a:t>Dar prioridad a la transición hacia la energía limpia para los residentes de ingresos bajos o moderados, a través de subvenciones para viviendas asequibles DOER y el desarrollo de programas.</a:t>
            </a:r>
          </a:p>
          <a:p>
            <a:r>
              <a:rPr lang="es-ES" dirty="0">
                <a:latin typeface="Aptos Narrow"/>
              </a:rPr>
              <a:t>Abogar por la construcción de códigos energéticos que fomenten la descarbonización. </a:t>
            </a:r>
            <a:endParaRPr lang="en-US" dirty="0"/>
          </a:p>
          <a:p>
            <a:endParaRPr lang="en-US" dirty="0"/>
          </a:p>
          <a:p>
            <a:pPr lvl="1"/>
            <a:endParaRPr lang="en-US" dirty="0"/>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Logros</a:t>
            </a:r>
            <a:r>
              <a:rPr lang="en-US" sz="3200" dirty="0">
                <a:solidFill>
                  <a:srgbClr val="004B8D"/>
                </a:solidFill>
                <a:latin typeface="Aptos Black" panose="020B0004020202020204" pitchFamily="34" charset="0"/>
              </a:rPr>
              <a:t> para el 2024</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s-419" dirty="0"/>
              <a:t>Eficiencia Energética</a:t>
            </a:r>
          </a:p>
        </p:txBody>
      </p:sp>
      <p:sp>
        <p:nvSpPr>
          <p:cNvPr id="6" name="Rectangle 5">
            <a:extLst>
              <a:ext uri="{FF2B5EF4-FFF2-40B4-BE49-F238E27FC236}">
                <a16:creationId xmlns:a16="http://schemas.microsoft.com/office/drawing/2014/main" id="{1F5A9687-C404-60C5-8FA9-85B5E4C407EF}"/>
              </a:ext>
            </a:extLst>
          </p:cNvPr>
          <p:cNvSpPr/>
          <p:nvPr/>
        </p:nvSpPr>
        <p:spPr>
          <a:xfrm>
            <a:off x="7559040" y="4168042"/>
            <a:ext cx="4259580" cy="2519362"/>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en-US" b="1" u="sng" dirty="0" err="1">
                <a:latin typeface="Aptos Narrow"/>
              </a:rPr>
              <a:t>Oportunidades</a:t>
            </a:r>
            <a:r>
              <a:rPr lang="en-US" b="1" u="sng" dirty="0">
                <a:latin typeface="Aptos Narrow"/>
              </a:rPr>
              <a:t> de Participación Pública</a:t>
            </a:r>
          </a:p>
          <a:p>
            <a:pPr marL="285750" indent="-285750">
              <a:buFont typeface="Arial"/>
              <a:buChar char="•"/>
            </a:pPr>
            <a:r>
              <a:rPr lang="es-ES" sz="1700" dirty="0">
                <a:latin typeface="Aptos Narrow"/>
              </a:rPr>
              <a:t>18 de marzo de 2024 - Sesión de aporte público HER/HEAR</a:t>
            </a:r>
          </a:p>
          <a:p>
            <a:pPr marL="285750" indent="-285750">
              <a:buFont typeface="Arial"/>
              <a:buChar char="•"/>
            </a:pPr>
            <a:r>
              <a:rPr lang="es-ES" sz="1700" dirty="0">
                <a:latin typeface="Aptos Narrow"/>
              </a:rPr>
              <a:t>Abril, mayo y junio- Sesiones de aporte público sobre el plan trienal de EE</a:t>
            </a:r>
          </a:p>
          <a:p>
            <a:pPr marL="285750" indent="-285750">
              <a:buFont typeface="Arial"/>
              <a:buChar char="•"/>
            </a:pPr>
            <a:r>
              <a:rPr lang="es-ES" sz="1700" dirty="0">
                <a:latin typeface="Aptos Narrow"/>
              </a:rPr>
              <a:t>Verano - Comentarios públicos sobre la reglamentación de los Informes de Construcción de Energía</a:t>
            </a:r>
            <a:endParaRPr lang="en-US" sz="1700"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559040" y="1132551"/>
            <a:ext cx="4259580" cy="2890809"/>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es-419" b="1" u="sng" dirty="0">
                <a:solidFill>
                  <a:schemeClr val="tx1"/>
                </a:solidFill>
                <a:latin typeface="Aptos Narrow"/>
              </a:rPr>
              <a:t>Plazos </a:t>
            </a:r>
            <a:r>
              <a:rPr lang="en-US" b="1" u="sng" dirty="0">
                <a:solidFill>
                  <a:schemeClr val="tx1"/>
                </a:solidFill>
                <a:latin typeface="Aptos Narrow"/>
              </a:rPr>
              <a:t>2024</a:t>
            </a:r>
          </a:p>
          <a:p>
            <a:pPr marL="285750" indent="-285750">
              <a:buFont typeface="Arial"/>
              <a:buChar char="•"/>
            </a:pPr>
            <a:r>
              <a:rPr lang="es-ES" sz="1600" dirty="0">
                <a:solidFill>
                  <a:schemeClr val="tx1"/>
                </a:solidFill>
                <a:latin typeface="Aptos Narrow"/>
              </a:rPr>
              <a:t>Primavera - Adjudicación de la 2ª ronda de proyectos de modernización energética de viviendas asequibles</a:t>
            </a:r>
          </a:p>
          <a:p>
            <a:pPr marL="285750" indent="-285750">
              <a:buFont typeface="Arial"/>
              <a:buChar char="•"/>
            </a:pPr>
            <a:r>
              <a:rPr lang="es-ES" sz="1600" dirty="0">
                <a:solidFill>
                  <a:schemeClr val="tx1"/>
                </a:solidFill>
                <a:latin typeface="Aptos Narrow"/>
              </a:rPr>
              <a:t>Primavera - Lanzamiento del Programa de Enriquecimiento Energético de Merrimack Valley</a:t>
            </a:r>
          </a:p>
          <a:p>
            <a:pPr marL="285750" indent="-285750">
              <a:buFont typeface="Arial"/>
              <a:buChar char="•"/>
            </a:pPr>
            <a:r>
              <a:rPr lang="es-ES" sz="1600" dirty="0">
                <a:solidFill>
                  <a:schemeClr val="tx1"/>
                </a:solidFill>
                <a:latin typeface="Aptos Narrow"/>
              </a:rPr>
              <a:t>Verano - Elaboración de las recomendaciones finales del Plan Trienal de EE 2025-2027</a:t>
            </a:r>
          </a:p>
          <a:p>
            <a:pPr marL="285750" indent="-285750">
              <a:buFont typeface="Arial"/>
              <a:buChar char="•"/>
            </a:pPr>
            <a:r>
              <a:rPr lang="es-ES" sz="1600" dirty="0">
                <a:solidFill>
                  <a:schemeClr val="tx1"/>
                </a:solidFill>
                <a:latin typeface="Aptos Narrow"/>
              </a:rPr>
              <a:t>Invierno - Promulgación de la reglamentación BER</a:t>
            </a:r>
            <a:endParaRPr lang="en-US" sz="1600" dirty="0">
              <a:solidFill>
                <a:schemeClr val="tx1"/>
              </a:solidFill>
              <a:cs typeface="Calibri"/>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982639" y="1132551"/>
            <a:ext cx="6302081"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Proyectos</a:t>
            </a:r>
            <a:r>
              <a:rPr lang="en-US" sz="3200" dirty="0">
                <a:solidFill>
                  <a:srgbClr val="004B8D"/>
                </a:solidFill>
                <a:latin typeface="Aptos Black" panose="020B0004020202020204" pitchFamily="34" charset="0"/>
              </a:rPr>
              <a:t> Clave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347113"/>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dirty="0">
                <a:latin typeface="Aptos Narrow"/>
              </a:rPr>
              <a:t>Apoyar el desarrollo del Plan Trienal de Eficiencia Energética 2025-2027 </a:t>
            </a:r>
          </a:p>
          <a:p>
            <a:r>
              <a:rPr lang="es-ES" dirty="0">
                <a:latin typeface="Aptos Narrow"/>
              </a:rPr>
              <a:t>Promulgar la reglamentación sobre los Informes de la Construcción Energética</a:t>
            </a:r>
          </a:p>
          <a:p>
            <a:r>
              <a:rPr lang="es-ES" dirty="0">
                <a:latin typeface="Aptos Narrow"/>
              </a:rPr>
              <a:t>Conceder subvenciones a través del Programa de Subvenciones para la Descarbonización de Viviendas Asequibles del</a:t>
            </a:r>
            <a:r>
              <a:rPr lang="es-ES" dirty="0">
                <a:solidFill>
                  <a:srgbClr val="FF0000"/>
                </a:solidFill>
                <a:latin typeface="Aptos Narrow"/>
              </a:rPr>
              <a:t> </a:t>
            </a:r>
            <a:r>
              <a:rPr lang="es-ES" dirty="0">
                <a:latin typeface="Aptos Narrow"/>
              </a:rPr>
              <a:t>DOER</a:t>
            </a:r>
          </a:p>
          <a:p>
            <a:r>
              <a:rPr lang="es-ES" dirty="0">
                <a:latin typeface="Aptos Narrow"/>
              </a:rPr>
              <a:t>Lanzamiento del Programa de Enriquecimiento de Eficiencia Energética de Merrimack Valley</a:t>
            </a:r>
          </a:p>
          <a:p>
            <a:r>
              <a:rPr lang="es-ES" dirty="0">
                <a:latin typeface="Aptos Narrow"/>
              </a:rPr>
              <a:t>Financiación directa de HER/HEAR para apoyar los programas de descarbonización y eficiencia energética de la Central Eléctrica Municipal y </a:t>
            </a:r>
            <a:r>
              <a:rPr lang="es-ES" dirty="0" err="1">
                <a:latin typeface="Aptos Narrow"/>
              </a:rPr>
              <a:t>Mass</a:t>
            </a:r>
            <a:r>
              <a:rPr lang="es-ES" dirty="0">
                <a:latin typeface="Aptos Narrow"/>
              </a:rPr>
              <a:t> </a:t>
            </a:r>
            <a:r>
              <a:rPr lang="es-ES" dirty="0" err="1">
                <a:latin typeface="Aptos Narrow"/>
              </a:rPr>
              <a:t>Save</a:t>
            </a:r>
            <a:r>
              <a:rPr lang="es-ES" dirty="0">
                <a:latin typeface="Aptos Narrow"/>
              </a:rPr>
              <a:t>.</a:t>
            </a:r>
            <a:endParaRPr lang="en-US" dirty="0"/>
          </a:p>
          <a:p>
            <a:pPr lvl="1"/>
            <a:endParaRPr lang="en-US" dirty="0"/>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n-US" dirty="0"/>
              <a:t>Política, </a:t>
            </a:r>
            <a:r>
              <a:rPr lang="es-419" dirty="0"/>
              <a:t>Planificación y Análisis</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943909"/>
            <a:ext cx="11014841" cy="2617076"/>
          </a:xfrm>
        </p:spPr>
        <p:txBody>
          <a:bodyPr>
            <a:normAutofit lnSpcReduction="10000"/>
          </a:bodyPr>
          <a:lstStyle/>
          <a:p>
            <a:r>
              <a:rPr lang="es-ES" dirty="0"/>
              <a:t>Fomentar las inversiones de los servicios públicos en la red para apoyar la electrificación y la transición más allá del gas natural.</a:t>
            </a:r>
          </a:p>
          <a:p>
            <a:r>
              <a:rPr lang="es-ES" dirty="0"/>
              <a:t>Garantizar recursos de suministro de energía limpia para satisfacer la creciente demanda y reducir las emisiones.</a:t>
            </a:r>
          </a:p>
          <a:p>
            <a:r>
              <a:rPr lang="es-ES" dirty="0"/>
              <a:t>Crear tarifas eléctricas asequibles que fomenten la adopción de bombas de calor y de los vehículos eléctricos.</a:t>
            </a:r>
            <a:endParaRPr lang="en-US" dirty="0">
              <a:latin typeface="Aptos Narrow" panose="020B0004020202020204" pitchFamily="34" charset="0"/>
            </a:endParaRPr>
          </a:p>
          <a:p>
            <a:pPr lvl="1"/>
            <a:endParaRPr lang="en-US" dirty="0">
              <a:latin typeface="Aptos Narrow" panose="020B0004020202020204" pitchFamily="34" charset="0"/>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574015" y="1174867"/>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Objetivos para el </a:t>
            </a:r>
            <a:r>
              <a:rPr lang="en-US" sz="3200" dirty="0">
                <a:solidFill>
                  <a:srgbClr val="004B8D"/>
                </a:solidFill>
                <a:latin typeface="Aptos Black" panose="020B0004020202020204" pitchFamily="34" charset="0"/>
              </a:rPr>
              <a:t>2024</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en-US" dirty="0"/>
              <a:t>Política, </a:t>
            </a:r>
            <a:r>
              <a:rPr lang="es-419" dirty="0"/>
              <a:t>Planificación y Análisis</a:t>
            </a:r>
          </a:p>
        </p:txBody>
      </p:sp>
      <p:sp>
        <p:nvSpPr>
          <p:cNvPr id="6" name="Rectangle 5">
            <a:extLst>
              <a:ext uri="{FF2B5EF4-FFF2-40B4-BE49-F238E27FC236}">
                <a16:creationId xmlns:a16="http://schemas.microsoft.com/office/drawing/2014/main" id="{1F5A9687-C404-60C5-8FA9-85B5E4C407EF}"/>
              </a:ext>
            </a:extLst>
          </p:cNvPr>
          <p:cNvSpPr/>
          <p:nvPr/>
        </p:nvSpPr>
        <p:spPr>
          <a:xfrm>
            <a:off x="7571777" y="3778040"/>
            <a:ext cx="4233535" cy="2731942"/>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es-419" b="1" u="sng" dirty="0">
                <a:latin typeface="Aptos Narrow"/>
              </a:rPr>
              <a:t>Oportunidades de Participación Pública</a:t>
            </a:r>
          </a:p>
          <a:p>
            <a:pPr marL="285750" indent="-285750">
              <a:buFont typeface="Arial" panose="020B0604020202020204" pitchFamily="34" charset="0"/>
              <a:buChar char="•"/>
            </a:pPr>
            <a:r>
              <a:rPr lang="es-ES" sz="1600" dirty="0">
                <a:latin typeface="Aptos Narrow" panose="020B0004020202020204" pitchFamily="34" charset="0"/>
              </a:rPr>
              <a:t>Marzo - Audiencias </a:t>
            </a:r>
            <a:r>
              <a:rPr lang="es-ES" dirty="0">
                <a:solidFill>
                  <a:schemeClr val="tx1"/>
                </a:solidFill>
                <a:latin typeface="Aptos Narrow" panose="020B0004020202020204" pitchFamily="34" charset="0"/>
              </a:rPr>
              <a:t>Públicas sobre ESMP</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Junio - Reunión de GMAC de actualización sobre los ESMP</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Verano - Sesiones con las Partes Interesadas del IRWG</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Septiembre - Reunión de GMAC para revisar y dialogar sobre la decisión de ESMP</a:t>
            </a:r>
            <a:endParaRPr lang="en-US" dirty="0">
              <a:solidFill>
                <a:schemeClr val="tx1"/>
              </a:solidFill>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571778" y="1233871"/>
            <a:ext cx="4233534"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es-419" b="1" u="sng" dirty="0">
                <a:solidFill>
                  <a:schemeClr val="tx1"/>
                </a:solidFill>
                <a:latin typeface="Aptos Narrow"/>
              </a:rPr>
              <a:t>Plazos</a:t>
            </a:r>
            <a:r>
              <a:rPr lang="en-US" b="1" u="sng" dirty="0">
                <a:solidFill>
                  <a:schemeClr val="tx1"/>
                </a:solidFill>
                <a:latin typeface="Aptos Narrow"/>
              </a:rPr>
              <a:t> 2024</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Mayo – Posición /Postura del DOER sobre los ESMP</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7 de agosto - Selección 83C 4ª  Ronda</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29 de agosto - Decisión final sobre los ESMP</a:t>
            </a:r>
          </a:p>
          <a:p>
            <a:pPr marL="285750" indent="-285750">
              <a:buFont typeface="Arial" panose="020B0604020202020204" pitchFamily="34" charset="0"/>
              <a:buChar char="•"/>
            </a:pPr>
            <a:r>
              <a:rPr lang="es-ES" dirty="0">
                <a:solidFill>
                  <a:schemeClr val="tx1"/>
                </a:solidFill>
                <a:latin typeface="Aptos Narrow" panose="020B0004020202020204" pitchFamily="34" charset="0"/>
              </a:rPr>
              <a:t>Julio y octubre - Estudios del IRWG</a:t>
            </a:r>
            <a:endParaRPr lang="en-US" dirty="0">
              <a:solidFill>
                <a:schemeClr val="tx1"/>
              </a:solidFill>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887103" y="1132551"/>
            <a:ext cx="5940417"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Proyectos</a:t>
            </a:r>
            <a:r>
              <a:rPr lang="en-US" sz="3200" dirty="0">
                <a:solidFill>
                  <a:srgbClr val="004B8D"/>
                </a:solidFill>
                <a:latin typeface="Aptos Black" panose="020B0004020202020204" pitchFamily="34" charset="0"/>
              </a:rPr>
              <a:t> Clave para el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dirty="0">
                <a:hlinkClick r:id="rId3"/>
              </a:rPr>
              <a:t>Planes de Modernización del Sector Eléctrico </a:t>
            </a:r>
            <a:r>
              <a:rPr lang="es-ES" dirty="0"/>
              <a:t>(ESMP).</a:t>
            </a:r>
          </a:p>
          <a:p>
            <a:r>
              <a:rPr lang="es-ES" dirty="0">
                <a:hlinkClick r:id="rId4"/>
              </a:rPr>
              <a:t>Convocatoria 83C 4ª Ronda de Energía Eólica Marina en coordinación </a:t>
            </a:r>
            <a:r>
              <a:rPr lang="es-ES" dirty="0"/>
              <a:t>con los estados de Connecticut y Rhode Island.</a:t>
            </a:r>
          </a:p>
          <a:p>
            <a:r>
              <a:rPr lang="es-ES" dirty="0">
                <a:hlinkClick r:id="rId5"/>
              </a:rPr>
              <a:t>Grupo de Trabajo Interinstitucional sobre Tarifas </a:t>
            </a:r>
            <a:r>
              <a:rPr lang="es-ES" dirty="0"/>
              <a:t>(IRWG).</a:t>
            </a:r>
          </a:p>
          <a:p>
            <a:r>
              <a:rPr lang="es-ES" dirty="0"/>
              <a:t>Planificación coordinada con las empresas de gas y electricidad para planear un futuro que vaya más allá del gas natural.</a:t>
            </a:r>
            <a:endParaRPr lang="en-US" dirty="0"/>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es-419" dirty="0"/>
              <a:t>Bienvenidos</a:t>
            </a: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lstStyle/>
          <a:p>
            <a:pPr marL="0" indent="0" algn="ctr">
              <a:buNone/>
            </a:pPr>
            <a:r>
              <a:rPr lang="es-419" b="1" dirty="0">
                <a:solidFill>
                  <a:schemeClr val="tx2"/>
                </a:solidFill>
                <a:latin typeface="Aptos Narrow" panose="020B0004020202020204" pitchFamily="34" charset="0"/>
              </a:rPr>
              <a:t>Comisionada</a:t>
            </a:r>
            <a:r>
              <a:rPr lang="en-US" b="1" dirty="0">
                <a:solidFill>
                  <a:schemeClr val="tx2"/>
                </a:solidFill>
                <a:latin typeface="Aptos Narrow" panose="020B0004020202020204" pitchFamily="34" charset="0"/>
              </a:rPr>
              <a:t> Elizabeth Mahony</a:t>
            </a: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pPr>
                <a:defRPr/>
              </a:pPr>
              <a:t>2</a:t>
            </a:fld>
            <a:endParaRPr lang="en-US"/>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496334" y="2710190"/>
            <a:ext cx="5486400" cy="523220"/>
          </a:xfrm>
          <a:prstGeom prst="rect">
            <a:avLst/>
          </a:prstGeom>
          <a:noFill/>
        </p:spPr>
        <p:txBody>
          <a:bodyPr wrap="square" rtlCol="0">
            <a:spAutoFit/>
          </a:bodyPr>
          <a:lstStyle/>
          <a:p>
            <a:r>
              <a:rPr lang="es-419" sz="2800" b="1" dirty="0">
                <a:latin typeface="Aptos Narrow" panose="020B0004020202020204" pitchFamily="34" charset="0"/>
              </a:rPr>
              <a:t>Transparencia</a:t>
            </a:r>
            <a:r>
              <a:rPr lang="en-US" sz="2800" b="1" dirty="0">
                <a:latin typeface="Aptos Narrow" panose="020B0004020202020204" pitchFamily="34" charset="0"/>
              </a:rPr>
              <a:t> en la </a:t>
            </a:r>
            <a:r>
              <a:rPr lang="es-419" sz="2800" b="1" dirty="0">
                <a:latin typeface="Aptos Narrow" panose="020B0004020202020204" pitchFamily="34" charset="0"/>
              </a:rPr>
              <a:t>Planificación</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4123856" cy="523220"/>
          </a:xfrm>
          <a:prstGeom prst="rect">
            <a:avLst/>
          </a:prstGeom>
          <a:noFill/>
        </p:spPr>
        <p:txBody>
          <a:bodyPr wrap="square" rtlCol="0">
            <a:spAutoFit/>
          </a:bodyPr>
          <a:lstStyle/>
          <a:p>
            <a:r>
              <a:rPr lang="es-419" sz="2800" b="1" dirty="0">
                <a:latin typeface="Aptos Narrow" panose="020B0004020202020204" pitchFamily="34" charset="0"/>
              </a:rPr>
              <a:t>Comentarios</a:t>
            </a:r>
            <a:r>
              <a:rPr lang="en-US" sz="2800" b="1" dirty="0">
                <a:latin typeface="Aptos Narrow" panose="020B0004020202020204" pitchFamily="34" charset="0"/>
              </a:rPr>
              <a:t> del Público</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3506088" cy="523220"/>
          </a:xfrm>
          <a:prstGeom prst="rect">
            <a:avLst/>
          </a:prstGeom>
          <a:noFill/>
        </p:spPr>
        <p:txBody>
          <a:bodyPr wrap="none" rtlCol="0">
            <a:spAutoFit/>
          </a:bodyPr>
          <a:lstStyle/>
          <a:p>
            <a:r>
              <a:rPr lang="es-419" sz="2800" b="1" dirty="0">
                <a:latin typeface="Aptos Narrow" panose="020B0004020202020204" pitchFamily="34" charset="0"/>
              </a:rPr>
              <a:t>Compromiso</a:t>
            </a:r>
            <a:r>
              <a:rPr lang="en-US" sz="2800" b="1" dirty="0">
                <a:latin typeface="Aptos Narrow" panose="020B0004020202020204" pitchFamily="34" charset="0"/>
              </a:rPr>
              <a:t> Público</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9"/>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lstStyle/>
          <a:p>
            <a:r>
              <a:rPr lang="en-US" dirty="0"/>
              <a:t>Preguntas y Respuestas</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pPr>
                <a:defRPr/>
              </a:pPr>
              <a:t>20</a:t>
            </a:fld>
            <a:endParaRPr lang="en-US"/>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es-ES" dirty="0"/>
              <a:t>Por favor, escriba su pregunta en el cuadro de Preguntas y Respuestas o haga clic en "levantar la mano" en la barra de navegación de Zoom.</a:t>
            </a:r>
          </a:p>
          <a:p>
            <a:r>
              <a:rPr lang="es-ES" dirty="0"/>
              <a:t>Si desea hablar, por favor preséntese antes de hacer su pregunta.</a:t>
            </a:r>
          </a:p>
          <a:p>
            <a:r>
              <a:rPr lang="es-ES" dirty="0"/>
              <a:t>Por favor, haga preguntas breves y respetuosas para que podamos responder el mayor número posible.</a:t>
            </a:r>
          </a:p>
          <a:p>
            <a:r>
              <a:rPr lang="es-ES" dirty="0"/>
              <a:t>Si se encuentra en un canal con intérprete y tiene una pregunta, por favor escríbala en el cuadro de Preguntas y Respuestas para que pueda ser interpretada.</a:t>
            </a:r>
            <a:endParaRPr lang="en-US" dirty="0"/>
          </a:p>
          <a:p>
            <a:endParaRPr lang="en-US" dirty="0">
              <a:latin typeface="Aptos Narrow" panose="020B0004020202020204" pitchFamily="34" charset="0"/>
            </a:endParaRPr>
          </a:p>
          <a:p>
            <a:pPr lvl="1"/>
            <a:endParaRPr lang="en-US" dirty="0">
              <a:latin typeface="Aptos Narrow" panose="020B0004020202020204" pitchFamily="34" charset="0"/>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lstStyle/>
          <a:p>
            <a:r>
              <a:rPr lang="en-US" dirty="0"/>
              <a:t>¡</a:t>
            </a:r>
            <a:r>
              <a:rPr lang="en-US" dirty="0">
                <a:solidFill>
                  <a:srgbClr val="006D00"/>
                </a:solidFill>
              </a:rPr>
              <a:t>El </a:t>
            </a:r>
            <a:r>
              <a:rPr lang="en-US" dirty="0"/>
              <a:t>DOER desea </a:t>
            </a:r>
            <a:r>
              <a:rPr lang="en-US" dirty="0" err="1"/>
              <a:t>Conocer</a:t>
            </a:r>
            <a:r>
              <a:rPr lang="en-US" dirty="0"/>
              <a:t> </a:t>
            </a:r>
            <a:r>
              <a:rPr lang="es-419" dirty="0"/>
              <a:t>su Opinión</a:t>
            </a:r>
            <a:r>
              <a:rPr lang="en-US" dirty="0"/>
              <a:t>!</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p:txBody>
          <a:bodyPr vert="horz" lIns="91440" tIns="45720" rIns="91440" bIns="45720" rtlCol="0" anchor="t">
            <a:normAutofit lnSpcReduction="10000"/>
          </a:bodyPr>
          <a:lstStyle/>
          <a:p>
            <a:r>
              <a:rPr lang="es-ES" b="1" dirty="0"/>
              <a:t>Envíe sus comentarios a </a:t>
            </a:r>
            <a:r>
              <a:rPr lang="es-ES" b="1" u="sng" dirty="0">
                <a:solidFill>
                  <a:srgbClr val="3333FF"/>
                </a:solidFill>
              </a:rPr>
              <a:t>doer.energy@mass.gov </a:t>
            </a:r>
            <a:r>
              <a:rPr lang="es-ES" b="1" dirty="0"/>
              <a:t>antes de las 5 p.m. del 15 de marzo. </a:t>
            </a:r>
            <a:r>
              <a:rPr lang="es-ES" b="1" i="1" dirty="0"/>
              <a:t>Todos los comentarios se publicarán en el sitio web del DOER.</a:t>
            </a:r>
            <a:r>
              <a:rPr lang="es-ES" dirty="0"/>
              <a:t> </a:t>
            </a:r>
            <a:r>
              <a:rPr lang="es-ES" b="1" i="1" dirty="0"/>
              <a:t>Los comentarios pueden responder a estas preguntas:</a:t>
            </a:r>
            <a:endParaRPr lang="es-ES" dirty="0"/>
          </a:p>
          <a:p>
            <a:pPr marL="0" indent="0">
              <a:spcBef>
                <a:spcPts val="20"/>
              </a:spcBef>
              <a:buNone/>
            </a:pPr>
            <a:endParaRPr lang="en-US" b="1" dirty="0">
              <a:latin typeface="Aptos Narrow"/>
              <a:cs typeface="Arial"/>
            </a:endParaRPr>
          </a:p>
          <a:p>
            <a:pPr>
              <a:spcBef>
                <a:spcPts val="20"/>
              </a:spcBef>
            </a:pPr>
            <a:r>
              <a:rPr lang="es-ES" dirty="0">
                <a:latin typeface="Aptos Narrow"/>
                <a:cs typeface="Arial"/>
              </a:rPr>
              <a:t>¿Tiene algún comentario sobre los planes del DOER para el 2024?</a:t>
            </a:r>
          </a:p>
          <a:p>
            <a:pPr>
              <a:spcBef>
                <a:spcPts val="20"/>
              </a:spcBef>
            </a:pPr>
            <a:r>
              <a:rPr lang="es-ES" dirty="0">
                <a:latin typeface="Aptos Narrow"/>
                <a:cs typeface="Arial"/>
              </a:rPr>
              <a:t>¿Cómo le impactan los programas del DOER?</a:t>
            </a:r>
          </a:p>
          <a:p>
            <a:pPr>
              <a:spcBef>
                <a:spcPts val="20"/>
              </a:spcBef>
            </a:pPr>
            <a:r>
              <a:rPr lang="es-ES" dirty="0">
                <a:latin typeface="Aptos Narrow"/>
                <a:cs typeface="Arial"/>
              </a:rPr>
              <a:t>¿Ha aprendido algo el día de hoy que no conocía anteriormente?</a:t>
            </a:r>
          </a:p>
          <a:p>
            <a:pPr>
              <a:spcBef>
                <a:spcPts val="20"/>
              </a:spcBef>
            </a:pPr>
            <a:r>
              <a:rPr lang="es-ES" dirty="0">
                <a:latin typeface="Aptos Narrow"/>
                <a:cs typeface="Arial"/>
              </a:rPr>
              <a:t>¿Le preocupa la transición hacia la energía limpia?</a:t>
            </a:r>
          </a:p>
          <a:p>
            <a:pPr>
              <a:spcBef>
                <a:spcPts val="20"/>
              </a:spcBef>
            </a:pPr>
            <a:r>
              <a:rPr lang="es-ES" dirty="0">
                <a:latin typeface="Aptos Narrow"/>
                <a:cs typeface="Arial"/>
              </a:rPr>
              <a:t>¿Disfrutó su visita al Ayuntamiento?</a:t>
            </a:r>
          </a:p>
          <a:p>
            <a:pPr>
              <a:spcBef>
                <a:spcPts val="20"/>
              </a:spcBef>
            </a:pPr>
            <a:r>
              <a:rPr lang="es-ES" dirty="0">
                <a:latin typeface="Aptos Narrow"/>
                <a:cs typeface="Arial"/>
              </a:rPr>
              <a:t>¿Tiene alguna recomendación para el futuro compromiso público del DOER?</a:t>
            </a:r>
            <a:endParaRPr lang="en-US" dirty="0"/>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pPr>
                <a:defRPr/>
              </a:pPr>
              <a:t>21</a:t>
            </a:fld>
            <a:endParaRPr lang="en-US"/>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pPr>
                <a:defRPr/>
              </a:pPr>
              <a:t>22</a:t>
            </a:fld>
            <a:endParaRPr lang="en-US"/>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endParaRPr lang="en-US" dirty="0"/>
          </a:p>
          <a:p>
            <a:pPr marL="0" indent="0" algn="ctr">
              <a:buNone/>
            </a:pPr>
            <a:endParaRPr lang="en-US" sz="3600" dirty="0"/>
          </a:p>
          <a:p>
            <a:pPr marL="0" indent="0" algn="ctr">
              <a:buNone/>
            </a:pPr>
            <a:r>
              <a:rPr lang="en-US" sz="4800" b="1" kern="0" cap="small" dirty="0">
                <a:solidFill>
                  <a:srgbClr val="1F497D"/>
                </a:solidFill>
                <a:ea typeface="+mj-ea"/>
                <a:cs typeface="Aharoni" pitchFamily="2" charset="-79"/>
              </a:rPr>
              <a:t>¡GRACIAS!</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8217428" y="2868529"/>
            <a:ext cx="2743200" cy="2057400"/>
          </a:xfrm>
          <a:prstGeom prst="rect">
            <a:avLst/>
          </a:prstGeom>
        </p:spPr>
      </p:pic>
      <p:sp>
        <p:nvSpPr>
          <p:cNvPr id="2" name="Title 1"/>
          <p:cNvSpPr>
            <a:spLocks noGrp="1"/>
          </p:cNvSpPr>
          <p:nvPr>
            <p:ph type="title"/>
          </p:nvPr>
        </p:nvSpPr>
        <p:spPr/>
        <p:txBody>
          <a:bodyPr anchor="ctr">
            <a:normAutofit/>
          </a:bodyPr>
          <a:lstStyle/>
          <a:p>
            <a:r>
              <a:rPr lang="en-US" dirty="0"/>
              <a:t>Agenda del Día</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pPr>
                <a:spcAft>
                  <a:spcPts val="600"/>
                </a:spcAft>
                <a:defRPr/>
              </a:pPr>
              <a:t>3</a:t>
            </a:fld>
            <a:endParaRPr lang="en-US"/>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2197596825"/>
              </p:ext>
            </p:extLst>
          </p:nvPr>
        </p:nvGraphicFramePr>
        <p:xfrm>
          <a:off x="852055" y="1301752"/>
          <a:ext cx="7502236" cy="4434579"/>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en-US" dirty="0">
                          <a:latin typeface="Amasis MT Pro Black" panose="02040A04050005020304" pitchFamily="18" charset="0"/>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2000" b="1" noProof="0" dirty="0">
                          <a:latin typeface="Aptos Narrow" panose="020B0004020202020204" pitchFamily="34" charset="0"/>
                        </a:rPr>
                        <a:t>Introducción </a:t>
                      </a:r>
                      <a:r>
                        <a:rPr lang="es-419" sz="2000" b="1" noProof="0" dirty="0">
                          <a:solidFill>
                            <a:schemeClr val="tx1"/>
                          </a:solidFill>
                          <a:latin typeface="Aptos Narrow" panose="020B0004020202020204" pitchFamily="34" charset="0"/>
                        </a:rPr>
                        <a:t>al</a:t>
                      </a:r>
                      <a:r>
                        <a:rPr lang="es-419" sz="2000" b="1" noProof="0" dirty="0">
                          <a:latin typeface="Aptos Narrow" panose="020B0004020202020204" pitchFamily="34" charset="0"/>
                        </a:rPr>
                        <a:t> DOER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lumMod val="50000"/>
                            </a:schemeClr>
                          </a:solidFill>
                          <a:latin typeface="Aptos Narrow" panose="020B0004020202020204" pitchFamily="34" charset="0"/>
                        </a:rPr>
                        <a:t>Misión, Objetivos, Organización</a:t>
                      </a:r>
                      <a:endParaRPr lang="en-US" dirty="0">
                        <a:latin typeface="Aptos Narrow"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en-US">
                          <a:latin typeface="Amasis MT Pro Black" panose="02040A04050005020304" pitchFamily="18" charset="0"/>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s-419" sz="2000" b="1" kern="1200" noProof="0" dirty="0">
                          <a:solidFill>
                            <a:schemeClr val="tx1"/>
                          </a:solidFill>
                          <a:latin typeface="Aptos Narrow" panose="020B0004020202020204" pitchFamily="34" charset="0"/>
                          <a:ea typeface="+mn-ea"/>
                          <a:cs typeface="+mn-cs"/>
                        </a:rPr>
                        <a:t>Logros en </a:t>
                      </a:r>
                      <a:r>
                        <a:rPr lang="en-US" sz="2000" b="1" kern="1200" dirty="0">
                          <a:solidFill>
                            <a:schemeClr val="tx1"/>
                          </a:solidFill>
                          <a:latin typeface="Aptos Narrow" panose="020B0004020202020204" pitchFamily="34" charset="0"/>
                          <a:ea typeface="+mn-ea"/>
                          <a:cs typeface="+mn-cs"/>
                        </a:rPr>
                        <a:t>2023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kern="1200" dirty="0">
                          <a:solidFill>
                            <a:schemeClr val="bg1">
                              <a:lumMod val="50000"/>
                            </a:schemeClr>
                          </a:solidFill>
                          <a:latin typeface="Aptos Narrow" panose="020B0004020202020204" pitchFamily="34" charset="0"/>
                          <a:ea typeface="+mn-ea"/>
                          <a:cs typeface="+mn-cs"/>
                        </a:rPr>
                        <a:t>Informes Clave, Reglamentos, Programas y Políticas</a:t>
                      </a:r>
                      <a:endParaRPr lang="en-US" dirty="0">
                        <a:latin typeface="Aptos Narrow"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en-US">
                          <a:latin typeface="Amasis MT Pro Black" panose="02040A04050005020304" pitchFamily="18" charset="0"/>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s-ES" sz="2000" b="1" kern="1200" dirty="0">
                          <a:solidFill>
                            <a:schemeClr val="tx1"/>
                          </a:solidFill>
                          <a:latin typeface="Aptos Narrow" panose="020B0004020202020204" pitchFamily="34" charset="0"/>
                          <a:ea typeface="+mn-ea"/>
                          <a:cs typeface="+mn-cs"/>
                        </a:rPr>
                        <a:t>Planificación para 2024 - Presentación por parte de las Divisiones</a:t>
                      </a:r>
                      <a:endParaRPr lang="en-US" sz="2000" b="1" kern="1200" dirty="0">
                        <a:solidFill>
                          <a:schemeClr val="tx1"/>
                        </a:solidFill>
                        <a:latin typeface="Aptos Narrow" panose="020B0004020202020204" pitchFamily="34" charset="0"/>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kern="1200" dirty="0">
                          <a:solidFill>
                            <a:schemeClr val="bg1">
                              <a:lumMod val="50000"/>
                            </a:schemeClr>
                          </a:solidFill>
                          <a:latin typeface="Aptos Narrow" panose="020B0004020202020204" pitchFamily="34" charset="0"/>
                          <a:ea typeface="+mn-ea"/>
                          <a:cs typeface="+mn-cs"/>
                        </a:rPr>
                        <a:t>Conozca al Personal del DOER</a:t>
                      </a:r>
                      <a:endParaRPr lang="en-US" dirty="0">
                        <a:latin typeface="Aptos Narrow"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en-US">
                          <a:latin typeface="Amasis MT Pro Black" panose="02040A04050005020304" pitchFamily="18" charset="0"/>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US" sz="2000" b="1" kern="1200" dirty="0">
                          <a:solidFill>
                            <a:schemeClr val="tx1"/>
                          </a:solidFill>
                          <a:latin typeface="Aptos Narrow" panose="020B0004020202020204" pitchFamily="34" charset="0"/>
                          <a:ea typeface="+mn-ea"/>
                          <a:cs typeface="+mn-cs"/>
                        </a:rPr>
                        <a:t>Preguntas y Respuestas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a:latin typeface="Amasis MT Pro Black" panose="02040A040500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kern="1200" dirty="0">
                          <a:solidFill>
                            <a:schemeClr val="bg1">
                              <a:lumMod val="50000"/>
                            </a:schemeClr>
                          </a:solidFill>
                          <a:latin typeface="Aptos Narrow" panose="020B0004020202020204" pitchFamily="34" charset="0"/>
                          <a:ea typeface="+mn-ea"/>
                          <a:cs typeface="+mn-cs"/>
                        </a:rPr>
                        <a:t>Participación del Público y Futuras Oportunidades para una Retroalimentación</a:t>
                      </a:r>
                      <a:endParaRPr lang="en-US" dirty="0">
                        <a:latin typeface="Aptos Narrow"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7123A5-FA86-2FF6-0FA1-1529B535BCFE}"/>
              </a:ext>
            </a:extLst>
          </p:cNvPr>
          <p:cNvSpPr/>
          <p:nvPr/>
        </p:nvSpPr>
        <p:spPr>
          <a:xfrm>
            <a:off x="2812506" y="2055029"/>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lstStyle/>
          <a:p>
            <a:r>
              <a:rPr lang="es-419" dirty="0"/>
              <a:t>Introducción</a:t>
            </a:r>
            <a:r>
              <a:rPr lang="en-US" dirty="0"/>
              <a:t> al</a:t>
            </a:r>
            <a:r>
              <a:rPr lang="en-US" dirty="0">
                <a:solidFill>
                  <a:srgbClr val="FF0000"/>
                </a:solidFill>
              </a:rPr>
              <a:t> </a:t>
            </a:r>
            <a:r>
              <a:rPr lang="en-US" dirty="0"/>
              <a:t>DOER</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pPr>
                <a:defRPr/>
              </a:pPr>
              <a:t>4</a:t>
            </a:fld>
            <a:endParaRPr lang="en-US"/>
          </a:p>
        </p:txBody>
      </p:sp>
      <p:sp>
        <p:nvSpPr>
          <p:cNvPr id="5" name="TextBox 4">
            <a:extLst>
              <a:ext uri="{FF2B5EF4-FFF2-40B4-BE49-F238E27FC236}">
                <a16:creationId xmlns:a16="http://schemas.microsoft.com/office/drawing/2014/main" id="{5671336A-2429-C34F-BC68-39535309AF78}"/>
              </a:ext>
            </a:extLst>
          </p:cNvPr>
          <p:cNvSpPr txBox="1"/>
          <p:nvPr/>
        </p:nvSpPr>
        <p:spPr>
          <a:xfrm>
            <a:off x="2887411" y="2257306"/>
            <a:ext cx="6492083" cy="738664"/>
          </a:xfrm>
          <a:prstGeom prst="rect">
            <a:avLst/>
          </a:prstGeom>
          <a:noFill/>
        </p:spPr>
        <p:txBody>
          <a:bodyPr wrap="square" rtlCol="0">
            <a:spAutoFit/>
          </a:bodyPr>
          <a:lstStyle/>
          <a:p>
            <a:pPr algn="ctr"/>
            <a:r>
              <a:rPr lang="en-US" sz="2100" b="1" dirty="0">
                <a:solidFill>
                  <a:schemeClr val="bg1"/>
                </a:solidFill>
                <a:latin typeface="Aptos Narrow" panose="020B0004020202020204" pitchFamily="34" charset="0"/>
              </a:rPr>
              <a:t>Departamento de </a:t>
            </a:r>
            <a:r>
              <a:rPr lang="es-419" sz="2100" b="1" dirty="0">
                <a:solidFill>
                  <a:schemeClr val="bg1"/>
                </a:solidFill>
                <a:latin typeface="Aptos Narrow" panose="020B0004020202020204" pitchFamily="34" charset="0"/>
              </a:rPr>
              <a:t>Recursos Energéticos de </a:t>
            </a:r>
          </a:p>
          <a:p>
            <a:pPr algn="ctr"/>
            <a:r>
              <a:rPr lang="es-419" sz="2100" b="1" dirty="0">
                <a:solidFill>
                  <a:schemeClr val="bg1"/>
                </a:solidFill>
                <a:latin typeface="Aptos Narrow" panose="020B0004020202020204" pitchFamily="34" charset="0"/>
              </a:rPr>
              <a:t>Massachusetts</a:t>
            </a: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0CB7D0-A887-D439-06BE-F498985B3E82}"/>
              </a:ext>
            </a:extLst>
          </p:cNvPr>
          <p:cNvSpPr txBox="1"/>
          <p:nvPr/>
        </p:nvSpPr>
        <p:spPr>
          <a:xfrm>
            <a:off x="3686048" y="1156405"/>
            <a:ext cx="5828139" cy="923330"/>
          </a:xfrm>
          <a:prstGeom prst="rect">
            <a:avLst/>
          </a:prstGeom>
          <a:noFill/>
        </p:spPr>
        <p:txBody>
          <a:bodyPr wrap="square" rtlCol="0">
            <a:spAutoFit/>
          </a:bodyPr>
          <a:lstStyle/>
          <a:p>
            <a:pPr algn="ctr"/>
            <a:r>
              <a:rPr lang="es-ES" b="1" dirty="0">
                <a:solidFill>
                  <a:schemeClr val="bg1"/>
                </a:solidFill>
                <a:latin typeface="Aptos Narrow" panose="020B0004020202020204" pitchFamily="34" charset="0"/>
              </a:rPr>
              <a:t>Oficina Ejecutiva de Energía y Asuntos Medioambientales (EEA)</a:t>
            </a:r>
          </a:p>
          <a:p>
            <a:r>
              <a:rPr lang="es-ES" b="1" dirty="0">
                <a:solidFill>
                  <a:schemeClr val="bg1"/>
                </a:solidFill>
                <a:latin typeface="Aptos Narrow" panose="020B0004020202020204" pitchFamily="34" charset="0"/>
              </a:rPr>
              <a:t> (AEMA)</a:t>
            </a:r>
            <a:r>
              <a:rPr lang="en-US" b="1" dirty="0">
                <a:solidFill>
                  <a:schemeClr val="bg1"/>
                </a:solidFill>
                <a:latin typeface="Aptos Narrow" panose="020B0004020202020204" pitchFamily="34" charset="0"/>
              </a:rPr>
              <a:t>)</a:t>
            </a: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506" y="1119637"/>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1374B4-373A-B79E-9B14-8046CD705A00}"/>
              </a:ext>
            </a:extLst>
          </p:cNvPr>
          <p:cNvSpPr txBox="1"/>
          <p:nvPr/>
        </p:nvSpPr>
        <p:spPr>
          <a:xfrm>
            <a:off x="574954" y="3687724"/>
            <a:ext cx="1608133" cy="646331"/>
          </a:xfrm>
          <a:prstGeom prst="rect">
            <a:avLst/>
          </a:prstGeom>
          <a:noFill/>
        </p:spPr>
        <p:txBody>
          <a:bodyPr wrap="none" rtlCol="0">
            <a:spAutoFit/>
          </a:bodyPr>
          <a:lstStyle/>
          <a:p>
            <a:pPr algn="ctr"/>
            <a:r>
              <a:rPr lang="es-419" dirty="0">
                <a:latin typeface="Aptos Black" panose="020B0004020202020204" pitchFamily="34" charset="0"/>
              </a:rPr>
              <a:t>Comunidades</a:t>
            </a:r>
          </a:p>
          <a:p>
            <a:pPr algn="ctr"/>
            <a:r>
              <a:rPr lang="en-US" dirty="0">
                <a:latin typeface="Aptos Black" panose="020B0004020202020204" pitchFamily="34" charset="0"/>
              </a:rPr>
              <a:t>Verdes</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CD8486-3BEA-6F54-31DE-56C8206F8044}"/>
              </a:ext>
            </a:extLst>
          </p:cNvPr>
          <p:cNvSpPr txBox="1"/>
          <p:nvPr/>
        </p:nvSpPr>
        <p:spPr>
          <a:xfrm>
            <a:off x="2726717" y="5344797"/>
            <a:ext cx="1451230" cy="646331"/>
          </a:xfrm>
          <a:prstGeom prst="rect">
            <a:avLst/>
          </a:prstGeom>
          <a:noFill/>
        </p:spPr>
        <p:txBody>
          <a:bodyPr wrap="none" rtlCol="0">
            <a:spAutoFit/>
          </a:bodyPr>
          <a:lstStyle/>
          <a:p>
            <a:pPr algn="ctr"/>
            <a:r>
              <a:rPr lang="es-419" dirty="0">
                <a:latin typeface="Aptos Black" panose="020B0004020202020204" pitchFamily="34" charset="0"/>
              </a:rPr>
              <a:t>Liderar</a:t>
            </a:r>
            <a:r>
              <a:rPr lang="en-US" dirty="0">
                <a:latin typeface="Aptos Black" panose="020B0004020202020204" pitchFamily="34" charset="0"/>
              </a:rPr>
              <a:t> con </a:t>
            </a:r>
          </a:p>
          <a:p>
            <a:pPr algn="ctr"/>
            <a:r>
              <a:rPr lang="en-US" dirty="0">
                <a:latin typeface="Aptos Black" panose="020B0004020202020204" pitchFamily="34" charset="0"/>
              </a:rPr>
              <a:t>el Ejemplo</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D69B14-EF12-196E-87B5-915AD17C8163}"/>
              </a:ext>
            </a:extLst>
          </p:cNvPr>
          <p:cNvSpPr txBox="1"/>
          <p:nvPr/>
        </p:nvSpPr>
        <p:spPr>
          <a:xfrm>
            <a:off x="4882546" y="5344796"/>
            <a:ext cx="2366866" cy="646331"/>
          </a:xfrm>
          <a:prstGeom prst="rect">
            <a:avLst/>
          </a:prstGeom>
          <a:noFill/>
        </p:spPr>
        <p:txBody>
          <a:bodyPr wrap="none" rtlCol="0">
            <a:spAutoFit/>
          </a:bodyPr>
          <a:lstStyle/>
          <a:p>
            <a:pPr algn="ctr"/>
            <a:r>
              <a:rPr lang="en-US">
                <a:latin typeface="Aptos Black" panose="020B0004020202020204" pitchFamily="34" charset="0"/>
              </a:rPr>
              <a:t>Energía </a:t>
            </a:r>
            <a:r>
              <a:rPr lang="es-419" dirty="0">
                <a:latin typeface="Aptos Black" panose="020B0004020202020204" pitchFamily="34" charset="0"/>
              </a:rPr>
              <a:t>Renovable</a:t>
            </a:r>
            <a:r>
              <a:rPr lang="en-US" dirty="0">
                <a:latin typeface="Aptos Black" panose="020B0004020202020204" pitchFamily="34" charset="0"/>
              </a:rPr>
              <a:t> y</a:t>
            </a:r>
          </a:p>
          <a:p>
            <a:pPr algn="ctr"/>
            <a:r>
              <a:rPr lang="en-US" dirty="0">
                <a:latin typeface="Aptos Black" panose="020B0004020202020204" pitchFamily="34" charset="0"/>
              </a:rPr>
              <a:t> Alternativa</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A1E22D-AC2F-F788-2E92-002C815772CB}"/>
              </a:ext>
            </a:extLst>
          </p:cNvPr>
          <p:cNvSpPr txBox="1"/>
          <p:nvPr/>
        </p:nvSpPr>
        <p:spPr>
          <a:xfrm>
            <a:off x="7873792" y="5344797"/>
            <a:ext cx="1287532" cy="646331"/>
          </a:xfrm>
          <a:prstGeom prst="rect">
            <a:avLst/>
          </a:prstGeom>
          <a:noFill/>
        </p:spPr>
        <p:txBody>
          <a:bodyPr wrap="none" rtlCol="0">
            <a:spAutoFit/>
          </a:bodyPr>
          <a:lstStyle/>
          <a:p>
            <a:pPr algn="ctr"/>
            <a:r>
              <a:rPr lang="en-US" dirty="0">
                <a:latin typeface="Aptos Black" panose="020B0004020202020204" pitchFamily="34" charset="0"/>
              </a:rPr>
              <a:t>Eficiencia </a:t>
            </a:r>
          </a:p>
          <a:p>
            <a:pPr algn="ctr"/>
            <a:r>
              <a:rPr lang="es-419" dirty="0">
                <a:latin typeface="Aptos Black" panose="020B0004020202020204" pitchFamily="34" charset="0"/>
              </a:rPr>
              <a:t>Energética</a:t>
            </a:r>
          </a:p>
        </p:txBody>
      </p:sp>
      <p:sp>
        <p:nvSpPr>
          <p:cNvPr id="19" name="Rectangle 18">
            <a:extLst>
              <a:ext uri="{FF2B5EF4-FFF2-40B4-BE49-F238E27FC236}">
                <a16:creationId xmlns:a16="http://schemas.microsoft.com/office/drawing/2014/main" id="{9D89E2B4-3408-DB81-14E6-21926A010F7E}"/>
              </a:ext>
            </a:extLst>
          </p:cNvPr>
          <p:cNvSpPr/>
          <p:nvPr/>
        </p:nvSpPr>
        <p:spPr>
          <a:xfrm>
            <a:off x="9616708" y="3415174"/>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4AC824-29A8-A2EE-7C16-28EA86A4984A}"/>
              </a:ext>
            </a:extLst>
          </p:cNvPr>
          <p:cNvSpPr txBox="1"/>
          <p:nvPr/>
        </p:nvSpPr>
        <p:spPr>
          <a:xfrm>
            <a:off x="9989477" y="3572307"/>
            <a:ext cx="1471877" cy="877163"/>
          </a:xfrm>
          <a:prstGeom prst="rect">
            <a:avLst/>
          </a:prstGeom>
          <a:noFill/>
        </p:spPr>
        <p:txBody>
          <a:bodyPr wrap="none" rtlCol="0">
            <a:spAutoFit/>
          </a:bodyPr>
          <a:lstStyle/>
          <a:p>
            <a:pPr algn="ctr"/>
            <a:r>
              <a:rPr lang="en-US" sz="1700" dirty="0">
                <a:latin typeface="Aptos Black" panose="020B0004020202020204" pitchFamily="34" charset="0"/>
              </a:rPr>
              <a:t>Política, </a:t>
            </a:r>
          </a:p>
          <a:p>
            <a:pPr algn="ctr"/>
            <a:r>
              <a:rPr lang="en-US" sz="1700" dirty="0">
                <a:latin typeface="Aptos Black" panose="020B0004020202020204" pitchFamily="34" charset="0"/>
              </a:rPr>
              <a:t>Planificación </a:t>
            </a:r>
          </a:p>
          <a:p>
            <a:pPr algn="ctr"/>
            <a:r>
              <a:rPr lang="en-US" sz="1700">
                <a:latin typeface="Aptos Black" panose="020B0004020202020204" pitchFamily="34" charset="0"/>
              </a:rPr>
              <a:t>y </a:t>
            </a:r>
            <a:r>
              <a:rPr lang="es-419" sz="1700" dirty="0">
                <a:latin typeface="Aptos Black" panose="020B0004020202020204" pitchFamily="34" charset="0"/>
              </a:rPr>
              <a:t>Análisis</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768607"/>
            <a:ext cx="5859748" cy="929216"/>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860C35-D558-E270-A118-3B114812E48C}"/>
              </a:ext>
            </a:extLst>
          </p:cNvPr>
          <p:cNvSpPr txBox="1"/>
          <p:nvPr/>
        </p:nvSpPr>
        <p:spPr>
          <a:xfrm>
            <a:off x="3233933" y="3821009"/>
            <a:ext cx="5769392" cy="923330"/>
          </a:xfrm>
          <a:prstGeom prst="rect">
            <a:avLst/>
          </a:prstGeom>
          <a:noFill/>
        </p:spPr>
        <p:txBody>
          <a:bodyPr wrap="square" rtlCol="0">
            <a:spAutoFit/>
          </a:bodyPr>
          <a:lstStyle/>
          <a:p>
            <a:pPr algn="ctr"/>
            <a:r>
              <a:rPr lang="es-ES" dirty="0">
                <a:latin typeface="Aptos Black" panose="020B0004020202020204" pitchFamily="34" charset="0"/>
              </a:rPr>
              <a:t>Apoyo entre </a:t>
            </a:r>
            <a:r>
              <a:rPr lang="es-419" dirty="0">
                <a:latin typeface="Aptos Black" panose="020B0004020202020204" pitchFamily="34" charset="0"/>
              </a:rPr>
              <a:t>Divisiones</a:t>
            </a:r>
          </a:p>
          <a:p>
            <a:pPr algn="ctr"/>
            <a:r>
              <a:rPr lang="es-ES" dirty="0">
                <a:latin typeface="Aptos Narrow" panose="020B0004020202020204" pitchFamily="34" charset="0"/>
              </a:rPr>
              <a:t>Financiación Federal, Seguridad Energética, Compromiso, Legal, Finanzas</a:t>
            </a:r>
            <a:endParaRPr lang="en-US" dirty="0">
              <a:latin typeface="Aptos Narrow" panose="020B0004020202020204" pitchFamily="34" charset="0"/>
            </a:endParaRP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38BEB6-660C-D433-E94B-63EBDE0C0C48}"/>
              </a:ext>
            </a:extLst>
          </p:cNvPr>
          <p:cNvSpPr>
            <a:spLocks noGrp="1"/>
          </p:cNvSpPr>
          <p:nvPr/>
        </p:nvSpPr>
        <p:spPr>
          <a:xfrm>
            <a:off x="1893824" y="277368"/>
            <a:ext cx="97028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008000"/>
                </a:solidFill>
                <a:latin typeface="Aptos Black" panose="020B0004020202020204" pitchFamily="34" charset="0"/>
                <a:ea typeface="+mj-ea"/>
                <a:cs typeface="+mj-cs"/>
              </a:defRPr>
            </a:lvl1pPr>
          </a:lstStyle>
          <a:p>
            <a:r>
              <a:rPr lang="es-419" b="1" dirty="0"/>
              <a:t>Objetivos Políticos </a:t>
            </a:r>
            <a:r>
              <a:rPr lang="en-US" b="1" dirty="0"/>
              <a:t>para el 2024</a:t>
            </a:r>
            <a:endParaRPr lang="en-US" dirty="0"/>
          </a:p>
        </p:txBody>
      </p:sp>
      <p:graphicFrame>
        <p:nvGraphicFramePr>
          <p:cNvPr id="14" name="Tabla 13">
            <a:extLst>
              <a:ext uri="{FF2B5EF4-FFF2-40B4-BE49-F238E27FC236}">
                <a16:creationId xmlns:a16="http://schemas.microsoft.com/office/drawing/2014/main" id="{D88F053D-F09E-6146-1C32-B40D28768694}"/>
              </a:ext>
            </a:extLst>
          </p:cNvPr>
          <p:cNvGraphicFramePr>
            <a:graphicFrameLocks noGrp="1"/>
          </p:cNvGraphicFramePr>
          <p:nvPr>
            <p:extLst>
              <p:ext uri="{D42A27DB-BD31-4B8C-83A1-F6EECF244321}">
                <p14:modId xmlns:p14="http://schemas.microsoft.com/office/powerpoint/2010/main" val="2057277731"/>
              </p:ext>
            </p:extLst>
          </p:nvPr>
        </p:nvGraphicFramePr>
        <p:xfrm>
          <a:off x="1234440" y="1185276"/>
          <a:ext cx="10362184" cy="5395356"/>
        </p:xfrm>
        <a:graphic>
          <a:graphicData uri="http://schemas.openxmlformats.org/drawingml/2006/table">
            <a:tbl>
              <a:tblPr/>
              <a:tblGrid>
                <a:gridCol w="4184214">
                  <a:extLst>
                    <a:ext uri="{9D8B030D-6E8A-4147-A177-3AD203B41FA5}">
                      <a16:colId xmlns:a16="http://schemas.microsoft.com/office/drawing/2014/main" val="1642028221"/>
                    </a:ext>
                  </a:extLst>
                </a:gridCol>
                <a:gridCol w="6177970">
                  <a:extLst>
                    <a:ext uri="{9D8B030D-6E8A-4147-A177-3AD203B41FA5}">
                      <a16:colId xmlns:a16="http://schemas.microsoft.com/office/drawing/2014/main" val="642719381"/>
                    </a:ext>
                  </a:extLst>
                </a:gridCol>
              </a:tblGrid>
              <a:tr h="664929">
                <a:tc>
                  <a:txBody>
                    <a:bodyPr/>
                    <a:lstStyle/>
                    <a:p>
                      <a:pPr algn="l" fontAlgn="base"/>
                      <a:r>
                        <a:rPr lang="es-ES" sz="1600" b="1" i="0" dirty="0">
                          <a:solidFill>
                            <a:srgbClr val="000000"/>
                          </a:solidFill>
                          <a:effectLst/>
                          <a:latin typeface="Calibri" panose="020F0502020204030204" pitchFamily="34" charset="0"/>
                        </a:rPr>
                        <a:t>Implementar Eficazmente</a:t>
                      </a:r>
                      <a:r>
                        <a:rPr lang="es-ES" sz="1600" b="1" i="0" dirty="0">
                          <a:solidFill>
                            <a:schemeClr val="tx1"/>
                          </a:solidFill>
                          <a:effectLst/>
                          <a:latin typeface="Calibri" panose="020F0502020204030204" pitchFamily="34" charset="0"/>
                        </a:rPr>
                        <a:t> las Políticas y los Reglamentos</a:t>
                      </a:r>
                      <a:r>
                        <a:rPr lang="es-ES" sz="1600" b="0" i="0" dirty="0">
                          <a:solidFill>
                            <a:schemeClr val="tx1"/>
                          </a:solidFill>
                          <a:effectLst/>
                          <a:latin typeface="Calibri" panose="020F0502020204030204" pitchFamily="34" charset="0"/>
                        </a:rPr>
                        <a:t>​</a:t>
                      </a:r>
                      <a:endParaRPr lang="es-ES" sz="1600" b="0" i="0" dirty="0">
                        <a:solidFill>
                          <a:schemeClr val="tx1"/>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Incrementar la capacidad del DOER para llevar a cabo las responsabilidades clave cuando hay una mayor carga de trabajo</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002414"/>
                  </a:ext>
                </a:extLst>
              </a:tr>
              <a:tr h="590967">
                <a:tc>
                  <a:txBody>
                    <a:bodyPr/>
                    <a:lstStyle/>
                    <a:p>
                      <a:pPr algn="l" fontAlgn="auto"/>
                      <a:r>
                        <a:rPr lang="es-ES" sz="1600" b="0" i="0">
                          <a:solidFill>
                            <a:srgbClr val="000000"/>
                          </a:solidFill>
                          <a:effectLst/>
                          <a:latin typeface="Calibri" panose="020F0502020204030204" pitchFamily="34" charset="0"/>
                        </a:rPr>
                        <a:t>​</a:t>
                      </a:r>
                    </a:p>
                    <a:p>
                      <a:pPr algn="l" fontAlgn="base"/>
                      <a:r>
                        <a:rPr lang="es-ES" sz="1600" b="1" i="0">
                          <a:solidFill>
                            <a:srgbClr val="000000"/>
                          </a:solidFill>
                          <a:effectLst/>
                          <a:latin typeface="Calibri" panose="020F0502020204030204" pitchFamily="34" charset="0"/>
                        </a:rPr>
                        <a:t>Desembolsar los Fondos</a:t>
                      </a:r>
                      <a:r>
                        <a:rPr lang="es-ES" sz="1600" b="0" i="0">
                          <a:solidFill>
                            <a:srgbClr val="000000"/>
                          </a:solidFill>
                          <a:effectLst/>
                          <a:latin typeface="Calibri" panose="020F0502020204030204" pitchFamily="34" charset="0"/>
                        </a:rPr>
                        <a:t>​</a:t>
                      </a:r>
                      <a:endParaRPr lang="es-ES" sz="1600" b="0" i="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 Agilizar los desembolsos para obtener beneficios​</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9531424"/>
                  </a:ext>
                </a:extLst>
              </a:tr>
              <a:tr h="612436">
                <a:tc>
                  <a:txBody>
                    <a:bodyPr/>
                    <a:lstStyle/>
                    <a:p>
                      <a:pPr algn="l" fontAlgn="base"/>
                      <a:r>
                        <a:rPr lang="es-ES" sz="1600" b="1" i="0" dirty="0">
                          <a:solidFill>
                            <a:srgbClr val="000000"/>
                          </a:solidFill>
                          <a:effectLst/>
                          <a:latin typeface="Calibri" panose="020F0502020204030204" pitchFamily="34" charset="0"/>
                        </a:rPr>
                        <a:t>Recopilar </a:t>
                      </a:r>
                      <a:r>
                        <a:rPr lang="es-ES" sz="1600" b="1" i="0" dirty="0">
                          <a:solidFill>
                            <a:schemeClr val="tx1"/>
                          </a:solidFill>
                          <a:effectLst/>
                          <a:latin typeface="Calibri" panose="020F0502020204030204" pitchFamily="34" charset="0"/>
                        </a:rPr>
                        <a:t>e Intercambiar </a:t>
                      </a:r>
                      <a:r>
                        <a:rPr lang="es-ES" sz="1600" b="1" i="0" dirty="0">
                          <a:solidFill>
                            <a:srgbClr val="000000"/>
                          </a:solidFill>
                          <a:effectLst/>
                          <a:latin typeface="Calibri" panose="020F0502020204030204" pitchFamily="34" charset="0"/>
                        </a:rPr>
                        <a:t>Datos e Información</a:t>
                      </a:r>
                      <a:r>
                        <a:rPr lang="es-ES" sz="1600" b="0" i="0" dirty="0">
                          <a:solidFill>
                            <a:srgbClr val="000000"/>
                          </a:solidFill>
                          <a:effectLst/>
                          <a:latin typeface="Calibri" panose="020F0502020204030204" pitchFamily="34" charset="0"/>
                        </a:rPr>
                        <a:t>​</a:t>
                      </a:r>
                      <a:endParaRPr lang="es-ES" sz="1600" b="0" i="0" dirty="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Mejorar los procesos de recopilación de información e incrementar la transparencia mediante el intercambio de datos ​</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8939818"/>
                  </a:ext>
                </a:extLst>
              </a:tr>
              <a:tr h="844455">
                <a:tc>
                  <a:txBody>
                    <a:bodyPr/>
                    <a:lstStyle/>
                    <a:p>
                      <a:pPr algn="l" fontAlgn="base"/>
                      <a:r>
                        <a:rPr lang="es-ES" sz="1600" b="1" i="0" dirty="0">
                          <a:solidFill>
                            <a:srgbClr val="000000"/>
                          </a:solidFill>
                          <a:effectLst/>
                          <a:latin typeface="Calibri" panose="020F0502020204030204" pitchFamily="34" charset="0"/>
                        </a:rPr>
                        <a:t>Involucrar a las Comunidades y a las Partes Interesadas</a:t>
                      </a:r>
                      <a:r>
                        <a:rPr lang="es-ES" sz="1600" b="0" i="0" dirty="0">
                          <a:solidFill>
                            <a:srgbClr val="000000"/>
                          </a:solidFill>
                          <a:effectLst/>
                          <a:latin typeface="Calibri" panose="020F0502020204030204" pitchFamily="34" charset="0"/>
                        </a:rPr>
                        <a:t>​</a:t>
                      </a:r>
                      <a:endParaRPr lang="es-ES" sz="1600" b="0" i="0" dirty="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Reforzar las estrategias de comunicación existentes y desarrollar otras nuevas para empoderar a las comunidades con el fin de que participen en la transición hacia una energía limpia ​</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0743729"/>
                  </a:ext>
                </a:extLst>
              </a:tr>
              <a:tr h="844455">
                <a:tc>
                  <a:txBody>
                    <a:bodyPr/>
                    <a:lstStyle/>
                    <a:p>
                      <a:pPr algn="l" fontAlgn="base"/>
                      <a:r>
                        <a:rPr lang="es-ES" sz="1600" b="1" i="0" dirty="0">
                          <a:solidFill>
                            <a:schemeClr val="tx1"/>
                          </a:solidFill>
                          <a:effectLst/>
                          <a:latin typeface="Calibri" panose="020F0502020204030204" pitchFamily="34" charset="0"/>
                        </a:rPr>
                        <a:t>Colaborar con</a:t>
                      </a:r>
                      <a:r>
                        <a:rPr lang="es-ES" sz="1600" b="1" i="0" baseline="0" dirty="0">
                          <a:solidFill>
                            <a:schemeClr val="tx1"/>
                          </a:solidFill>
                          <a:effectLst/>
                          <a:latin typeface="Calibri" panose="020F0502020204030204" pitchFamily="34" charset="0"/>
                        </a:rPr>
                        <a:t> nuestros </a:t>
                      </a:r>
                      <a:r>
                        <a:rPr lang="es-ES" sz="1600" b="1" i="0" dirty="0">
                          <a:solidFill>
                            <a:srgbClr val="000000"/>
                          </a:solidFill>
                          <a:effectLst/>
                          <a:latin typeface="Calibri" panose="020F0502020204030204" pitchFamily="34" charset="0"/>
                        </a:rPr>
                        <a:t>Servicios Públicos</a:t>
                      </a:r>
                      <a:r>
                        <a:rPr lang="es-ES" sz="1600" b="0" i="0" dirty="0">
                          <a:solidFill>
                            <a:srgbClr val="000000"/>
                          </a:solidFill>
                          <a:effectLst/>
                          <a:latin typeface="Calibri" panose="020F0502020204030204" pitchFamily="34" charset="0"/>
                        </a:rPr>
                        <a:t>​</a:t>
                      </a:r>
                      <a:endParaRPr lang="es-ES" sz="1600" b="0" i="0" dirty="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Involucrar proactivamente a los servicios públicos para que recomienden y apoyen un trabajo de servicios públicos que sea ambicioso y alcance los objetivos del estado ​</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3257222"/>
                  </a:ext>
                </a:extLst>
              </a:tr>
              <a:tr h="590967">
                <a:tc>
                  <a:txBody>
                    <a:bodyPr/>
                    <a:lstStyle/>
                    <a:p>
                      <a:pPr algn="l" fontAlgn="auto"/>
                      <a:r>
                        <a:rPr lang="es-ES" sz="1600" b="0" i="0">
                          <a:solidFill>
                            <a:srgbClr val="000000"/>
                          </a:solidFill>
                          <a:effectLst/>
                          <a:latin typeface="Calibri" panose="020F0502020204030204" pitchFamily="34" charset="0"/>
                        </a:rPr>
                        <a:t>​</a:t>
                      </a:r>
                    </a:p>
                    <a:p>
                      <a:pPr algn="l" fontAlgn="base"/>
                      <a:r>
                        <a:rPr lang="es-ES" sz="1600" b="1" i="0">
                          <a:solidFill>
                            <a:srgbClr val="000000"/>
                          </a:solidFill>
                          <a:effectLst/>
                          <a:latin typeface="Calibri" panose="020F0502020204030204" pitchFamily="34" charset="0"/>
                        </a:rPr>
                        <a:t>Coordinar con Otras Agencias Estatales</a:t>
                      </a:r>
                      <a:r>
                        <a:rPr lang="es-ES" sz="1600" b="0" i="0">
                          <a:solidFill>
                            <a:srgbClr val="000000"/>
                          </a:solidFill>
                          <a:effectLst/>
                          <a:latin typeface="Calibri" panose="020F0502020204030204" pitchFamily="34" charset="0"/>
                        </a:rPr>
                        <a:t>​</a:t>
                      </a:r>
                      <a:endParaRPr lang="es-ES" sz="1600" b="0" i="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Apoyar a otros organismos para lograr políticas de energía limpia​</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2082503"/>
                  </a:ext>
                </a:extLst>
              </a:tr>
              <a:tr h="656180">
                <a:tc>
                  <a:txBody>
                    <a:bodyPr/>
                    <a:lstStyle/>
                    <a:p>
                      <a:pPr algn="l" fontAlgn="base"/>
                      <a:r>
                        <a:rPr lang="es-ES" sz="1600" b="1" i="0" dirty="0">
                          <a:solidFill>
                            <a:srgbClr val="000000"/>
                          </a:solidFill>
                          <a:effectLst/>
                          <a:latin typeface="Calibri" panose="020F0502020204030204" pitchFamily="34" charset="0"/>
                        </a:rPr>
                        <a:t>Desarrollar una Política Estratégica</a:t>
                      </a:r>
                      <a:r>
                        <a:rPr lang="es-ES" sz="1600" b="0" i="0" dirty="0">
                          <a:solidFill>
                            <a:srgbClr val="000000"/>
                          </a:solidFill>
                          <a:effectLst/>
                          <a:latin typeface="Calibri" panose="020F0502020204030204" pitchFamily="34" charset="0"/>
                        </a:rPr>
                        <a:t>​</a:t>
                      </a:r>
                      <a:endParaRPr lang="es-ES" sz="1600" b="0" i="0" dirty="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Garantizar que los resultados de los grupos de trabajo y los consejos sean viables y tengan un objetivo claro ​</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190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731446"/>
                  </a:ext>
                </a:extLst>
              </a:tr>
              <a:tr h="590967">
                <a:tc>
                  <a:txBody>
                    <a:bodyPr/>
                    <a:lstStyle/>
                    <a:p>
                      <a:pPr algn="l" fontAlgn="base"/>
                      <a:r>
                        <a:rPr lang="en-US" sz="1600" b="1" i="0" dirty="0">
                          <a:solidFill>
                            <a:srgbClr val="000000"/>
                          </a:solidFill>
                          <a:effectLst/>
                          <a:latin typeface="Calibri" panose="020F0502020204030204" pitchFamily="34" charset="0"/>
                        </a:rPr>
                        <a:t>Empoderar al Departamento de Recursos </a:t>
                      </a:r>
                    </a:p>
                    <a:p>
                      <a:pPr algn="l" fontAlgn="base"/>
                      <a:r>
                        <a:rPr lang="es-419" sz="1600" b="1" i="0" noProof="0" dirty="0">
                          <a:solidFill>
                            <a:srgbClr val="000000"/>
                          </a:solidFill>
                          <a:effectLst/>
                          <a:latin typeface="Calibri" panose="020F0502020204030204" pitchFamily="34" charset="0"/>
                        </a:rPr>
                        <a:t>Energéticos </a:t>
                      </a:r>
                      <a:r>
                        <a:rPr lang="en-US" sz="1600" b="1" i="0" dirty="0">
                          <a:solidFill>
                            <a:srgbClr val="000000"/>
                          </a:solidFill>
                          <a:effectLst/>
                          <a:latin typeface="Calibri" panose="020F0502020204030204" pitchFamily="34" charset="0"/>
                        </a:rPr>
                        <a:t>(DOER)</a:t>
                      </a:r>
                      <a:r>
                        <a:rPr lang="en-US" sz="16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70695" marR="70695" marT="35348" marB="35348" anchor="ctr">
                    <a:lnL w="12700" cap="flat" cmpd="sng" algn="ctr">
                      <a:solidFill>
                        <a:srgbClr val="FFFFFF"/>
                      </a:solidFill>
                      <a:prstDash val="solid"/>
                      <a:round/>
                      <a:headEnd type="none" w="med" len="med"/>
                      <a:tailEnd type="none" w="med" len="med"/>
                    </a:lnL>
                    <a:lnR w="11906" cap="flat" cmpd="sng" algn="ctr">
                      <a:solidFill>
                        <a:srgbClr val="000000"/>
                      </a:solidFill>
                      <a:prstDash val="solid"/>
                      <a:round/>
                      <a:headEnd type="none" w="med" len="med"/>
                      <a:tailEnd type="none" w="med" len="med"/>
                    </a:lnR>
                    <a:lnT w="11906"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r>
                        <a:rPr lang="es-ES" sz="1600" b="0" i="0" dirty="0">
                          <a:solidFill>
                            <a:schemeClr val="tx1"/>
                          </a:solidFill>
                          <a:effectLst/>
                          <a:latin typeface="Calibri" panose="020F0502020204030204" pitchFamily="34" charset="0"/>
                        </a:rPr>
                        <a:t>Establecer y alcanzar objetivos y metas para el DOER</a:t>
                      </a:r>
                      <a:endParaRPr lang="es-ES" sz="1600" b="0" i="0" dirty="0">
                        <a:solidFill>
                          <a:schemeClr val="tx1"/>
                        </a:solidFill>
                        <a:effectLst/>
                      </a:endParaRPr>
                    </a:p>
                  </a:txBody>
                  <a:tcPr marL="70695" marR="70695" marT="35348" marB="35348" anchor="ctr">
                    <a:lnL w="11906"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906"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8101862"/>
                  </a:ext>
                </a:extLst>
              </a:tr>
            </a:tbl>
          </a:graphicData>
        </a:graphic>
      </p:graphicFrame>
      <p:sp>
        <p:nvSpPr>
          <p:cNvPr id="15" name="Rectangle 4">
            <a:extLst>
              <a:ext uri="{FF2B5EF4-FFF2-40B4-BE49-F238E27FC236}">
                <a16:creationId xmlns:a16="http://schemas.microsoft.com/office/drawing/2014/main" id="{D050DEB8-5725-D07A-B7F8-637DCD618462}"/>
              </a:ext>
            </a:extLst>
          </p:cNvPr>
          <p:cNvSpPr>
            <a:spLocks noChangeArrowheads="1"/>
          </p:cNvSpPr>
          <p:nvPr/>
        </p:nvSpPr>
        <p:spPr bwMode="auto">
          <a:xfrm flipV="1">
            <a:off x="901804" y="1291956"/>
            <a:ext cx="131189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pPr>
                <a:defRPr/>
              </a:pPr>
              <a:t>6</a:t>
            </a:fld>
            <a:endParaRPr lang="en-US"/>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010" y="1383792"/>
            <a:ext cx="640080" cy="640080"/>
          </a:xfrm>
          <a:prstGeom prst="rect">
            <a:avLst/>
          </a:prstGeom>
        </p:spPr>
      </p:pic>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flipH="1" flipV="1">
            <a:off x="928011" y="2039700"/>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8010" y="2725572"/>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8010" y="3437703"/>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8010" y="4035140"/>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8010" y="4691604"/>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8010" y="5286430"/>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010" y="6005166"/>
            <a:ext cx="640080" cy="640080"/>
          </a:xfrm>
          <a:prstGeom prst="rect">
            <a:avLst/>
          </a:prstGeom>
        </p:spPr>
      </p:pic>
      <p:sp>
        <p:nvSpPr>
          <p:cNvPr id="6" name="Title 1">
            <a:extLst>
              <a:ext uri="{FF2B5EF4-FFF2-40B4-BE49-F238E27FC236}">
                <a16:creationId xmlns:a16="http://schemas.microsoft.com/office/drawing/2014/main" id="{53BE86DD-25E6-4460-346F-6D49A1FC3CF5}"/>
              </a:ext>
            </a:extLst>
          </p:cNvPr>
          <p:cNvSpPr>
            <a:spLocks noGrp="1"/>
          </p:cNvSpPr>
          <p:nvPr/>
        </p:nvSpPr>
        <p:spPr>
          <a:xfrm>
            <a:off x="1879600" y="271968"/>
            <a:ext cx="97028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008000"/>
                </a:solidFill>
                <a:latin typeface="Aptos Black" panose="020B0004020202020204" pitchFamily="34" charset="0"/>
                <a:ea typeface="+mj-ea"/>
                <a:cs typeface="+mj-cs"/>
              </a:defRPr>
            </a:lvl1pPr>
          </a:lstStyle>
          <a:p>
            <a:r>
              <a:rPr lang="es-419" dirty="0"/>
              <a:t>Logros Clave en el </a:t>
            </a:r>
            <a:r>
              <a:rPr lang="en-US" dirty="0"/>
              <a:t>2023</a:t>
            </a:r>
          </a:p>
        </p:txBody>
      </p:sp>
      <p:graphicFrame>
        <p:nvGraphicFramePr>
          <p:cNvPr id="36" name="Tabla 35">
            <a:extLst>
              <a:ext uri="{FF2B5EF4-FFF2-40B4-BE49-F238E27FC236}">
                <a16:creationId xmlns:a16="http://schemas.microsoft.com/office/drawing/2014/main" id="{31716D52-FF2B-59B4-7F82-8D150BBBD3E1}"/>
              </a:ext>
            </a:extLst>
          </p:cNvPr>
          <p:cNvGraphicFramePr>
            <a:graphicFrameLocks noGrp="1"/>
          </p:cNvGraphicFramePr>
          <p:nvPr>
            <p:extLst>
              <p:ext uri="{D42A27DB-BD31-4B8C-83A1-F6EECF244321}">
                <p14:modId xmlns:p14="http://schemas.microsoft.com/office/powerpoint/2010/main" val="2803436801"/>
              </p:ext>
            </p:extLst>
          </p:nvPr>
        </p:nvGraphicFramePr>
        <p:xfrm>
          <a:off x="1974491" y="1219200"/>
          <a:ext cx="9702800" cy="5489528"/>
        </p:xfrm>
        <a:graphic>
          <a:graphicData uri="http://schemas.openxmlformats.org/drawingml/2006/table">
            <a:tbl>
              <a:tblPr/>
              <a:tblGrid>
                <a:gridCol w="9702800">
                  <a:extLst>
                    <a:ext uri="{9D8B030D-6E8A-4147-A177-3AD203B41FA5}">
                      <a16:colId xmlns:a16="http://schemas.microsoft.com/office/drawing/2014/main" val="1234224230"/>
                    </a:ext>
                  </a:extLst>
                </a:gridCol>
              </a:tblGrid>
              <a:tr h="678448">
                <a:tc>
                  <a:txBody>
                    <a:bodyPr/>
                    <a:lstStyle/>
                    <a:p>
                      <a:pPr algn="l" fontAlgn="base"/>
                      <a:r>
                        <a:rPr lang="es-ES" sz="2800" b="0" i="0" dirty="0">
                          <a:solidFill>
                            <a:srgbClr val="000000"/>
                          </a:solidFill>
                          <a:effectLst/>
                          <a:latin typeface="Calibri" panose="020F0502020204030204" pitchFamily="34" charset="0"/>
                        </a:rPr>
                        <a:t>Códigos de Construcción y Viviendas Asequibles de </a:t>
                      </a:r>
                      <a:r>
                        <a:rPr lang="es-ES" sz="2800" b="0" i="0" dirty="0">
                          <a:solidFill>
                            <a:schemeClr val="tx1"/>
                          </a:solidFill>
                          <a:effectLst/>
                          <a:latin typeface="Calibri" panose="020F0502020204030204" pitchFamily="34" charset="0"/>
                        </a:rPr>
                        <a:t>Modernización</a:t>
                      </a:r>
                      <a:r>
                        <a:rPr lang="es-ES" sz="2800" b="0" i="0" dirty="0">
                          <a:solidFill>
                            <a:srgbClr val="000000"/>
                          </a:solidFill>
                          <a:effectLst/>
                          <a:latin typeface="Calibri" panose="020F0502020204030204" pitchFamily="34" charset="0"/>
                        </a:rPr>
                        <a:t> Energética Integral​</a:t>
                      </a:r>
                      <a:endParaRPr lang="es-ES" sz="2800" b="0" i="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11290053"/>
                  </a:ext>
                </a:extLst>
              </a:tr>
              <a:tr h="528178">
                <a:tc>
                  <a:txBody>
                    <a:bodyPr/>
                    <a:lstStyle/>
                    <a:p>
                      <a:pPr algn="l" fontAlgn="base"/>
                      <a:r>
                        <a:rPr lang="en-US" sz="2800" b="0" i="0" dirty="0" err="1">
                          <a:solidFill>
                            <a:schemeClr val="tx1"/>
                          </a:solidFill>
                          <a:effectLst/>
                          <a:latin typeface="Calibri" panose="020F0502020204030204" pitchFamily="34" charset="0"/>
                        </a:rPr>
                        <a:t>Reembolsos</a:t>
                      </a:r>
                      <a:r>
                        <a:rPr lang="en-US" sz="2800" b="0" i="0" dirty="0">
                          <a:solidFill>
                            <a:schemeClr val="tx1"/>
                          </a:solidFill>
                          <a:effectLst/>
                          <a:latin typeface="Calibri" panose="020F0502020204030204" pitchFamily="34" charset="0"/>
                        </a:rPr>
                        <a:t> MOR-EV​</a:t>
                      </a:r>
                      <a:endParaRPr lang="en-US" sz="2800" b="0" i="0" dirty="0">
                        <a:solidFill>
                          <a:schemeClr val="tx1"/>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0851068"/>
                  </a:ext>
                </a:extLst>
              </a:tr>
              <a:tr h="528178">
                <a:tc>
                  <a:txBody>
                    <a:bodyPr/>
                    <a:lstStyle/>
                    <a:p>
                      <a:pPr algn="l" fontAlgn="base"/>
                      <a:r>
                        <a:rPr lang="es-ES" sz="2800" b="0" i="0" dirty="0">
                          <a:solidFill>
                            <a:srgbClr val="000000"/>
                          </a:solidFill>
                          <a:effectLst/>
                          <a:latin typeface="Calibri" panose="020F0502020204030204" pitchFamily="34" charset="0"/>
                        </a:rPr>
                        <a:t>Subvenciones para las Comunidades Verdes y Liderar con el Ejemplo​</a:t>
                      </a:r>
                      <a:endParaRPr lang="es-ES" sz="2800" b="0" i="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1877104"/>
                  </a:ext>
                </a:extLst>
              </a:tr>
              <a:tr h="528178">
                <a:tc>
                  <a:txBody>
                    <a:bodyPr/>
                    <a:lstStyle/>
                    <a:p>
                      <a:pPr algn="l" fontAlgn="base"/>
                      <a:r>
                        <a:rPr lang="es-419" sz="2800" b="0" i="0" noProof="0" dirty="0">
                          <a:solidFill>
                            <a:srgbClr val="000000"/>
                          </a:solidFill>
                          <a:effectLst/>
                          <a:latin typeface="Calibri" panose="020F0502020204030204" pitchFamily="34" charset="0"/>
                        </a:rPr>
                        <a:t>Coordinación de Fondos Federales​</a:t>
                      </a:r>
                      <a:endParaRPr lang="es-419" sz="2800" b="0" i="0" noProof="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44608138"/>
                  </a:ext>
                </a:extLst>
              </a:tr>
              <a:tr h="528178">
                <a:tc>
                  <a:txBody>
                    <a:bodyPr/>
                    <a:lstStyle/>
                    <a:p>
                      <a:pPr algn="l" fontAlgn="base"/>
                      <a:r>
                        <a:rPr lang="es-ES" sz="2800" b="0" i="0" dirty="0">
                          <a:solidFill>
                            <a:srgbClr val="000000"/>
                          </a:solidFill>
                          <a:effectLst/>
                          <a:latin typeface="Calibri" panose="020F0502020204030204" pitchFamily="34" charset="0"/>
                        </a:rPr>
                        <a:t>Consejo Asesor para la Modernización de la Red​</a:t>
                      </a:r>
                      <a:endParaRPr lang="es-ES" sz="2800" b="0" i="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93486813"/>
                  </a:ext>
                </a:extLst>
              </a:tr>
              <a:tr h="678448">
                <a:tc>
                  <a:txBody>
                    <a:bodyPr/>
                    <a:lstStyle/>
                    <a:p>
                      <a:pPr algn="l" fontAlgn="base"/>
                      <a:r>
                        <a:rPr lang="es-ES" sz="2800" b="0" i="0" dirty="0">
                          <a:solidFill>
                            <a:srgbClr val="000000"/>
                          </a:solidFill>
                          <a:effectLst/>
                          <a:latin typeface="Calibri" panose="020F0502020204030204" pitchFamily="34" charset="0"/>
                        </a:rPr>
                        <a:t>Estudio del Potencial Técnico de la Energía Solar</a:t>
                      </a:r>
                      <a:endParaRPr lang="es-ES" sz="2800" b="0" i="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26773948"/>
                  </a:ext>
                </a:extLst>
              </a:tr>
              <a:tr h="528178">
                <a:tc>
                  <a:txBody>
                    <a:bodyPr/>
                    <a:lstStyle/>
                    <a:p>
                      <a:pPr algn="l" fontAlgn="base"/>
                      <a:r>
                        <a:rPr lang="es-ES" sz="2550" b="0" i="0">
                          <a:solidFill>
                            <a:srgbClr val="000000"/>
                          </a:solidFill>
                          <a:effectLst/>
                          <a:latin typeface="Calibri" panose="020F0502020204030204" pitchFamily="34" charset="0"/>
                        </a:rPr>
                        <a:t>Avanzar con Determinacion: Estudio sobre Almacenamiento Energético​</a:t>
                      </a:r>
                      <a:endParaRPr lang="es-ES" sz="2550" b="0" i="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104122709"/>
                  </a:ext>
                </a:extLst>
              </a:tr>
              <a:tr h="528178">
                <a:tc>
                  <a:txBody>
                    <a:bodyPr/>
                    <a:lstStyle/>
                    <a:p>
                      <a:pPr algn="l" fontAlgn="base"/>
                      <a:r>
                        <a:rPr lang="es-ES" sz="2550" b="0" i="0" dirty="0">
                          <a:solidFill>
                            <a:srgbClr val="000000"/>
                          </a:solidFill>
                          <a:effectLst/>
                          <a:latin typeface="Calibri" panose="020F0502020204030204" pitchFamily="34" charset="0"/>
                        </a:rPr>
                        <a:t>Sección 83C Ronda 4: Convocatoria de Licitación de Energía Eólica Marina ​</a:t>
                      </a:r>
                      <a:endParaRPr lang="es-ES" sz="2550" b="0" i="0" dirty="0">
                        <a:solidFill>
                          <a:srgbClr val="000000"/>
                        </a:solidFill>
                        <a:effectLst/>
                      </a:endParaRPr>
                    </a:p>
                  </a:txBody>
                  <a:tcPr marL="71416" marR="71416" marT="35708" marB="3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73182941"/>
                  </a:ext>
                </a:extLst>
              </a:tr>
            </a:tbl>
          </a:graphicData>
        </a:graphic>
      </p:graphicFrame>
      <p:sp>
        <p:nvSpPr>
          <p:cNvPr id="37" name="Rectangle 19">
            <a:extLst>
              <a:ext uri="{FF2B5EF4-FFF2-40B4-BE49-F238E27FC236}">
                <a16:creationId xmlns:a16="http://schemas.microsoft.com/office/drawing/2014/main" id="{1C5527C3-7780-45B4-3773-DDC0DB491FC0}"/>
              </a:ext>
            </a:extLst>
          </p:cNvPr>
          <p:cNvSpPr>
            <a:spLocks noChangeArrowheads="1"/>
          </p:cNvSpPr>
          <p:nvPr/>
        </p:nvSpPr>
        <p:spPr bwMode="auto">
          <a:xfrm>
            <a:off x="2090738" y="159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en-US" dirty="0"/>
              <a:t>Proyectos Clave </a:t>
            </a:r>
            <a:r>
              <a:rPr lang="es-419" dirty="0"/>
              <a:t>para el</a:t>
            </a:r>
            <a:r>
              <a:rPr lang="en-US" dirty="0"/>
              <a:t> 2024</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pPr>
                <a:defRPr/>
              </a:pPr>
              <a:t>7</a:t>
            </a:fld>
            <a:endParaRPr lang="en-US"/>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1618368338"/>
              </p:ext>
            </p:extLst>
          </p:nvPr>
        </p:nvGraphicFramePr>
        <p:xfrm>
          <a:off x="1879600" y="1048737"/>
          <a:ext cx="10204091" cy="5825490"/>
        </p:xfrm>
        <a:graphic>
          <a:graphicData uri="http://schemas.openxmlformats.org/drawingml/2006/table">
            <a:tbl>
              <a:tblPr bandRow="1">
                <a:tableStyleId>{2D5ABB26-0587-4C30-8999-92F81FD0307C}</a:tableStyleId>
              </a:tblPr>
              <a:tblGrid>
                <a:gridCol w="10204091">
                  <a:extLst>
                    <a:ext uri="{9D8B030D-6E8A-4147-A177-3AD203B41FA5}">
                      <a16:colId xmlns:a16="http://schemas.microsoft.com/office/drawing/2014/main" val="1055930750"/>
                    </a:ext>
                  </a:extLst>
                </a:gridCol>
              </a:tblGrid>
              <a:tr h="676275">
                <a:tc>
                  <a:txBody>
                    <a:bodyPr/>
                    <a:lstStyle/>
                    <a:p>
                      <a:r>
                        <a:rPr lang="es-ES" sz="2600" dirty="0">
                          <a:latin typeface="Aptos Narrow"/>
                        </a:rPr>
                        <a:t>Elaboración</a:t>
                      </a:r>
                      <a:r>
                        <a:rPr lang="en-US" sz="2600" dirty="0">
                          <a:latin typeface="Aptos Narrow"/>
                        </a:rPr>
                        <a:t> de </a:t>
                      </a:r>
                      <a:r>
                        <a:rPr lang="es-ES" sz="2600" dirty="0">
                          <a:latin typeface="Aptos Narrow"/>
                        </a:rPr>
                        <a:t>Informes de Energía y Códigos de Construcción</a:t>
                      </a:r>
                      <a:endParaRPr lang="en-US" sz="2600" dirty="0">
                        <a:latin typeface="Aptos Narrow"/>
                      </a:endParaRPr>
                    </a:p>
                  </a:txBody>
                  <a:tcPr anchor="ctr"/>
                </a:tc>
                <a:extLst>
                  <a:ext uri="{0D108BD9-81ED-4DB2-BD59-A6C34878D82A}">
                    <a16:rowId xmlns:a16="http://schemas.microsoft.com/office/drawing/2014/main" val="3887290589"/>
                  </a:ext>
                </a:extLst>
              </a:tr>
              <a:tr h="676275">
                <a:tc>
                  <a:txBody>
                    <a:bodyPr/>
                    <a:lstStyle/>
                    <a:p>
                      <a:r>
                        <a:rPr lang="en-US" sz="2600" dirty="0">
                          <a:solidFill>
                            <a:schemeClr val="tx1"/>
                          </a:solidFill>
                        </a:rPr>
                        <a:t>Plan </a:t>
                      </a:r>
                      <a:r>
                        <a:rPr lang="en-US" sz="2600" dirty="0" err="1">
                          <a:solidFill>
                            <a:schemeClr val="tx1"/>
                          </a:solidFill>
                        </a:rPr>
                        <a:t>Trienal</a:t>
                      </a:r>
                      <a:r>
                        <a:rPr lang="en-US" sz="2600" dirty="0">
                          <a:solidFill>
                            <a:schemeClr val="tx1"/>
                          </a:solidFill>
                        </a:rPr>
                        <a:t> Mass Save®</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599788806"/>
                  </a:ext>
                </a:extLst>
              </a:tr>
              <a:tr h="676275">
                <a:tc>
                  <a:txBody>
                    <a:bodyPr/>
                    <a:lstStyle/>
                    <a:p>
                      <a:r>
                        <a:rPr lang="es-ES" sz="2600" dirty="0">
                          <a:solidFill>
                            <a:schemeClr val="tx1"/>
                          </a:solidFill>
                        </a:rPr>
                        <a:t>Líderes Climáticos y Descarbonización de los Gobiernos Estatales</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508748072"/>
                  </a:ext>
                </a:extLst>
              </a:tr>
              <a:tr h="676275">
                <a:tc>
                  <a:txBody>
                    <a:bodyPr/>
                    <a:lstStyle/>
                    <a:p>
                      <a:r>
                        <a:rPr lang="es-ES" sz="2600" dirty="0">
                          <a:solidFill>
                            <a:schemeClr val="tx1"/>
                          </a:solidFill>
                        </a:rPr>
                        <a:t>Utilización de los Fondos Federales</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4067777330"/>
                  </a:ext>
                </a:extLst>
              </a:tr>
              <a:tr h="676275">
                <a:tc>
                  <a:txBody>
                    <a:bodyPr/>
                    <a:lstStyle/>
                    <a:p>
                      <a:r>
                        <a:rPr lang="es-ES" sz="2600" dirty="0">
                          <a:solidFill>
                            <a:schemeClr val="tx1"/>
                          </a:solidFill>
                        </a:rPr>
                        <a:t>Planes de Modernización del Sector Eléctrico</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847150553"/>
                  </a:ext>
                </a:extLst>
              </a:tr>
              <a:tr h="676275">
                <a:tc>
                  <a:txBody>
                    <a:bodyPr/>
                    <a:lstStyle/>
                    <a:p>
                      <a:r>
                        <a:rPr lang="es-ES" sz="2600" dirty="0">
                          <a:solidFill>
                            <a:schemeClr val="tx1"/>
                          </a:solidFill>
                        </a:rPr>
                        <a:t>Revisión del Programa Solar de Servicios para Personas de Escasos Recursos y de SMART</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308950871"/>
                  </a:ext>
                </a:extLst>
              </a:tr>
              <a:tr h="676275">
                <a:tc>
                  <a:txBody>
                    <a:bodyPr/>
                    <a:lstStyle/>
                    <a:p>
                      <a:r>
                        <a:rPr lang="es-ES" sz="2600" dirty="0">
                          <a:solidFill>
                            <a:schemeClr val="tx1"/>
                          </a:solidFill>
                        </a:rPr>
                        <a:t>Revisión de las Subvenciones para el Almacenamiento Energético y del Estándar de Energía Pico Limpia</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876152035"/>
                  </a:ext>
                </a:extLst>
              </a:tr>
              <a:tr h="676275">
                <a:tc>
                  <a:txBody>
                    <a:bodyPr/>
                    <a:lstStyle/>
                    <a:p>
                      <a:r>
                        <a:rPr lang="es-ES" sz="2600" dirty="0">
                          <a:solidFill>
                            <a:schemeClr val="tx1"/>
                          </a:solidFill>
                        </a:rPr>
                        <a:t>Sección 83C Ronda 4: Solicitación de Energía Eólica Marina - Selección</a:t>
                      </a:r>
                      <a:endParaRPr lang="en-US" sz="2600" dirty="0">
                        <a:solidFill>
                          <a:schemeClr val="tx1"/>
                        </a:solidFill>
                        <a:latin typeface="Aptos Narrow" panose="020B0004020202020204" pitchFamily="34" charset="0"/>
                      </a:endParaRP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6703" y="5364960"/>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6703" y="6035646"/>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797304" y="173736"/>
            <a:ext cx="10089896" cy="762000"/>
          </a:xfrm>
        </p:spPr>
        <p:txBody>
          <a:bodyPr>
            <a:noAutofit/>
          </a:bodyPr>
          <a:lstStyle/>
          <a:p>
            <a:r>
              <a:rPr lang="es-ES" sz="2800" dirty="0"/>
              <a:t>Coordinación de la Financiación Federal y la Seguridad Energética</a:t>
            </a:r>
            <a:endParaRPr lang="en-US" sz="2800" dirty="0"/>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74321" y="1592317"/>
            <a:ext cx="11612880" cy="2613923"/>
          </a:xfrm>
        </p:spPr>
        <p:txBody>
          <a:bodyPr>
            <a:noAutofit/>
          </a:bodyPr>
          <a:lstStyle/>
          <a:p>
            <a:pPr lvl="1">
              <a:buFont typeface="Arial" panose="020B0604020202020204" pitchFamily="34" charset="0"/>
              <a:buChar char="•"/>
            </a:pPr>
            <a:r>
              <a:rPr lang="es-ES" sz="2500" dirty="0"/>
              <a:t>Integración continua con la Oficina de Fondos Federales e Infraestructuras del Gobernador y la Oficina de Clima, Innovación y Resiliencia </a:t>
            </a:r>
          </a:p>
          <a:p>
            <a:pPr lvl="1">
              <a:buFont typeface="Arial" panose="020B0604020202020204" pitchFamily="34" charset="0"/>
              <a:buChar char="•"/>
            </a:pPr>
            <a:r>
              <a:rPr lang="es-ES" sz="2500" dirty="0"/>
              <a:t>Colaboración con los partidos regionales y la creación de coaliciones</a:t>
            </a:r>
          </a:p>
          <a:p>
            <a:pPr lvl="1">
              <a:buFont typeface="Arial" panose="020B0604020202020204" pitchFamily="34" charset="0"/>
              <a:buChar char="•"/>
            </a:pPr>
            <a:r>
              <a:rPr lang="es-ES" sz="2500" dirty="0"/>
              <a:t>Identificar los beneficios de resiliencia de las políticas y los programas de energía limpia, siguiendo las recomendaciones de </a:t>
            </a:r>
            <a:r>
              <a:rPr lang="es-ES" sz="2500" dirty="0" err="1"/>
              <a:t>ResilientMA</a:t>
            </a:r>
            <a:r>
              <a:rPr lang="es-ES" sz="2500" dirty="0"/>
              <a:t> (Massachusetts Resiliente)</a:t>
            </a:r>
          </a:p>
          <a:p>
            <a:pPr lvl="1">
              <a:buFont typeface="Arial" panose="020B0604020202020204" pitchFamily="34" charset="0"/>
              <a:buChar char="•"/>
            </a:pPr>
            <a:r>
              <a:rPr lang="es-ES" sz="2500" dirty="0"/>
              <a:t>Mejorar las herramientas de participación externa </a:t>
            </a:r>
            <a:endParaRPr lang="en-US" sz="2500" dirty="0"/>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81416" y="5501867"/>
            <a:ext cx="6609503" cy="830997"/>
          </a:xfrm>
          <a:prstGeom prst="rect">
            <a:avLst/>
          </a:prstGeom>
          <a:noFill/>
        </p:spPr>
        <p:txBody>
          <a:bodyPr wrap="none" rtlCol="0">
            <a:spAutoFit/>
          </a:bodyPr>
          <a:lstStyle/>
          <a:p>
            <a:pPr algn="ctr"/>
            <a:r>
              <a:rPr lang="es-ES" sz="2400" dirty="0">
                <a:solidFill>
                  <a:srgbClr val="006D00"/>
                </a:solidFill>
                <a:latin typeface="Verdana Pro Black" panose="020F0502020204030204" pitchFamily="34" charset="0"/>
              </a:rPr>
              <a:t>Ley Bipartidista de Infraestructuras</a:t>
            </a:r>
          </a:p>
          <a:p>
            <a:pPr algn="ctr"/>
            <a:r>
              <a:rPr lang="es-ES" sz="2400" dirty="0">
                <a:solidFill>
                  <a:srgbClr val="006D00"/>
                </a:solidFill>
                <a:latin typeface="Verdana Pro Black" panose="020F0502020204030204" pitchFamily="34" charset="0"/>
              </a:rPr>
              <a:t>Ley de Reducción de la Inflación</a:t>
            </a:r>
            <a:endParaRPr lang="en-US" sz="2400" dirty="0">
              <a:solidFill>
                <a:srgbClr val="006D00"/>
              </a:solidFill>
              <a:latin typeface="Verdana Pro Black" panose="020F0502020204030204" pitchFamily="34" charset="0"/>
            </a:endParaRP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5"/>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334531" y="1013488"/>
            <a:ext cx="6640348" cy="584775"/>
          </a:xfrm>
          <a:prstGeom prst="rect">
            <a:avLst/>
          </a:prstGeom>
          <a:noFill/>
        </p:spPr>
        <p:txBody>
          <a:bodyPr wrap="square">
            <a:spAutoFit/>
          </a:bodyPr>
          <a:lstStyle/>
          <a:p>
            <a:pPr algn="ctr"/>
            <a:r>
              <a:rPr lang="es-419" sz="3200" dirty="0">
                <a:solidFill>
                  <a:srgbClr val="004B8D"/>
                </a:solidFill>
                <a:latin typeface="Aptos Black" panose="020B0004020202020204" pitchFamily="34" charset="0"/>
              </a:rPr>
              <a:t>Objetivos</a:t>
            </a:r>
            <a:r>
              <a:rPr lang="en-US" sz="3200" dirty="0">
                <a:solidFill>
                  <a:srgbClr val="004B8D"/>
                </a:solidFill>
                <a:latin typeface="Aptos Black" panose="020B0004020202020204" pitchFamily="34" charset="0"/>
              </a:rPr>
              <a:t>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879600" y="103496"/>
            <a:ext cx="9702800" cy="762000"/>
          </a:xfrm>
        </p:spPr>
        <p:txBody>
          <a:bodyPr>
            <a:normAutofit fontScale="90000"/>
          </a:bodyPr>
          <a:lstStyle/>
          <a:p>
            <a:r>
              <a:rPr lang="es-ES" dirty="0"/>
              <a:t>Coordinación de la Financiación Federal y la Seguridad Energética</a:t>
            </a:r>
            <a:endParaRPr lang="en-US" dirty="0"/>
          </a:p>
        </p:txBody>
      </p:sp>
      <p:sp>
        <p:nvSpPr>
          <p:cNvPr id="6" name="Rectangle 5">
            <a:extLst>
              <a:ext uri="{FF2B5EF4-FFF2-40B4-BE49-F238E27FC236}">
                <a16:creationId xmlns:a16="http://schemas.microsoft.com/office/drawing/2014/main" id="{1F5A9687-C404-60C5-8FA9-85B5E4C407EF}"/>
              </a:ext>
            </a:extLst>
          </p:cNvPr>
          <p:cNvSpPr/>
          <p:nvPr/>
        </p:nvSpPr>
        <p:spPr>
          <a:xfrm>
            <a:off x="7680960" y="4228302"/>
            <a:ext cx="4137660" cy="2145202"/>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en-US" b="1" u="sng" dirty="0" err="1">
                <a:latin typeface="Aptos Narrow"/>
              </a:rPr>
              <a:t>Oportunidades</a:t>
            </a:r>
            <a:r>
              <a:rPr lang="en-US" b="1" u="sng" dirty="0">
                <a:latin typeface="Aptos Narrow"/>
              </a:rPr>
              <a:t> de Participación Pública</a:t>
            </a:r>
          </a:p>
          <a:p>
            <a:pPr algn="ctr"/>
            <a:endParaRPr lang="en-US" b="1" u="sng" dirty="0">
              <a:latin typeface="Aptos Narrow" panose="020B0004020202020204" pitchFamily="34" charset="0"/>
            </a:endParaRPr>
          </a:p>
          <a:p>
            <a:pPr marL="285750" indent="-285750">
              <a:buFont typeface="Arial" panose="020B0604020202020204" pitchFamily="34" charset="0"/>
              <a:buChar char="•"/>
            </a:pPr>
            <a:r>
              <a:rPr lang="es-ES" b="1" dirty="0">
                <a:solidFill>
                  <a:schemeClr val="tx1"/>
                </a:solidFill>
                <a:latin typeface="Aptos Narrow"/>
              </a:rPr>
              <a:t>18 de marzo - </a:t>
            </a:r>
            <a:r>
              <a:rPr lang="es-ES" dirty="0">
                <a:solidFill>
                  <a:schemeClr val="tx1"/>
                </a:solidFill>
                <a:latin typeface="Aptos Narrow"/>
              </a:rPr>
              <a:t>Sesión del Aporte Público sobre los Reembolsos de Energía </a:t>
            </a:r>
            <a:r>
              <a:rPr lang="en-US" dirty="0">
                <a:latin typeface="Aptos Narrow"/>
              </a:rPr>
              <a:t>- </a:t>
            </a:r>
            <a:r>
              <a:rPr lang="en-US" dirty="0">
                <a:latin typeface="Aptos Narrow"/>
                <a:hlinkClick r:id="rId3"/>
              </a:rPr>
              <a:t>Zoom</a:t>
            </a:r>
            <a:endParaRPr lang="en-US" dirty="0">
              <a:latin typeface="Aptos Narrow"/>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a:p>
            <a:pPr algn="ctr"/>
            <a:endParaRPr lang="en-US" dirty="0">
              <a:latin typeface="Aptos Narrow" panose="020B0004020202020204" pitchFamily="34" charset="0"/>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655742"/>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en-US" b="1" u="sng" dirty="0" err="1">
                <a:solidFill>
                  <a:schemeClr val="tx1"/>
                </a:solidFill>
                <a:latin typeface="Aptos Narrow" panose="020B0004020202020204" pitchFamily="34" charset="0"/>
              </a:rPr>
              <a:t>Plazos</a:t>
            </a:r>
            <a:r>
              <a:rPr lang="en-US" b="1" u="sng" dirty="0">
                <a:solidFill>
                  <a:schemeClr val="tx1"/>
                </a:solidFill>
                <a:latin typeface="Aptos Narrow" panose="020B0004020202020204" pitchFamily="34" charset="0"/>
              </a:rPr>
              <a:t> 2024</a:t>
            </a:r>
          </a:p>
          <a:p>
            <a:pPr algn="ctr"/>
            <a:endParaRPr lang="en-US" b="1" u="sng" dirty="0">
              <a:latin typeface="Aptos Narrow" panose="020B0004020202020204" pitchFamily="34" charset="0"/>
            </a:endParaRPr>
          </a:p>
          <a:p>
            <a:pPr marL="285750" indent="-285750">
              <a:buFont typeface="Arial" panose="020B0604020202020204" pitchFamily="34" charset="0"/>
              <a:buChar char="•"/>
            </a:pPr>
            <a:r>
              <a:rPr lang="es-ES" dirty="0">
                <a:latin typeface="Aptos Narrow" panose="020B0004020202020204" pitchFamily="34" charset="0"/>
              </a:rPr>
              <a:t>Primavera - PEC e Informe Anual</a:t>
            </a:r>
          </a:p>
          <a:p>
            <a:pPr marL="285750" indent="-285750">
              <a:buFont typeface="Arial" panose="020B0604020202020204" pitchFamily="34" charset="0"/>
              <a:buChar char="•"/>
            </a:pPr>
            <a:r>
              <a:rPr lang="es-ES" dirty="0">
                <a:latin typeface="Aptos Narrow" panose="020B0004020202020204" pitchFamily="34" charset="0"/>
              </a:rPr>
              <a:t>Primavera – </a:t>
            </a:r>
            <a:r>
              <a:rPr lang="es-ES" dirty="0">
                <a:solidFill>
                  <a:schemeClr val="tx1"/>
                </a:solidFill>
                <a:latin typeface="Aptos Narrow" panose="020B0004020202020204" pitchFamily="34" charset="0"/>
              </a:rPr>
              <a:t>Plazo para la </a:t>
            </a:r>
            <a:r>
              <a:rPr lang="es-ES" dirty="0">
                <a:latin typeface="Aptos Narrow" panose="020B0004020202020204" pitchFamily="34" charset="0"/>
              </a:rPr>
              <a:t>Solicitud CPRG</a:t>
            </a:r>
          </a:p>
          <a:p>
            <a:pPr marL="285750" indent="-285750">
              <a:buFont typeface="Arial" panose="020B0604020202020204" pitchFamily="34" charset="0"/>
              <a:buChar char="•"/>
            </a:pPr>
            <a:r>
              <a:rPr lang="es-ES" dirty="0">
                <a:latin typeface="Aptos Narrow" panose="020B0004020202020204" pitchFamily="34" charset="0"/>
              </a:rPr>
              <a:t>Primavera - Solicitud HER/HEAR</a:t>
            </a:r>
          </a:p>
          <a:p>
            <a:pPr marL="285750" indent="-285750">
              <a:buFont typeface="Arial" panose="020B0604020202020204" pitchFamily="34" charset="0"/>
              <a:buChar char="•"/>
            </a:pPr>
            <a:r>
              <a:rPr lang="es-ES" dirty="0">
                <a:latin typeface="Aptos Narrow" panose="020B0004020202020204" pitchFamily="34" charset="0"/>
              </a:rPr>
              <a:t>Otoño - Lanzamiento de los Programas de Financiamiento Federal</a:t>
            </a:r>
            <a:endParaRPr lang="en-US" dirty="0">
              <a:latin typeface="Aptos Narrow" panose="020B0004020202020204" pitchFamily="34" charset="0"/>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723332" y="1132551"/>
            <a:ext cx="5814628" cy="584775"/>
          </a:xfrm>
          <a:prstGeom prst="rect">
            <a:avLst/>
          </a:prstGeom>
          <a:noFill/>
        </p:spPr>
        <p:txBody>
          <a:bodyPr wrap="square">
            <a:spAutoFit/>
          </a:bodyPr>
          <a:lstStyle/>
          <a:p>
            <a:pPr algn="ctr"/>
            <a:r>
              <a:rPr lang="en-US" sz="3200" dirty="0">
                <a:solidFill>
                  <a:srgbClr val="004B8D"/>
                </a:solidFill>
                <a:latin typeface="Aptos Black" panose="020B0004020202020204" pitchFamily="34" charset="0"/>
              </a:rPr>
              <a:t>Proyectos Clave </a:t>
            </a:r>
            <a:r>
              <a:rPr lang="en-US" sz="3200" dirty="0">
                <a:solidFill>
                  <a:srgbClr val="1F4994"/>
                </a:solidFill>
                <a:latin typeface="Aptos Black" panose="020B0004020202020204" pitchFamily="34" charset="0"/>
              </a:rPr>
              <a:t>para el </a:t>
            </a:r>
            <a:r>
              <a:rPr lang="en-US" sz="3200" dirty="0">
                <a:solidFill>
                  <a:srgbClr val="004B8D"/>
                </a:solidFill>
                <a:latin typeface="Aptos Black" panose="020B0004020202020204" pitchFamily="34" charset="0"/>
              </a:rPr>
              <a:t>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3380" y="1843240"/>
            <a:ext cx="6941820" cy="47701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dirty="0"/>
              <a:t>Plan Energético Global (PEC) e Informe Anual</a:t>
            </a:r>
          </a:p>
          <a:p>
            <a:r>
              <a:rPr lang="es-ES" dirty="0"/>
              <a:t>Reembolsos de Energía - Programa HER/HEAR</a:t>
            </a:r>
          </a:p>
          <a:p>
            <a:r>
              <a:rPr lang="es-ES" dirty="0"/>
              <a:t>Iniciativa de Transmisión de Nueva Inglaterra - Invitación a Presentar Documentos Conceptuales para la 2ª  Ronda del Programa de Innovación de la Red</a:t>
            </a:r>
          </a:p>
          <a:p>
            <a:r>
              <a:rPr lang="es-ES" dirty="0"/>
              <a:t>Mejoras en el Compromiso Exterior</a:t>
            </a:r>
            <a:endParaRPr lang="en-US" dirty="0"/>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86C1B1-1B5F-43E1-90F5-6DD37EDBBDB9}"/>
</file>

<file path=customXml/itemProps2.xml><?xml version="1.0" encoding="utf-8"?>
<ds:datastoreItem xmlns:ds="http://schemas.openxmlformats.org/officeDocument/2006/customXml" ds:itemID="{3015C595-CD05-49A4-9454-4D416E8873C7}">
  <ds:schemaRefs>
    <ds:schemaRef ds:uri="http://purl.org/dc/dcmitype/"/>
    <ds:schemaRef ds:uri="http://schemas.microsoft.com/office/infopath/2007/PartnerControls"/>
    <ds:schemaRef ds:uri="c6899201-84a0-41bf-993c-a5514080d3cf"/>
    <ds:schemaRef ds:uri="http://purl.org/dc/elements/1.1/"/>
    <ds:schemaRef ds:uri="http://schemas.microsoft.com/office/2006/documentManagement/types"/>
    <ds:schemaRef ds:uri="0482aaf2-4a64-4a99-ae2b-b9c1f6e8a13e"/>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ED33667-38FF-4A92-ACD7-61B6E6E1C0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933</TotalTime>
  <Words>3185</Words>
  <Application>Microsoft Office PowerPoint</Application>
  <PresentationFormat>Widescreen</PresentationFormat>
  <Paragraphs>300</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Amasis MT Pro Black</vt:lpstr>
      <vt:lpstr>Aptos Black</vt:lpstr>
      <vt:lpstr>Aptos Narrow</vt:lpstr>
      <vt:lpstr>Arial</vt:lpstr>
      <vt:lpstr>Calibri</vt:lpstr>
      <vt:lpstr>Times New Roman</vt:lpstr>
      <vt:lpstr>Verdana Pro Black</vt:lpstr>
      <vt:lpstr>Wingdings</vt:lpstr>
      <vt:lpstr>Office Theme</vt:lpstr>
      <vt:lpstr>DOER 2024 en el Ayuntamiento</vt:lpstr>
      <vt:lpstr>Bienvenidos</vt:lpstr>
      <vt:lpstr>Agenda del Día</vt:lpstr>
      <vt:lpstr>Introducción al DOER</vt:lpstr>
      <vt:lpstr>PowerPoint Presentation</vt:lpstr>
      <vt:lpstr>PowerPoint Presentation</vt:lpstr>
      <vt:lpstr>Proyectos Clave para el 2024</vt:lpstr>
      <vt:lpstr>Coordinación de la Financiación Federal y la Seguridad Energética</vt:lpstr>
      <vt:lpstr>Coordinación de la Financiación Federal y la Seguridad Energética</vt:lpstr>
      <vt:lpstr>Comunidades Verdes</vt:lpstr>
      <vt:lpstr>Comunidades Verdes</vt:lpstr>
      <vt:lpstr>Liderar con el Ejemplo</vt:lpstr>
      <vt:lpstr>Liderar con el Ejemplo</vt:lpstr>
      <vt:lpstr>Energía Renovable y Alternativa</vt:lpstr>
      <vt:lpstr>Energía Renovable y Alternativa</vt:lpstr>
      <vt:lpstr>Eficiencia Energética</vt:lpstr>
      <vt:lpstr>Eficiencia Energética</vt:lpstr>
      <vt:lpstr>Política, Planificación y Análisis</vt:lpstr>
      <vt:lpstr>Política, Planificación y Análisis</vt:lpstr>
      <vt:lpstr>Preguntas y Respuestas</vt:lpstr>
      <vt:lpstr>¡El DOER desea Conocer su Opinión!</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Alla P</cp:lastModifiedBy>
  <cp:revision>158</cp:revision>
  <cp:lastPrinted>2019-12-11T19:27:40Z</cp:lastPrinted>
  <dcterms:created xsi:type="dcterms:W3CDTF">2013-02-26T15:34:29Z</dcterms:created>
  <dcterms:modified xsi:type="dcterms:W3CDTF">2024-03-19T00:28:56Z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0x01010021CCACAFA8BCF94F919600FA81244FD5</vt:lpwstr>
  </property>
</Properties>
</file>